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0" r:id="rId5"/>
    <p:sldId id="261" r:id="rId6"/>
    <p:sldId id="262" r:id="rId7"/>
    <p:sldId id="263" r:id="rId8"/>
    <p:sldId id="268" r:id="rId9"/>
    <p:sldId id="264" r:id="rId10"/>
    <p:sldId id="265" r:id="rId11"/>
    <p:sldId id="266" r:id="rId12"/>
    <p:sldId id="267" r:id="rId13"/>
    <p:sldId id="269" r:id="rId14"/>
    <p:sldId id="285" r:id="rId15"/>
    <p:sldId id="270" r:id="rId16"/>
    <p:sldId id="271" r:id="rId17"/>
    <p:sldId id="272" r:id="rId18"/>
    <p:sldId id="273" r:id="rId19"/>
    <p:sldId id="274" r:id="rId20"/>
    <p:sldId id="275" r:id="rId21"/>
    <p:sldId id="276" r:id="rId22"/>
    <p:sldId id="286" r:id="rId23"/>
    <p:sldId id="277" r:id="rId24"/>
    <p:sldId id="278" r:id="rId25"/>
    <p:sldId id="279" r:id="rId26"/>
    <p:sldId id="280" r:id="rId27"/>
    <p:sldId id="281" r:id="rId28"/>
    <p:sldId id="282" r:id="rId29"/>
    <p:sldId id="284" r:id="rId30"/>
    <p:sldId id="28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43" d="100"/>
          <a:sy n="43" d="100"/>
        </p:scale>
        <p:origin x="-121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DDC8F20-AF99-4CEC-A518-2EF4E4AA7883}" type="datetimeFigureOut">
              <a:rPr lang="en-US" smtClean="0"/>
              <a:pPr/>
              <a:t>10/15/2012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C03398B-7497-4FC4-B155-DFB37DD51DF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DC8F20-AF99-4CEC-A518-2EF4E4AA7883}"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3398B-7497-4FC4-B155-DFB37DD51D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DC8F20-AF99-4CEC-A518-2EF4E4AA7883}"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3398B-7497-4FC4-B155-DFB37DD51D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DDC8F20-AF99-4CEC-A518-2EF4E4AA7883}" type="datetimeFigureOut">
              <a:rPr lang="en-US" smtClean="0"/>
              <a:pPr/>
              <a:t>10/15/2012</a:t>
            </a:fld>
            <a:endParaRPr lang="en-US"/>
          </a:p>
        </p:txBody>
      </p:sp>
      <p:sp>
        <p:nvSpPr>
          <p:cNvPr id="9" name="Slide Number Placeholder 8"/>
          <p:cNvSpPr>
            <a:spLocks noGrp="1"/>
          </p:cNvSpPr>
          <p:nvPr>
            <p:ph type="sldNum" sz="quarter" idx="15"/>
          </p:nvPr>
        </p:nvSpPr>
        <p:spPr/>
        <p:txBody>
          <a:bodyPr rtlCol="0"/>
          <a:lstStyle/>
          <a:p>
            <a:fld id="{3C03398B-7497-4FC4-B155-DFB37DD51DF0}"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DDC8F20-AF99-4CEC-A518-2EF4E4AA7883}" type="datetimeFigureOut">
              <a:rPr lang="en-US" smtClean="0"/>
              <a:pPr/>
              <a:t>10/15/2012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C03398B-7497-4FC4-B155-DFB37DD51D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DDC8F20-AF99-4CEC-A518-2EF4E4AA7883}" type="datetimeFigureOut">
              <a:rPr lang="en-US" smtClean="0"/>
              <a:pPr/>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3398B-7497-4FC4-B155-DFB37DD51DF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DDC8F20-AF99-4CEC-A518-2EF4E4AA7883}" type="datetimeFigureOut">
              <a:rPr lang="en-US" smtClean="0"/>
              <a:pPr/>
              <a:t>10/15/2012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03398B-7497-4FC4-B155-DFB37DD51DF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DDC8F20-AF99-4CEC-A518-2EF4E4AA7883}" type="datetimeFigureOut">
              <a:rPr lang="en-US" smtClean="0"/>
              <a:pPr/>
              <a:t>10/15/2012</a:t>
            </a:fld>
            <a:endParaRPr lang="en-US"/>
          </a:p>
        </p:txBody>
      </p:sp>
      <p:sp>
        <p:nvSpPr>
          <p:cNvPr id="7" name="Slide Number Placeholder 6"/>
          <p:cNvSpPr>
            <a:spLocks noGrp="1"/>
          </p:cNvSpPr>
          <p:nvPr>
            <p:ph type="sldNum" sz="quarter" idx="11"/>
          </p:nvPr>
        </p:nvSpPr>
        <p:spPr/>
        <p:txBody>
          <a:bodyPr rtlCol="0"/>
          <a:lstStyle/>
          <a:p>
            <a:fld id="{3C03398B-7497-4FC4-B155-DFB37DD51DF0}"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DC8F20-AF99-4CEC-A518-2EF4E4AA7883}" type="datetimeFigureOut">
              <a:rPr lang="en-US" smtClean="0"/>
              <a:pPr/>
              <a:t>10/15/2012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03398B-7497-4FC4-B155-DFB37DD51D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DDC8F20-AF99-4CEC-A518-2EF4E4AA7883}" type="datetimeFigureOut">
              <a:rPr lang="en-US" smtClean="0"/>
              <a:pPr/>
              <a:t>10/15/2012</a:t>
            </a:fld>
            <a:endParaRPr lang="en-US"/>
          </a:p>
        </p:txBody>
      </p:sp>
      <p:sp>
        <p:nvSpPr>
          <p:cNvPr id="22" name="Slide Number Placeholder 21"/>
          <p:cNvSpPr>
            <a:spLocks noGrp="1"/>
          </p:cNvSpPr>
          <p:nvPr>
            <p:ph type="sldNum" sz="quarter" idx="15"/>
          </p:nvPr>
        </p:nvSpPr>
        <p:spPr/>
        <p:txBody>
          <a:bodyPr rtlCol="0"/>
          <a:lstStyle/>
          <a:p>
            <a:fld id="{3C03398B-7497-4FC4-B155-DFB37DD51DF0}"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DDC8F20-AF99-4CEC-A518-2EF4E4AA7883}" type="datetimeFigureOut">
              <a:rPr lang="en-US" smtClean="0"/>
              <a:pPr/>
              <a:t>10/15/2012</a:t>
            </a:fld>
            <a:endParaRPr lang="en-US"/>
          </a:p>
        </p:txBody>
      </p:sp>
      <p:sp>
        <p:nvSpPr>
          <p:cNvPr id="18" name="Slide Number Placeholder 17"/>
          <p:cNvSpPr>
            <a:spLocks noGrp="1"/>
          </p:cNvSpPr>
          <p:nvPr>
            <p:ph type="sldNum" sz="quarter" idx="11"/>
          </p:nvPr>
        </p:nvSpPr>
        <p:spPr/>
        <p:txBody>
          <a:bodyPr rtlCol="0"/>
          <a:lstStyle/>
          <a:p>
            <a:fld id="{3C03398B-7497-4FC4-B155-DFB37DD51DF0}"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DDC8F20-AF99-4CEC-A518-2EF4E4AA7883}" type="datetimeFigureOut">
              <a:rPr lang="en-US" smtClean="0"/>
              <a:pPr/>
              <a:t>10/15/2012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C03398B-7497-4FC4-B155-DFB37DD51D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43174" y="0"/>
            <a:ext cx="4857784" cy="2041505"/>
          </a:xfrm>
        </p:spPr>
        <p:txBody>
          <a:bodyPr>
            <a:normAutofit fontScale="90000"/>
          </a:bodyPr>
          <a:lstStyle/>
          <a:p>
            <a:r>
              <a:rPr lang="id-ID" sz="4000" dirty="0" smtClean="0"/>
              <a:t>KEMAMPUAN           	</a:t>
            </a:r>
            <a:r>
              <a:rPr lang="id-ID" sz="4000" dirty="0" smtClean="0"/>
              <a:t>KOMUNIKASI &amp; GANGGUANNYA</a:t>
            </a:r>
            <a:endParaRPr lang="en-US" sz="4000" dirty="0"/>
          </a:p>
        </p:txBody>
      </p:sp>
      <p:sp>
        <p:nvSpPr>
          <p:cNvPr id="3" name="Subtitle 2"/>
          <p:cNvSpPr>
            <a:spLocks noGrp="1"/>
          </p:cNvSpPr>
          <p:nvPr>
            <p:ph type="subTitle" idx="1"/>
          </p:nvPr>
        </p:nvSpPr>
        <p:spPr>
          <a:xfrm>
            <a:off x="1371600" y="2357430"/>
            <a:ext cx="6400800" cy="3281370"/>
          </a:xfrm>
        </p:spPr>
        <p:txBody>
          <a:bodyPr>
            <a:normAutofit/>
          </a:bodyPr>
          <a:lstStyle/>
          <a:p>
            <a:pPr algn="ctr"/>
            <a:r>
              <a:rPr lang="id-ID" sz="3200" dirty="0" smtClean="0"/>
              <a:t>BAHAN KULIAH PENDIDIKAN ANAK BERKEBUTUHAN KHUSUS DI PAUD</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Kelainan Komunikasi atau Perbedaan Budaya? </a:t>
            </a:r>
            <a:endParaRPr lang="en-US" dirty="0"/>
          </a:p>
        </p:txBody>
      </p:sp>
      <p:sp>
        <p:nvSpPr>
          <p:cNvPr id="3" name="Content Placeholder 2"/>
          <p:cNvSpPr>
            <a:spLocks noGrp="1"/>
          </p:cNvSpPr>
          <p:nvPr>
            <p:ph sz="quarter" idx="1"/>
          </p:nvPr>
        </p:nvSpPr>
        <p:spPr>
          <a:xfrm>
            <a:off x="428596" y="1643050"/>
            <a:ext cx="8229600" cy="4900634"/>
          </a:xfrm>
        </p:spPr>
        <p:txBody>
          <a:bodyPr>
            <a:normAutofit fontScale="92500" lnSpcReduction="10000"/>
          </a:bodyPr>
          <a:lstStyle/>
          <a:p>
            <a:pPr algn="just"/>
            <a:r>
              <a:rPr lang="id-ID" sz="3100" dirty="0" smtClean="0"/>
              <a:t> 	Keterlambatan </a:t>
            </a:r>
            <a:r>
              <a:rPr lang="id-ID" sz="3100" dirty="0"/>
              <a:t>Bahasa kadang-kadang dikaitkan dengan perbedaan budaya. </a:t>
            </a:r>
            <a:r>
              <a:rPr lang="id-ID" sz="3100" dirty="0" smtClean="0"/>
              <a:t>Dalam kebanyakan kasus, keterlambatan </a:t>
            </a:r>
            <a:r>
              <a:rPr lang="id-ID" sz="3100" dirty="0"/>
              <a:t>tidak didasarkan pada gangguan bahasa tetapi dipengaruhi oleh gaya </a:t>
            </a:r>
            <a:r>
              <a:rPr lang="id-ID" sz="3100" dirty="0" smtClean="0"/>
              <a:t>komunikasi anak. </a:t>
            </a:r>
            <a:r>
              <a:rPr lang="id-ID" sz="3100" dirty="0"/>
              <a:t>Variasi budaya dalam gaya komunikasi termasuk tingkat kontak mata, ruang fisik antara pembicara, penggunaan gerak tubuh dan ekspresi wajah, dan jumlah dan kecepatan bicaranya (Goldin-Meadow, 1998, Lahey, 1988). </a:t>
            </a:r>
            <a:endParaRPr lang="en-US" sz="31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Indikator Keterlambatan Bahasa dan Komunikasi</a:t>
            </a:r>
            <a:endParaRPr lang="en-US" dirty="0"/>
          </a:p>
        </p:txBody>
      </p:sp>
      <p:sp>
        <p:nvSpPr>
          <p:cNvPr id="3" name="Content Placeholder 2"/>
          <p:cNvSpPr>
            <a:spLocks noGrp="1"/>
          </p:cNvSpPr>
          <p:nvPr>
            <p:ph sz="quarter" idx="1"/>
          </p:nvPr>
        </p:nvSpPr>
        <p:spPr>
          <a:xfrm>
            <a:off x="500034" y="1957390"/>
            <a:ext cx="8229600" cy="4543444"/>
          </a:xfrm>
        </p:spPr>
        <p:txBody>
          <a:bodyPr>
            <a:normAutofit/>
          </a:bodyPr>
          <a:lstStyle/>
          <a:p>
            <a:pPr algn="just"/>
            <a:r>
              <a:rPr lang="id-ID" dirty="0" smtClean="0"/>
              <a:t> 	Anak-anak dengan kelainan komunikasi </a:t>
            </a:r>
            <a:r>
              <a:rPr lang="id-ID" dirty="0"/>
              <a:t>menampilkan beragam gejala, termasuk kesulitan </a:t>
            </a:r>
            <a:r>
              <a:rPr lang="id-ID" dirty="0" smtClean="0"/>
              <a:t>mengikuti petunjuk, percakapan</a:t>
            </a:r>
            <a:r>
              <a:rPr lang="id-ID" dirty="0"/>
              <a:t>, </a:t>
            </a:r>
            <a:r>
              <a:rPr lang="id-ID" dirty="0" smtClean="0"/>
              <a:t>mengucapkan </a:t>
            </a:r>
            <a:r>
              <a:rPr lang="id-ID" dirty="0"/>
              <a:t>kata-kata, mengamati apa yang kita katakan, mengekspresikan diri, atau </a:t>
            </a:r>
            <a:r>
              <a:rPr lang="id-ID" dirty="0" smtClean="0"/>
              <a:t>memahami</a:t>
            </a:r>
            <a:r>
              <a:rPr lang="id-ID" dirty="0"/>
              <a:t>. </a:t>
            </a:r>
            <a:endParaRPr lang="id-ID" dirty="0" smtClean="0"/>
          </a:p>
          <a:p>
            <a:pPr algn="just"/>
            <a:r>
              <a:rPr lang="id-ID" dirty="0" smtClean="0"/>
              <a:t> 	Indikator </a:t>
            </a:r>
            <a:r>
              <a:rPr lang="id-ID" dirty="0"/>
              <a:t>pertama </a:t>
            </a:r>
            <a:r>
              <a:rPr lang="id-ID" dirty="0" smtClean="0"/>
              <a:t>dari keterlambatan bahasa dan komunikasi </a:t>
            </a:r>
            <a:r>
              <a:rPr lang="id-ID" dirty="0"/>
              <a:t>biasanya dicatat selama tahun pertama kehidupan.</a:t>
            </a:r>
            <a:endParaRPr lang="en-US" dirty="0"/>
          </a:p>
          <a:p>
            <a:pPr algn="just"/>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Evaluasi Bahasa dan Bicara</a:t>
            </a:r>
            <a:endParaRPr lang="en-US" dirty="0"/>
          </a:p>
        </p:txBody>
      </p:sp>
      <p:sp>
        <p:nvSpPr>
          <p:cNvPr id="3" name="Content Placeholder 2"/>
          <p:cNvSpPr>
            <a:spLocks noGrp="1"/>
          </p:cNvSpPr>
          <p:nvPr>
            <p:ph sz="quarter" idx="1"/>
          </p:nvPr>
        </p:nvSpPr>
        <p:spPr>
          <a:xfrm>
            <a:off x="457200" y="1600200"/>
            <a:ext cx="7972452" cy="4873752"/>
          </a:xfrm>
        </p:spPr>
        <p:txBody>
          <a:bodyPr>
            <a:noAutofit/>
          </a:bodyPr>
          <a:lstStyle/>
          <a:p>
            <a:pPr algn="just"/>
            <a:r>
              <a:rPr lang="id-ID" sz="2800" dirty="0" smtClean="0"/>
              <a:t>a. Rujukan dan penyaringan </a:t>
            </a:r>
          </a:p>
          <a:p>
            <a:pPr algn="just">
              <a:buNone/>
            </a:pPr>
            <a:r>
              <a:rPr lang="id-ID" sz="2800" dirty="0" smtClean="0"/>
              <a:t>		Berbagai individu dan lembaga dapat memberikan informasi tentang evaluasi bahasa dan bicara. Identifikasi awal dan intervensi untuk gangguan komunikasi sangat penting untuk anak-anak dengan gangguan komunikasi yang signifikan (McLean &amp; Cripe, 1997).</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00042"/>
            <a:ext cx="8229600" cy="5929354"/>
          </a:xfrm>
        </p:spPr>
        <p:txBody>
          <a:bodyPr>
            <a:normAutofit/>
          </a:bodyPr>
          <a:lstStyle/>
          <a:p>
            <a:pPr algn="just"/>
            <a:r>
              <a:rPr lang="id-ID" dirty="0" smtClean="0"/>
              <a:t>1). Peran Orangtua Dalam Identifikasi dan Asesmen</a:t>
            </a:r>
          </a:p>
          <a:p>
            <a:pPr algn="just">
              <a:buNone/>
            </a:pPr>
            <a:r>
              <a:rPr lang="id-ID" dirty="0" smtClean="0"/>
              <a:t>		</a:t>
            </a:r>
          </a:p>
          <a:p>
            <a:pPr algn="just">
              <a:buNone/>
            </a:pPr>
            <a:r>
              <a:rPr lang="id-ID" dirty="0" smtClean="0"/>
              <a:t>		Seperti ditekankan pikir keluar buku ini, orang tua memainkan peran penting dalam membantu untuk memantau perkembangan dan kesehatan anak mereka. Induk akan terlibat dalam segala bentuk penilaian anak-anak muda. Induk dan penyedia perawatan lainnya (misalnya kakek-nenek, pengasuh, neigtbors, dan penyedia perawatan hari keluarga) seringkali merupakan sumber informasi berharga tentang perkembangan anak. Informasi privided oleh orang tua dan penyedia perawatan membantu dalam identifikasi awal problem.information mungkin disediakan oleh parends lain harus dilihat sebagai penting ke assement memadai komunikasi anak.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71480"/>
            <a:ext cx="7467600" cy="5902472"/>
          </a:xfrm>
        </p:spPr>
        <p:txBody>
          <a:bodyPr>
            <a:normAutofit/>
          </a:bodyPr>
          <a:lstStyle/>
          <a:p>
            <a:pPr algn="just"/>
            <a:r>
              <a:rPr lang="id-ID" dirty="0" smtClean="0"/>
              <a:t>2). Tim Penilai </a:t>
            </a:r>
          </a:p>
          <a:p>
            <a:pPr algn="just">
              <a:buNone/>
            </a:pPr>
            <a:endParaRPr lang="id-ID" dirty="0" smtClean="0"/>
          </a:p>
          <a:p>
            <a:pPr algn="just">
              <a:buNone/>
            </a:pPr>
            <a:r>
              <a:rPr lang="id-ID" dirty="0" smtClean="0"/>
              <a:t>		Ketika penundaan komunikasi kekhawatiran, tim penilai dapat mencakup atau lebih dari para profesional berikut: ahli patologi bicara dan bahasa, audiolog (spesialis dalam sidang pengujian), psikolog, neurolog (dokter yang mengkhususkan diri dalam Tretament dari telinga, hidung, dan tenggorokan ), dokter anak, perawat, dan pekerja sosial. Keterlambatan komunikasi mungkin karena berbagai penyebab, karena itu, setiap profesional berpotensi penting untuk evaluasi.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85794"/>
            <a:ext cx="8229600" cy="5357850"/>
          </a:xfrm>
        </p:spPr>
        <p:txBody>
          <a:bodyPr>
            <a:normAutofit/>
          </a:bodyPr>
          <a:lstStyle/>
          <a:p>
            <a:pPr algn="just"/>
            <a:r>
              <a:rPr lang="id-ID" dirty="0" smtClean="0"/>
              <a:t>3). Pertimbangan budaya dan Variasi Linguistik </a:t>
            </a:r>
          </a:p>
          <a:p>
            <a:pPr algn="just">
              <a:buNone/>
            </a:pPr>
            <a:r>
              <a:rPr lang="id-ID" dirty="0" smtClean="0"/>
              <a:t>	</a:t>
            </a:r>
          </a:p>
          <a:p>
            <a:pPr algn="just">
              <a:buNone/>
            </a:pPr>
            <a:r>
              <a:rPr lang="id-ID" dirty="0" smtClean="0"/>
              <a:t>		Sebagai dibahas sebelumnya, komunikasi terjadi dalam konteks budaya. Hal ini sering sulit untuk memberikan penilaian yang akurat f muda Child dari rumah bilingual / multibilingual. Profesional harus memastikan mereka memahami perkembangan bahasa yang khas berkaitan dengan bahasa masing-masing anak dan Environtment budaya. Mereka harus menentukan apakah keterlambatan bahasa merupakan perbedaan yang dihasilkan dari pengaruh pembelajaran bahasa.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8596" y="285728"/>
            <a:ext cx="8229600" cy="6072230"/>
          </a:xfrm>
        </p:spPr>
        <p:txBody>
          <a:bodyPr>
            <a:noAutofit/>
          </a:bodyPr>
          <a:lstStyle/>
          <a:p>
            <a:pPr algn="just"/>
            <a:r>
              <a:rPr lang="id-ID" sz="2400" dirty="0" smtClean="0"/>
              <a:t>4). Standar Pemeriksaan Tes. </a:t>
            </a:r>
          </a:p>
          <a:p>
            <a:pPr algn="just">
              <a:buNone/>
            </a:pPr>
            <a:r>
              <a:rPr lang="id-ID" sz="2400" dirty="0" smtClean="0"/>
              <a:t>		Ada beberapa tes skrining standar dan kuesioner untuk gangguan komunikasi. Instrumen skrining juga dapat digunakan dalam melakukan pemantauan berkala kemajuan anak dan menilai hasil intervensi. Tes skrining yang ideal yang murah, sederhana untuk mengelola, dan sangat akurat. Biasanya, bahkan mudah-mengelola instrumen skrining mengharuskan seorang profesional berkualifikasi tinggi (salah satu pengetahuan tentang gangguan komunikasi pada anak-anak) menginterpretasikan hasil dan menyajikan temuan kepada orang tua. Skrining untuk gangguan komunikasi mungkin termasuk pertanyaan terbuka, daftar formal dan informal, formal tes skrining standar, dan pengamatan orang tua-anak interaksi komunikatif dalam pengaturan naturalistik (Pickstone, Hannon, &amp; Fox, 2002).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Keterampilan Artikulasi</a:t>
            </a:r>
            <a:endParaRPr lang="id-ID" dirty="0"/>
          </a:p>
        </p:txBody>
      </p:sp>
      <p:sp>
        <p:nvSpPr>
          <p:cNvPr id="3" name="Content Placeholder 2"/>
          <p:cNvSpPr>
            <a:spLocks noGrp="1"/>
          </p:cNvSpPr>
          <p:nvPr>
            <p:ph sz="quarter" idx="1"/>
          </p:nvPr>
        </p:nvSpPr>
        <p:spPr>
          <a:xfrm>
            <a:off x="500034" y="1857364"/>
            <a:ext cx="8229600" cy="4525963"/>
          </a:xfrm>
        </p:spPr>
        <p:txBody>
          <a:bodyPr>
            <a:normAutofit/>
          </a:bodyPr>
          <a:lstStyle/>
          <a:p>
            <a:pPr algn="just"/>
            <a:r>
              <a:rPr lang="id-ID" sz="3200" dirty="0" smtClean="0"/>
              <a:t> 	Artikulasi adalah produksi suara. Hal ini memerlukan menggunakan otot dan struktur tubuh lainnya untuk membentuk suara dari udara yang dihembuskan. Beberapa anak dapat memahami dan menghasilkan bahasa tetapi tidak dapat berbicara dengan jelas.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57232"/>
            <a:ext cx="8229600" cy="5268931"/>
          </a:xfrm>
        </p:spPr>
        <p:txBody>
          <a:bodyPr>
            <a:normAutofit/>
          </a:bodyPr>
          <a:lstStyle/>
          <a:p>
            <a:pPr algn="just"/>
            <a:r>
              <a:rPr lang="id-ID" sz="3200" dirty="0" smtClean="0"/>
              <a:t> Berikut ini adalah tipe tipe bahasa Dari kesalahan artikulasi antara lain:</a:t>
            </a:r>
          </a:p>
          <a:p>
            <a:pPr algn="just"/>
            <a:r>
              <a:rPr lang="id-ID" sz="3200" dirty="0" smtClean="0"/>
              <a:t> 1.    Distorsi: produksi suara asing;</a:t>
            </a:r>
          </a:p>
          <a:p>
            <a:pPr algn="just"/>
            <a:r>
              <a:rPr lang="id-ID" sz="3200" dirty="0" smtClean="0"/>
              <a:t> 2. Subtitutions: suara yang salah digunakan dalam kata;</a:t>
            </a:r>
          </a:p>
          <a:p>
            <a:pPr algn="just"/>
            <a:r>
              <a:rPr lang="id-ID" sz="3200" dirty="0" smtClean="0"/>
              <a:t> 3.   Kelalaian: suara dihilangkan dalam kata;</a:t>
            </a:r>
          </a:p>
          <a:p>
            <a:pPr algn="just"/>
            <a:r>
              <a:rPr lang="id-ID" sz="3200" dirty="0" smtClean="0"/>
              <a:t> 4. Penambahan: suara ditambahkan dalam kata.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Suara</a:t>
            </a:r>
            <a:endParaRPr lang="id-ID" dirty="0"/>
          </a:p>
        </p:txBody>
      </p:sp>
      <p:sp>
        <p:nvSpPr>
          <p:cNvPr id="3" name="Content Placeholder 2"/>
          <p:cNvSpPr>
            <a:spLocks noGrp="1"/>
          </p:cNvSpPr>
          <p:nvPr>
            <p:ph sz="quarter" idx="1"/>
          </p:nvPr>
        </p:nvSpPr>
        <p:spPr>
          <a:xfrm>
            <a:off x="457200" y="1600200"/>
            <a:ext cx="8229600" cy="4972072"/>
          </a:xfrm>
        </p:spPr>
        <p:txBody>
          <a:bodyPr>
            <a:normAutofit/>
          </a:bodyPr>
          <a:lstStyle/>
          <a:p>
            <a:pPr algn="just"/>
            <a:r>
              <a:rPr lang="id-ID" dirty="0" smtClean="0"/>
              <a:t> 	Kesehatan fisik suara, serta bagaimana digunakan untuk berkomunikasi, adalah dalam bidang patologi bicara dan bahasa. Beberapa aspek dari suara yang dinilai secara formal dan informasi adalah pitch (frekuensi tinggi atau rendah), volume (keras atau lembut), dan kualitas (misalnya, serak atau hidung) (Moore, 1986). Pidato dan bahasa patolog sering merekomendasikan bahwa seorang anak harus dievaluasi oleh telinga, hidung, tenggorokan dan dokter jika ada aspek suara menunjukkan masalah fisik mungkin.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28604"/>
            <a:ext cx="8229600" cy="5857916"/>
          </a:xfrm>
        </p:spPr>
        <p:txBody>
          <a:bodyPr>
            <a:noAutofit/>
          </a:bodyPr>
          <a:lstStyle/>
          <a:p>
            <a:pPr algn="just"/>
            <a:r>
              <a:rPr lang="id-ID" sz="2800" dirty="0" smtClean="0"/>
              <a:t> 	Keterlambatan Komunikasi </a:t>
            </a:r>
            <a:r>
              <a:rPr lang="id-ID" sz="2800" dirty="0"/>
              <a:t>adalah </a:t>
            </a:r>
            <a:r>
              <a:rPr lang="id-ID" sz="2800" dirty="0" smtClean="0"/>
              <a:t>kelainan </a:t>
            </a:r>
            <a:r>
              <a:rPr lang="id-ID" sz="2800" dirty="0"/>
              <a:t>yang paling umum sebelum usia sekolah (usia saat memasuki TK). Anak-anak dengan gangguan keterlambatan komunikasi memiliki defisit dalam kemampuan mereka untuk </a:t>
            </a:r>
            <a:r>
              <a:rPr lang="id-ID" sz="2800" dirty="0" smtClean="0"/>
              <a:t>bertukar </a:t>
            </a:r>
            <a:r>
              <a:rPr lang="id-ID" sz="2800" dirty="0"/>
              <a:t>informasi dengan dengan orang lain</a:t>
            </a:r>
            <a:r>
              <a:rPr lang="id-ID" sz="2800" dirty="0" smtClean="0"/>
              <a:t> </a:t>
            </a:r>
            <a:r>
              <a:rPr lang="id-ID" sz="2800" dirty="0"/>
              <a:t>(Boone, 1987; Lue, 2001). </a:t>
            </a:r>
            <a:endParaRPr lang="id-ID" sz="2800" dirty="0" smtClean="0"/>
          </a:p>
          <a:p>
            <a:pPr algn="just"/>
            <a:r>
              <a:rPr lang="id-ID" sz="2800" dirty="0" smtClean="0"/>
              <a:t> 	Keterlambatan Komunikasi mempunyai pengaruh negatif terhadap pengembangan </a:t>
            </a:r>
            <a:r>
              <a:rPr lang="id-ID" sz="2800" dirty="0"/>
              <a:t>keterampilan kognitif dan sosial (Nicoladis, Mayberry, Kemayoran, 1999; Owens, Metz, &amp; Haas, 2000). </a:t>
            </a:r>
            <a:endParaRPr lang="en-US" sz="2800" dirty="0"/>
          </a:p>
          <a:p>
            <a:pPr algn="just"/>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57166"/>
            <a:ext cx="8229600" cy="6143668"/>
          </a:xfrm>
        </p:spPr>
        <p:txBody>
          <a:bodyPr>
            <a:noAutofit/>
          </a:bodyPr>
          <a:lstStyle/>
          <a:p>
            <a:pPr algn="just"/>
            <a:r>
              <a:rPr lang="id-ID" sz="2400" dirty="0" smtClean="0"/>
              <a:t>Pentingnya Intervensi Dini</a:t>
            </a:r>
          </a:p>
          <a:p>
            <a:pPr algn="just">
              <a:buNone/>
            </a:pPr>
            <a:r>
              <a:rPr lang="id-ID" sz="2400" dirty="0" smtClean="0"/>
              <a:t>		Jika masalah perkembangan memiliki dasar neurologis, intervensi dini dapat mengambil keuntungan dari plastisitas otak relatif yang belum matang itu (fleksibilitas) untuk mengembangkan strategi kompensasi belajar dan berkomunikasi. Intervensi dini juga bermanfaat bagi orang tua. </a:t>
            </a:r>
          </a:p>
          <a:p>
            <a:pPr algn="just"/>
            <a:r>
              <a:rPr lang="id-ID" dirty="0" smtClean="0"/>
              <a:t>Terapi Bicara</a:t>
            </a:r>
            <a:r>
              <a:rPr lang="id-ID" sz="2400" dirty="0" smtClean="0"/>
              <a:t> dan Bahasa</a:t>
            </a:r>
          </a:p>
          <a:p>
            <a:pPr algn="just">
              <a:buNone/>
            </a:pPr>
            <a:r>
              <a:rPr lang="id-ID" sz="2400" dirty="0" smtClean="0"/>
              <a:t>		Banyak masalah komunikasi dapat diperbaiki dengan terapi. Beberapa masalah mungkin tidak akan pernah sepenuhnya dihilangkan, tetapi anak-anak dapat mempelajari strategi baru untuk mengatasi kesulitan mereka. Beberapa anak mengatasi defisit mereka saat mereka tumbuh dewasa sementara yang lain dapat mengkompensasi dengan berkomunikasi dengan media elektronik.</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14356"/>
            <a:ext cx="8229600" cy="5411807"/>
          </a:xfrm>
        </p:spPr>
        <p:txBody>
          <a:bodyPr>
            <a:normAutofit/>
          </a:bodyPr>
          <a:lstStyle/>
          <a:p>
            <a:pPr algn="just">
              <a:buNone/>
            </a:pPr>
            <a:r>
              <a:rPr lang="id-ID" dirty="0" smtClean="0"/>
              <a:t>		Percakapan yang lebih mungkin terjadi dalam kelompok kecil terdiri dari tiga sampai empat anak dibandingkan kelompok yang lebih besar (MacDonald, 1985).</a:t>
            </a:r>
          </a:p>
          <a:p>
            <a:pPr algn="just"/>
            <a:r>
              <a:rPr lang="id-ID" dirty="0" smtClean="0"/>
              <a:t>Peran Anggota Tim </a:t>
            </a:r>
          </a:p>
          <a:p>
            <a:pPr algn="just">
              <a:buNone/>
            </a:pPr>
            <a:r>
              <a:rPr lang="id-ID" dirty="0" smtClean="0"/>
              <a:t>	 	Semakin, pengobatan keterlambatan bahasa dan bicara disediakan dalam konteks kerjasama antara terapis dan guru kelas (Roulstone, Peters, Glogowska, &amp; Enderby, 2003, Wilcox, 1989). Terapis dapat menggunakan kegiatan kelas sebagai kebiasaan untuk perawatan sehingga pembelajaran bicara dan bahasa mungkin lebih relevan dengan rutinitas khas anak.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Komponen Bahasa</a:t>
            </a:r>
            <a:endParaRPr lang="id-ID" dirty="0"/>
          </a:p>
        </p:txBody>
      </p:sp>
      <p:sp>
        <p:nvSpPr>
          <p:cNvPr id="3" name="Content Placeholder 2"/>
          <p:cNvSpPr>
            <a:spLocks noGrp="1"/>
          </p:cNvSpPr>
          <p:nvPr>
            <p:ph sz="quarter" idx="1"/>
          </p:nvPr>
        </p:nvSpPr>
        <p:spPr/>
        <p:txBody>
          <a:bodyPr/>
          <a:lstStyle/>
          <a:p>
            <a:r>
              <a:rPr lang="id-ID" dirty="0" smtClean="0"/>
              <a:t>Pragmatik          Penggunaan          Sosial</a:t>
            </a:r>
          </a:p>
          <a:p>
            <a:endParaRPr lang="id-ID" dirty="0" smtClean="0"/>
          </a:p>
          <a:p>
            <a:r>
              <a:rPr lang="id-ID" dirty="0" smtClean="0"/>
              <a:t>Semantik            Isi                          Kognitif</a:t>
            </a:r>
          </a:p>
          <a:p>
            <a:endParaRPr lang="id-ID" dirty="0" smtClean="0"/>
          </a:p>
          <a:p>
            <a:r>
              <a:rPr lang="id-ID" dirty="0" smtClean="0"/>
              <a:t>Sintaksis</a:t>
            </a:r>
          </a:p>
          <a:p>
            <a:r>
              <a:rPr lang="id-ID" dirty="0" smtClean="0"/>
              <a:t>Morfologi             Bentuk                 Linguistik</a:t>
            </a:r>
          </a:p>
          <a:p>
            <a:r>
              <a:rPr lang="id-ID" dirty="0" smtClean="0"/>
              <a:t>Fonologi</a:t>
            </a:r>
            <a:endParaRPr lang="id-ID" dirty="0"/>
          </a:p>
        </p:txBody>
      </p:sp>
      <p:cxnSp>
        <p:nvCxnSpPr>
          <p:cNvPr id="6" name="Straight Connector 5"/>
          <p:cNvCxnSpPr/>
          <p:nvPr/>
        </p:nvCxnSpPr>
        <p:spPr>
          <a:xfrm>
            <a:off x="428596" y="1500174"/>
            <a:ext cx="72152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28596" y="4856172"/>
            <a:ext cx="72152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5965041" y="3178173"/>
            <a:ext cx="335758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1249403" y="3178173"/>
            <a:ext cx="335758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7467600" cy="500082"/>
          </a:xfrm>
        </p:spPr>
        <p:txBody>
          <a:bodyPr>
            <a:normAutofit fontScale="90000"/>
          </a:bodyPr>
          <a:lstStyle/>
          <a:p>
            <a:r>
              <a:rPr lang="id-ID" dirty="0" smtClean="0"/>
              <a:t>Augmentatif Komunikasi</a:t>
            </a:r>
            <a:endParaRPr lang="id-ID" dirty="0"/>
          </a:p>
        </p:txBody>
      </p:sp>
      <p:sp>
        <p:nvSpPr>
          <p:cNvPr id="3" name="Content Placeholder 2"/>
          <p:cNvSpPr>
            <a:spLocks noGrp="1"/>
          </p:cNvSpPr>
          <p:nvPr>
            <p:ph sz="quarter" idx="1"/>
          </p:nvPr>
        </p:nvSpPr>
        <p:spPr>
          <a:xfrm>
            <a:off x="428596" y="1357298"/>
            <a:ext cx="8229600" cy="4972072"/>
          </a:xfrm>
        </p:spPr>
        <p:txBody>
          <a:bodyPr>
            <a:noAutofit/>
          </a:bodyPr>
          <a:lstStyle/>
          <a:p>
            <a:pPr algn="just"/>
            <a:r>
              <a:rPr lang="id-ID" sz="2600" dirty="0" smtClean="0"/>
              <a:t> 	Beberapa anak yang semula tidak dapat menggunakan pidato untuk berkomunikasi. Dalam kasus ini, terapi ay termasuk mengajar bahasa isyarat untuk kata-kata anak penting untuk individu atau menggunakan papan komunikasi sebagai sarana sementara berkomunikasi. Anak dengan kelainan berat yang nonverbal mungkin perlu menggunakan sistem komunikasi alternatif (misalnya, menyanyikan papan bahasa atau komunikasi) menyediakan sarana tersebut untuk anak-anak  berkomunikasi ketika mereka tidak mampu menghasilkan kata-kata dan mengurangi rasa frustrasi mereka.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lgn="just"/>
            <a:r>
              <a:rPr lang="id-ID" dirty="0" smtClean="0"/>
              <a:t> 	Komunikasi augmentatif dan alternatif (AAC) mengacu pada penggunaan perangkat teknologi atau sistem di samping atau sebagai pengganti dari komunikasi verbal. AAC termasuk sistem gestural (yaitu, bahasa isyarat), rendah teknologi sistem visual, dan perangkat berteknologi tinggi terkomputerisasi (misalnya, suara atau sistem keluaran visual).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a. Bahasa Isyarat</a:t>
            </a:r>
            <a:endParaRPr lang="id-ID" dirty="0"/>
          </a:p>
        </p:txBody>
      </p:sp>
      <p:sp>
        <p:nvSpPr>
          <p:cNvPr id="3" name="Content Placeholder 2"/>
          <p:cNvSpPr>
            <a:spLocks noGrp="1"/>
          </p:cNvSpPr>
          <p:nvPr>
            <p:ph sz="quarter" idx="1"/>
          </p:nvPr>
        </p:nvSpPr>
        <p:spPr/>
        <p:txBody>
          <a:bodyPr>
            <a:normAutofit/>
          </a:bodyPr>
          <a:lstStyle/>
          <a:p>
            <a:pPr algn="just"/>
            <a:r>
              <a:rPr lang="id-ID" dirty="0" smtClean="0"/>
              <a:t> 	Bahasa isyarat adalah sistem gestural banyak digunakan dalam kelompok tunarungu. Bahasa isyarat terbentuk dari bahasa isyarat Amerika (ASL) dan Penandatanganan English Exact (SEE). ASL adalah bahasa visual-gestural. Melihat tanda-tanda tambahan yang digunakan untuk akhiran (misalnya, untuk menunjukkan bentuk kata kerja) dan pada dasarnya mengikuti pola yang tepat dari bahasa Inggris yang diucapkan.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7467600" cy="560406"/>
          </a:xfrm>
        </p:spPr>
        <p:txBody>
          <a:bodyPr/>
          <a:lstStyle/>
          <a:p>
            <a:r>
              <a:rPr lang="id-ID" dirty="0" smtClean="0"/>
              <a:t>B. Eye-Gaze ​Boards</a:t>
            </a:r>
            <a:endParaRPr lang="id-ID" dirty="0"/>
          </a:p>
        </p:txBody>
      </p:sp>
      <p:sp>
        <p:nvSpPr>
          <p:cNvPr id="3" name="Content Placeholder 2"/>
          <p:cNvSpPr>
            <a:spLocks noGrp="1"/>
          </p:cNvSpPr>
          <p:nvPr>
            <p:ph sz="quarter" idx="1"/>
          </p:nvPr>
        </p:nvSpPr>
        <p:spPr>
          <a:xfrm>
            <a:off x="500034" y="1285860"/>
            <a:ext cx="8143932" cy="4525963"/>
          </a:xfrm>
        </p:spPr>
        <p:txBody>
          <a:bodyPr>
            <a:noAutofit/>
          </a:bodyPr>
          <a:lstStyle/>
          <a:p>
            <a:pPr algn="just"/>
            <a:r>
              <a:rPr lang="id-ID" dirty="0" smtClean="0"/>
              <a:t> 	Eye-Gaze Boards sering berguna bagi anak-anak yang tidak bisa berbicara. Anak-anak berkomunikasi menggunakan papan dengan melihat objek di papan tulis. Papan dapat dibuat dalam berbagai cara. Papan gambar sering termasuk foto-foto orang, benda, dan kegiatan yang namanya anak-anak akan mengatakan itu mereka mampu menggunakan kata-kata. Sebuah tipe khusus </a:t>
            </a:r>
            <a:r>
              <a:rPr lang="id-ID" i="1" dirty="0" smtClean="0"/>
              <a:t>Eye-Gaze Boards</a:t>
            </a:r>
            <a:r>
              <a:rPr lang="id-ID" dirty="0" smtClean="0"/>
              <a:t> adalah Picture Exchange Commnunication System (PECS). Sistem ini awalnya menggunakan gambar dan kemudian menambahkan frase kata atau kalimat untuk memungkinkan anak-anak untuk memilih pilihan dan kebutuhan komunikasi.</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sz="quarter" idx="1"/>
          </p:nvPr>
        </p:nvSpPr>
        <p:spPr>
          <a:xfrm>
            <a:off x="457200" y="1627082"/>
            <a:ext cx="7615262" cy="4873752"/>
          </a:xfrm>
        </p:spPr>
        <p:txBody>
          <a:bodyPr>
            <a:normAutofit/>
          </a:bodyPr>
          <a:lstStyle/>
          <a:p>
            <a:pPr algn="just"/>
            <a:r>
              <a:rPr lang="id-ID" dirty="0" smtClean="0"/>
              <a:t> 	PECS adalah sistem komunikasi augmentatif dirancang untuk membantu anak-anak memperoleh komunikasi fungsional. Hal ini telah sesuai untuk anak-anak yang tidak berbicara atau yang memiliki pidato yang sangat terbatas, memiliki artikulasi atau kesulitan motorik perencanaan, atau menunjukkan kurangnya inisiatif dalam komunikasi.</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14290"/>
            <a:ext cx="8229600" cy="6286544"/>
          </a:xfrm>
        </p:spPr>
        <p:txBody>
          <a:bodyPr>
            <a:noAutofit/>
          </a:bodyPr>
          <a:lstStyle/>
          <a:p>
            <a:pPr algn="just"/>
            <a:r>
              <a:rPr lang="id-ID" sz="2500" dirty="0" smtClean="0"/>
              <a:t>Biasanya, ada enam fase PECS, walaupun anak dapat bekerja pada dua atau lebih tahap secara bersamaan, yaitu:</a:t>
            </a:r>
          </a:p>
          <a:p>
            <a:pPr algn="just"/>
            <a:r>
              <a:rPr lang="id-ID" sz="2500" dirty="0" smtClean="0"/>
              <a:t>Tahap 1, meliputi penentuan apa yang membuat anak sangat termotivasi. Selama fase ini, orang dewasa menarik perhatian anak dengan sebuah benda yang anak suka. Ketika anak meraih benda ini, orang dewasa mengatakan, "apa yang kamu inginkan?" Sementara fisik membimbing anak untuk mengambil gambar item yang kemudian menyerahkannya ke dewasa. Selanjutnya, orang dewasa memberikan anak tentang objek yang diinginkan dan berkata, "oh, kamu ingin___(nama obyek)". Proses ini berlanjut sampai anak dapat memilih secara independen dan memberikan kartu sesuai dengan objek yang diinginkan.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28604"/>
            <a:ext cx="8229600" cy="6000792"/>
          </a:xfrm>
        </p:spPr>
        <p:txBody>
          <a:bodyPr>
            <a:normAutofit/>
          </a:bodyPr>
          <a:lstStyle/>
          <a:p>
            <a:pPr algn="just"/>
            <a:r>
              <a:rPr lang="id-ID" dirty="0" smtClean="0"/>
              <a:t>Tahap 2, dimulai setelah anak dapat mandiri dan konsisten pilih satu gambar dalam pertukaran untuk objek yang diinginkan. Anak tersebut kemudian didorong untuk menggeneralisasi keterampilan yang diperoleh. Sebagai item anak permintaan atau kegiatan, mereka secara bertahap dibutuhkan untuk memindahkan jarak yang lebih jauh untuk mengakses mitra komunikasi atau gambar.</a:t>
            </a:r>
          </a:p>
          <a:p>
            <a:pPr algn="just"/>
            <a:r>
              <a:rPr lang="id-ID" dirty="0" smtClean="0"/>
              <a:t>Tahap 3, anak di instruksikan untuk membedakan antara sejumlah gambar (awalnya hanya dua, dengan lebih akan ditambahkan dari waktu ke waktu) ketika meminta item. Anak ini awalnya bertanya, "apa yang kamu inginkan?" Dari waktu ke waktu hal ini akan cepat berkurang  dan menjadi spontan.</a:t>
            </a:r>
          </a:p>
          <a:p>
            <a:pPr algn="just"/>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28604"/>
            <a:ext cx="8229600" cy="6072230"/>
          </a:xfrm>
        </p:spPr>
        <p:txBody>
          <a:bodyPr>
            <a:normAutofit/>
          </a:bodyPr>
          <a:lstStyle/>
          <a:p>
            <a:pPr algn="just"/>
            <a:r>
              <a:rPr lang="id-ID" sz="2800" dirty="0" smtClean="0"/>
              <a:t> 	Diperkirakan </a:t>
            </a:r>
            <a:r>
              <a:rPr lang="id-ID" sz="2800" dirty="0"/>
              <a:t>bahwa </a:t>
            </a:r>
            <a:r>
              <a:rPr lang="id-ID" sz="2800" dirty="0" smtClean="0"/>
              <a:t>anak-anak </a:t>
            </a:r>
            <a:r>
              <a:rPr lang="id-ID" sz="2800" dirty="0"/>
              <a:t>dengan gangguan </a:t>
            </a:r>
            <a:r>
              <a:rPr lang="id-ID" sz="2800" dirty="0" smtClean="0"/>
              <a:t>komunikasi terdapat 25 </a:t>
            </a:r>
            <a:r>
              <a:rPr lang="id-ID" sz="2800" dirty="0"/>
              <a:t>sampai 50% atau lebih dari anak-anak </a:t>
            </a:r>
            <a:r>
              <a:rPr lang="id-ID" sz="2800" dirty="0" smtClean="0"/>
              <a:t>muda yang membutuhkan </a:t>
            </a:r>
            <a:r>
              <a:rPr lang="id-ID" sz="2800" dirty="0"/>
              <a:t>untuk program intervensi dini (Butler, 1991; Goodman, 1992). </a:t>
            </a:r>
            <a:endParaRPr lang="id-ID" sz="2800" dirty="0" smtClean="0"/>
          </a:p>
          <a:p>
            <a:pPr algn="just"/>
            <a:r>
              <a:rPr lang="id-ID" sz="2800" dirty="0" smtClean="0"/>
              <a:t> 	Keterampilan komunikasi verbal adalah cara yang nyata bagi orang tua untuk mengukur perkembangan keterampilan anak mereka dan membandingkan anak dengan orang lain pada usia yang sama (Acredolo, Goodwyn, Horobin, &amp; Emmons, 1999; Bernstein &amp; Tiegerman, 1989). </a:t>
            </a:r>
            <a:endParaRPr lang="en-US" sz="2800" dirty="0" smtClean="0"/>
          </a:p>
          <a:p>
            <a:pPr algn="just"/>
            <a:endParaRPr lang="en-U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57166"/>
            <a:ext cx="8229600" cy="6143668"/>
          </a:xfrm>
        </p:spPr>
        <p:txBody>
          <a:bodyPr>
            <a:normAutofit/>
          </a:bodyPr>
          <a:lstStyle/>
          <a:p>
            <a:pPr algn="just">
              <a:buNone/>
            </a:pPr>
            <a:r>
              <a:rPr lang="id-ID" dirty="0" smtClean="0"/>
              <a:t>	Tahap 4, mengajar anak untuk menggunakan strip kalimat untuk lebih lama dan atau permintaan yang lebih kompleks. Misalnya, anak dapat menggabungkan gambar "Saya ingin" dengan gambar item permintaan atau kegiatan. Dua gambar yang melekat pada strip kalimat, iklan strip utuh kemudian diberikan kepada mitra komunikasi dalam rangka untuk mendapatkan akses ke item yang digambarkan.</a:t>
            </a:r>
          </a:p>
          <a:p>
            <a:pPr algn="just"/>
            <a:r>
              <a:rPr lang="id-ID" dirty="0" smtClean="0"/>
              <a:t> 	Tahap 5 dan 6, terjadi secara bersamaan. Pada Tahap 5, anak memperluas struktur kalimat dengan menambahkan kata sifat dan kata-kata lain untuk memperbaiki permintaan. Pada Tahap 6, anak menggunakan gambar untuk membuat komentar tentang lingkungan (misalnya, “aku kedinginan," aku mencium spaghetti, "atau" aku mendengar burung ").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796908"/>
          </a:xfrm>
        </p:spPr>
        <p:txBody>
          <a:bodyPr>
            <a:normAutofit fontScale="90000"/>
          </a:bodyPr>
          <a:lstStyle/>
          <a:p>
            <a:r>
              <a:rPr lang="id-ID" dirty="0"/>
              <a:t>Teori Terkait Pengembangan Keterampilan </a:t>
            </a:r>
            <a:r>
              <a:rPr lang="id-ID" dirty="0" smtClean="0"/>
              <a:t>Komunikasi</a:t>
            </a:r>
            <a:endParaRPr lang="en-US" dirty="0"/>
          </a:p>
        </p:txBody>
      </p:sp>
      <p:sp>
        <p:nvSpPr>
          <p:cNvPr id="3" name="Content Placeholder 2"/>
          <p:cNvSpPr>
            <a:spLocks noGrp="1"/>
          </p:cNvSpPr>
          <p:nvPr>
            <p:ph sz="quarter" idx="1"/>
          </p:nvPr>
        </p:nvSpPr>
        <p:spPr>
          <a:xfrm>
            <a:off x="500034" y="1714488"/>
            <a:ext cx="8229600" cy="4857784"/>
          </a:xfrm>
        </p:spPr>
        <p:txBody>
          <a:bodyPr>
            <a:normAutofit/>
          </a:bodyPr>
          <a:lstStyle/>
          <a:p>
            <a:pPr>
              <a:buNone/>
            </a:pPr>
            <a:r>
              <a:rPr lang="id-ID" dirty="0"/>
              <a:t>a.</a:t>
            </a:r>
            <a:r>
              <a:rPr lang="id-ID" b="1" dirty="0"/>
              <a:t> </a:t>
            </a:r>
            <a:r>
              <a:rPr lang="id-ID" b="1" dirty="0" smtClean="0"/>
              <a:t>Nativisme</a:t>
            </a:r>
            <a:endParaRPr lang="en-US" b="1" dirty="0"/>
          </a:p>
          <a:p>
            <a:pPr algn="just"/>
            <a:r>
              <a:rPr lang="id-ID" b="1" dirty="0" smtClean="0"/>
              <a:t> 	Nativisme </a:t>
            </a:r>
            <a:r>
              <a:rPr lang="id-ID" b="1" dirty="0"/>
              <a:t>mengakui bahwa imitasi dan penguatan berperan dalam akuisisi bahasa, tetapi mereka percaya bahwa </a:t>
            </a:r>
            <a:r>
              <a:rPr lang="id-ID" b="1" dirty="0" smtClean="0"/>
              <a:t>ini cenderung dipengaruhi </a:t>
            </a:r>
            <a:r>
              <a:rPr lang="id-ID" b="1" dirty="0"/>
              <a:t>oleh </a:t>
            </a:r>
            <a:r>
              <a:rPr lang="id-ID" b="1" dirty="0" smtClean="0"/>
              <a:t>bawaan</a:t>
            </a:r>
            <a:r>
              <a:rPr lang="id-ID" b="1" dirty="0"/>
              <a:t>. </a:t>
            </a:r>
            <a:endParaRPr lang="en-US" b="1" dirty="0"/>
          </a:p>
          <a:p>
            <a:pPr algn="just">
              <a:buNone/>
            </a:pPr>
            <a:r>
              <a:rPr lang="id-ID" b="1" dirty="0" smtClean="0"/>
              <a:t>b. Empirisme </a:t>
            </a:r>
            <a:endParaRPr lang="en-US" b="1" dirty="0" smtClean="0"/>
          </a:p>
          <a:p>
            <a:pPr algn="just"/>
            <a:r>
              <a:rPr lang="id-ID" b="1" dirty="0" smtClean="0"/>
              <a:t> 	Empirisme percaya bahwa bahasa diperoleh melalui imitasi berpikir, terutama orang tua. Mereka menekankan bahwa bayi, belajar untuk mengatakan kata-kata yang telah berulang kali dikatakan dan membujuk anak untuk </a:t>
            </a:r>
            <a:r>
              <a:rPr lang="id-ID" b="1" dirty="0" smtClean="0"/>
              <a:t>mengatakannya</a:t>
            </a:r>
            <a:r>
              <a:rPr lang="id-ID" b="1" dirty="0" smtClean="0"/>
              <a:t>. </a:t>
            </a:r>
            <a:endParaRPr lang="en-US" b="1"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8596" y="428604"/>
            <a:ext cx="8229600" cy="6000792"/>
          </a:xfrm>
        </p:spPr>
        <p:txBody>
          <a:bodyPr>
            <a:normAutofit/>
          </a:bodyPr>
          <a:lstStyle/>
          <a:p>
            <a:pPr algn="just">
              <a:buNone/>
            </a:pPr>
            <a:r>
              <a:rPr lang="id-ID" dirty="0" smtClean="0"/>
              <a:t>c.</a:t>
            </a:r>
            <a:r>
              <a:rPr lang="id-ID" b="1" dirty="0" smtClean="0"/>
              <a:t> Konstruktivisme</a:t>
            </a:r>
            <a:endParaRPr lang="en-US" b="1" dirty="0" smtClean="0"/>
          </a:p>
          <a:p>
            <a:pPr algn="just"/>
            <a:r>
              <a:rPr lang="id-ID" b="1" dirty="0" smtClean="0"/>
              <a:t> 	Konstruktivisme menekankan bahwa perkembangan bahasa pada anak-anak usia dini didasarkan pada konsep-konsep yang sudah mereka ekspresikan. Anak-anak dipandang sebagai pembelajar aktif. Menurut perspektif ini, penguasaan bahasa didasarkan pada perkembangan kognitif, emosional, dan interaksi sosial. </a:t>
            </a:r>
          </a:p>
          <a:p>
            <a:pPr algn="just">
              <a:buNone/>
            </a:pPr>
            <a:r>
              <a:rPr lang="id-ID" b="1" dirty="0" smtClean="0"/>
              <a:t>d. Interaksionisme</a:t>
            </a:r>
            <a:endParaRPr lang="en-US" b="1" dirty="0" smtClean="0"/>
          </a:p>
          <a:p>
            <a:pPr algn="just"/>
            <a:r>
              <a:rPr lang="id-ID" b="1" dirty="0" smtClean="0"/>
              <a:t> 	Sebagian  besar perkembangan dipengaruhi interaksi. Interactionisme percaya bahwa pengaruh baik bawaan dan lingkungan memainkan peran kunci dalam perkembangan bahasa. </a:t>
            </a:r>
            <a:endParaRPr lang="en-US" b="1" dirty="0" smtClean="0"/>
          </a:p>
          <a:p>
            <a:pPr algn="just"/>
            <a:endParaRPr lang="en-US" dirty="0" smtClean="0"/>
          </a:p>
          <a:p>
            <a:pPr algn="just"/>
            <a:endParaRPr lang="en-US" dirty="0" smtClean="0"/>
          </a:p>
          <a:p>
            <a:pPr algn="just"/>
            <a:endParaRPr lang="en-US" dirty="0" smtClean="0"/>
          </a:p>
          <a:p>
            <a:pPr algn="just">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Jenis Komunikasi </a:t>
            </a:r>
            <a:r>
              <a:rPr lang="id-ID" dirty="0"/>
              <a:t>dan Pengembangan Bahasa</a:t>
            </a:r>
            <a:endParaRPr lang="en-US" dirty="0"/>
          </a:p>
        </p:txBody>
      </p:sp>
      <p:sp>
        <p:nvSpPr>
          <p:cNvPr id="3" name="Content Placeholder 2"/>
          <p:cNvSpPr>
            <a:spLocks noGrp="1"/>
          </p:cNvSpPr>
          <p:nvPr>
            <p:ph sz="quarter" idx="1"/>
          </p:nvPr>
        </p:nvSpPr>
        <p:spPr>
          <a:xfrm>
            <a:off x="428596" y="1571612"/>
            <a:ext cx="8229600" cy="4929222"/>
          </a:xfrm>
        </p:spPr>
        <p:txBody>
          <a:bodyPr>
            <a:normAutofit/>
          </a:bodyPr>
          <a:lstStyle/>
          <a:p>
            <a:pPr algn="just"/>
            <a:r>
              <a:rPr lang="id-ID" dirty="0" smtClean="0"/>
              <a:t> 	Sebuah </a:t>
            </a:r>
            <a:r>
              <a:rPr lang="id-ID" dirty="0"/>
              <a:t>aspek penting dari komunikasi adalah interaksi timbal balik dari anak-anak </a:t>
            </a:r>
            <a:r>
              <a:rPr lang="id-ID" dirty="0" smtClean="0"/>
              <a:t>dengan </a:t>
            </a:r>
            <a:r>
              <a:rPr lang="id-ID" dirty="0"/>
              <a:t>orang lain. Bentuk komunikasi bervariasi dengan usia anak-anak dan status perkembangan. Selama tahun pertama kehidupan, komunikasi berfokus pada pendengaran, kontak fisik, gerakan tubuh, gerak tubuh, ekspresi wajah, dan vokalisasi</a:t>
            </a:r>
            <a:r>
              <a:rPr lang="id-ID" dirty="0" smtClean="0"/>
              <a:t>. </a:t>
            </a:r>
            <a:r>
              <a:rPr lang="id-ID" dirty="0"/>
              <a:t>Kemampuan untuk memahami bahasa (bahasa reseptif) mendahului perkembangan bicara (bahasa ekspresif) (Reznick &amp; Goldfield, 1992) </a:t>
            </a:r>
            <a:endParaRPr lang="en-US" dirty="0"/>
          </a:p>
          <a:p>
            <a:pPr algn="just"/>
            <a:endParaRPr lang="en-US" dirty="0"/>
          </a:p>
          <a:p>
            <a:pPr algn="just"/>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8596" y="1000108"/>
            <a:ext cx="8229600" cy="5357850"/>
          </a:xfrm>
        </p:spPr>
        <p:txBody>
          <a:bodyPr>
            <a:normAutofit/>
          </a:bodyPr>
          <a:lstStyle/>
          <a:p>
            <a:pPr algn="just"/>
            <a:r>
              <a:rPr lang="id-ID" sz="2800" dirty="0" smtClean="0"/>
              <a:t>Menurut Lundsteen (1981), perkembangan bahasa dapat dibagi dalam tiga tahap:</a:t>
            </a:r>
          </a:p>
          <a:p>
            <a:pPr algn="just"/>
            <a:r>
              <a:rPr lang="id-ID" sz="2800" dirty="0" smtClean="0"/>
              <a:t>1. Tahap Pralinguistik (0 - 3 bulan)</a:t>
            </a:r>
          </a:p>
          <a:p>
            <a:pPr algn="just">
              <a:buNone/>
            </a:pPr>
            <a:r>
              <a:rPr lang="id-ID" sz="2800" dirty="0" smtClean="0"/>
              <a:t>    (Gurgle – coo) bunyinya di dalam (meruku) dan berasal dari tenggorokan.</a:t>
            </a:r>
          </a:p>
          <a:p>
            <a:pPr algn="just">
              <a:buNone/>
            </a:pPr>
            <a:r>
              <a:rPr lang="id-ID" sz="2800" dirty="0" smtClean="0"/>
              <a:t>        Tahap Pralinguistik (3 – 12 bulan)</a:t>
            </a:r>
          </a:p>
          <a:p>
            <a:pPr algn="just">
              <a:buNone/>
            </a:pPr>
            <a:r>
              <a:rPr lang="id-ID" sz="2800" dirty="0" smtClean="0"/>
              <a:t>     (meleter), bunyinya ke depan dan banyak memakai bibir dan langit-langit, misalnya, </a:t>
            </a:r>
            <a:r>
              <a:rPr lang="id-ID" sz="2800" i="1" dirty="0" smtClean="0"/>
              <a:t>ma, da, di.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60465"/>
            <a:ext cx="8229600" cy="5126055"/>
          </a:xfrm>
        </p:spPr>
        <p:txBody>
          <a:bodyPr>
            <a:normAutofit/>
          </a:bodyPr>
          <a:lstStyle/>
          <a:p>
            <a:pPr algn="just"/>
            <a:r>
              <a:rPr lang="id-ID" sz="2800" dirty="0" smtClean="0"/>
              <a:t>2. Tahap Protolinguistik (1-2 tahun)</a:t>
            </a:r>
          </a:p>
          <a:p>
            <a:pPr algn="just">
              <a:buNone/>
            </a:pPr>
            <a:r>
              <a:rPr lang="id-ID" sz="2800" dirty="0" smtClean="0"/>
              <a:t>    (Walk – talk), pada tahap ini anak sudah dapat mengerti dan menunjukan alat alat tubuh. Ia mulai dapat berbicara beberapa patah kata.</a:t>
            </a:r>
          </a:p>
          <a:p>
            <a:r>
              <a:rPr lang="id-ID" sz="2800" dirty="0" smtClean="0"/>
              <a:t>3. Tahap Linguistik (2 – 6 tahun)</a:t>
            </a:r>
          </a:p>
          <a:p>
            <a:pPr>
              <a:buNone/>
            </a:pPr>
            <a:r>
              <a:rPr lang="id-ID" sz="2800" dirty="0" smtClean="0"/>
              <a:t>    Pada tahap ini is mulai belajar tata bahasa dan perkembangan kosa katanya mencapai 3000 buah.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txBody>
          <a:bodyPr>
            <a:normAutofit/>
          </a:bodyPr>
          <a:lstStyle/>
          <a:p>
            <a:r>
              <a:rPr lang="id-ID" dirty="0"/>
              <a:t>Penyebab Keterlambatan Bahasa </a:t>
            </a:r>
            <a:r>
              <a:rPr lang="id-ID" dirty="0" smtClean="0"/>
              <a:t>dan</a:t>
            </a:r>
            <a:r>
              <a:rPr lang="id-ID" dirty="0"/>
              <a:t> </a:t>
            </a:r>
            <a:r>
              <a:rPr lang="id-ID" dirty="0" smtClean="0"/>
              <a:t>Komunikasi</a:t>
            </a:r>
            <a:endParaRPr lang="en-US" dirty="0"/>
          </a:p>
        </p:txBody>
      </p:sp>
      <p:sp>
        <p:nvSpPr>
          <p:cNvPr id="3" name="Content Placeholder 2"/>
          <p:cNvSpPr>
            <a:spLocks noGrp="1"/>
          </p:cNvSpPr>
          <p:nvPr>
            <p:ph sz="quarter" idx="1"/>
          </p:nvPr>
        </p:nvSpPr>
        <p:spPr>
          <a:xfrm>
            <a:off x="500034" y="1500174"/>
            <a:ext cx="8229600" cy="5072098"/>
          </a:xfrm>
        </p:spPr>
        <p:txBody>
          <a:bodyPr>
            <a:normAutofit/>
          </a:bodyPr>
          <a:lstStyle/>
          <a:p>
            <a:pPr algn="just"/>
            <a:r>
              <a:rPr lang="id-ID" sz="2800" dirty="0" smtClean="0"/>
              <a:t> 	Dalam </a:t>
            </a:r>
            <a:r>
              <a:rPr lang="id-ID" sz="2800" dirty="0"/>
              <a:t>kebanyakan kasus, </a:t>
            </a:r>
            <a:r>
              <a:rPr lang="id-ID" sz="2800" dirty="0" smtClean="0"/>
              <a:t>penyebab keterlambatan bahasa tidak </a:t>
            </a:r>
            <a:r>
              <a:rPr lang="id-ID" sz="2800" dirty="0"/>
              <a:t>diketahui. </a:t>
            </a:r>
            <a:r>
              <a:rPr lang="id-ID" sz="2800" dirty="0" smtClean="0"/>
              <a:t>Penyebabnya </a:t>
            </a:r>
            <a:r>
              <a:rPr lang="id-ID" sz="2800" dirty="0"/>
              <a:t>mungkin organik (memiliki penyebab fisik</a:t>
            </a:r>
            <a:r>
              <a:rPr lang="id-ID" sz="2800" dirty="0" smtClean="0"/>
              <a:t>). </a:t>
            </a:r>
            <a:r>
              <a:rPr lang="id-ID" sz="2800" dirty="0"/>
              <a:t>Anak-anak dengan cacat perkembangan lainnya (misalnya, gangguan pendengaran, oral-motor masalah makan, keterbelakangan mental, cerebral palsy, gangguan spektrum autisme, atau </a:t>
            </a:r>
            <a:r>
              <a:rPr lang="id-ID" sz="2800" dirty="0" smtClean="0"/>
              <a:t>syndrome down) sering </a:t>
            </a:r>
            <a:r>
              <a:rPr lang="id-ID" sz="2800" dirty="0"/>
              <a:t>menyertai bicara dan cacat bahasa</a:t>
            </a:r>
            <a:r>
              <a:rPr lang="id-ID" sz="2800" dirty="0" smtClean="0"/>
              <a:t>.</a:t>
            </a: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294</TotalTime>
  <Words>533</Words>
  <Application>Microsoft Office PowerPoint</Application>
  <PresentationFormat>On-screen Show (4:3)</PresentationFormat>
  <Paragraphs>87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Oriel</vt:lpstr>
      <vt:lpstr>KEMAMPUAN            KOMUNIKASI &amp; GANGGUANNYA</vt:lpstr>
      <vt:lpstr>Slide 2</vt:lpstr>
      <vt:lpstr>Slide 3</vt:lpstr>
      <vt:lpstr>Teori Terkait Pengembangan Keterampilan Komunikasi</vt:lpstr>
      <vt:lpstr>Slide 5</vt:lpstr>
      <vt:lpstr>Jenis Komunikasi dan Pengembangan Bahasa</vt:lpstr>
      <vt:lpstr>Slide 7</vt:lpstr>
      <vt:lpstr>Slide 8</vt:lpstr>
      <vt:lpstr>Penyebab Keterlambatan Bahasa dan Komunikasi</vt:lpstr>
      <vt:lpstr>Kelainan Komunikasi atau Perbedaan Budaya? </vt:lpstr>
      <vt:lpstr>Indikator Keterlambatan Bahasa dan Komunikasi</vt:lpstr>
      <vt:lpstr>Evaluasi Bahasa dan Bicara</vt:lpstr>
      <vt:lpstr>Slide 13</vt:lpstr>
      <vt:lpstr>Slide 14</vt:lpstr>
      <vt:lpstr>Slide 15</vt:lpstr>
      <vt:lpstr>Slide 16</vt:lpstr>
      <vt:lpstr>Keterampilan Artikulasi</vt:lpstr>
      <vt:lpstr>Slide 18</vt:lpstr>
      <vt:lpstr>Suara</vt:lpstr>
      <vt:lpstr>Slide 20</vt:lpstr>
      <vt:lpstr>Slide 21</vt:lpstr>
      <vt:lpstr>Komponen Bahasa</vt:lpstr>
      <vt:lpstr>Augmentatif Komunikasi</vt:lpstr>
      <vt:lpstr>Slide 24</vt:lpstr>
      <vt:lpstr>a. Bahasa Isyarat</vt:lpstr>
      <vt:lpstr>B. Eye-Gaze ​Boards</vt:lpstr>
      <vt:lpstr>Slide 27</vt:lpstr>
      <vt:lpstr>Slide 28</vt:lpstr>
      <vt:lpstr>Slide 29</vt:lpstr>
      <vt:lpstr>Slide 30</vt:lpstr>
    </vt:vector>
  </TitlesOfParts>
  <Company>bekazet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KEMAMPUAN KOMUNIKASI</dc:title>
  <dc:creator>BKZ</dc:creator>
  <cp:lastModifiedBy>My Windows</cp:lastModifiedBy>
  <cp:revision>36</cp:revision>
  <dcterms:created xsi:type="dcterms:W3CDTF">2012-10-14T16:18:03Z</dcterms:created>
  <dcterms:modified xsi:type="dcterms:W3CDTF">2012-10-15T07:22:42Z</dcterms:modified>
</cp:coreProperties>
</file>