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EEABEB-614A-4B8B-B9FE-46412942FB8D}" type="datetimeFigureOut">
              <a:rPr lang="id-ID" smtClean="0"/>
              <a:pPr/>
              <a:t>19/11/2012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7CCA33-4D61-4011-97AF-4DBE477FB4D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36" y="1714488"/>
            <a:ext cx="5915012" cy="3874752"/>
          </a:xfrm>
        </p:spPr>
        <p:txBody>
          <a:bodyPr>
            <a:noAutofit/>
          </a:bodyPr>
          <a:lstStyle/>
          <a:p>
            <a:pPr algn="ctr"/>
            <a:r>
              <a:rPr lang="id-ID" sz="5400" dirty="0" smtClean="0"/>
              <a:t>KEMAMPUAN KOGNITIF &amp; </a:t>
            </a:r>
            <a:r>
              <a:rPr lang="id-ID" sz="4800" dirty="0" smtClean="0"/>
              <a:t>HAMBATANNYA</a:t>
            </a:r>
            <a:r>
              <a:rPr lang="id-ID" sz="5400" dirty="0" smtClean="0"/>
              <a:t> bahan kuliah Paud</a:t>
            </a:r>
            <a:br>
              <a:rPr lang="id-ID" sz="5400" dirty="0" smtClean="0"/>
            </a:br>
            <a:endParaRPr lang="id-ID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357982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000" b="1" dirty="0" err="1" smtClean="0"/>
              <a:t>Kondisi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geneti</a:t>
            </a:r>
            <a:r>
              <a:rPr lang="id-ID" sz="3000" b="1" dirty="0" smtClean="0"/>
              <a:t>k</a:t>
            </a:r>
          </a:p>
          <a:p>
            <a:pPr algn="just">
              <a:buNone/>
            </a:pPr>
            <a:r>
              <a:rPr lang="id-ID" b="1" dirty="0" smtClean="0"/>
              <a:t>		</a:t>
            </a:r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id-ID" b="1" dirty="0" smtClean="0"/>
              <a:t>keterlambatan</a:t>
            </a:r>
            <a:r>
              <a:rPr lang="en-US" b="1" dirty="0" smtClean="0"/>
              <a:t> </a:t>
            </a:r>
            <a:r>
              <a:rPr lang="en-US" b="1" dirty="0" err="1" smtClean="0"/>
              <a:t>kognitif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dikaitkan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gen abnormal yang </a:t>
            </a:r>
            <a:r>
              <a:rPr lang="en-US" b="1" dirty="0" err="1" smtClean="0"/>
              <a:t>diwariskan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tua</a:t>
            </a:r>
            <a:r>
              <a:rPr lang="en-US" b="1" dirty="0" smtClean="0"/>
              <a:t>, </a:t>
            </a:r>
            <a:r>
              <a:rPr lang="en-US" b="1" dirty="0" err="1" smtClean="0"/>
              <a:t>ke</a:t>
            </a:r>
            <a:r>
              <a:rPr lang="id-ID" b="1" dirty="0" smtClean="0"/>
              <a:t>lainan</a:t>
            </a:r>
            <a:r>
              <a:rPr lang="en-US" b="1" dirty="0" smtClean="0"/>
              <a:t> </a:t>
            </a:r>
            <a:r>
              <a:rPr lang="en-US" b="1" dirty="0" err="1" smtClean="0"/>
              <a:t>ketika</a:t>
            </a:r>
            <a:r>
              <a:rPr lang="en-US" b="1" dirty="0" smtClean="0"/>
              <a:t> gen </a:t>
            </a:r>
            <a:r>
              <a:rPr lang="id-ID" b="1" dirty="0" smtClean="0"/>
              <a:t>digabungkan</a:t>
            </a:r>
            <a:r>
              <a:rPr lang="en-US" b="1" dirty="0" smtClean="0"/>
              <a:t>, </a:t>
            </a:r>
            <a:r>
              <a:rPr lang="en-US" b="1" dirty="0" err="1" smtClean="0"/>
              <a:t>infeksi</a:t>
            </a:r>
            <a:r>
              <a:rPr lang="en-US" b="1" dirty="0" smtClean="0"/>
              <a:t>, </a:t>
            </a:r>
            <a:r>
              <a:rPr lang="en-US" b="1" dirty="0" err="1" smtClean="0"/>
              <a:t>paparan</a:t>
            </a:r>
            <a:r>
              <a:rPr lang="en-US" b="1" dirty="0" smtClean="0"/>
              <a:t> </a:t>
            </a:r>
            <a:r>
              <a:rPr lang="en-US" b="1" dirty="0" err="1" smtClean="0"/>
              <a:t>radiasi</a:t>
            </a:r>
            <a:r>
              <a:rPr lang="en-US" b="1" dirty="0" smtClean="0"/>
              <a:t>,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faktor</a:t>
            </a:r>
            <a:r>
              <a:rPr lang="en-US" b="1" dirty="0" smtClean="0"/>
              <a:t> lain yang </a:t>
            </a:r>
            <a:r>
              <a:rPr lang="en-US" b="1" dirty="0" err="1" smtClean="0"/>
              <a:t>terjadi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. </a:t>
            </a:r>
            <a:r>
              <a:rPr lang="id-ID" b="1" dirty="0" smtClean="0"/>
              <a:t>K</a:t>
            </a:r>
            <a:r>
              <a:rPr lang="en-US" b="1" dirty="0" err="1" smtClean="0"/>
              <a:t>esalahan</a:t>
            </a:r>
            <a:r>
              <a:rPr lang="en-US" b="1" dirty="0" smtClean="0"/>
              <a:t> </a:t>
            </a:r>
            <a:r>
              <a:rPr lang="en-US" b="1" dirty="0" err="1" smtClean="0"/>
              <a:t>metabolisme</a:t>
            </a:r>
            <a:r>
              <a:rPr lang="en-US" b="1" dirty="0" smtClean="0"/>
              <a:t>,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fenilketonuria</a:t>
            </a:r>
            <a:r>
              <a:rPr lang="en-US" b="1" dirty="0" smtClean="0"/>
              <a:t> (PKU)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mengakibatkan</a:t>
            </a:r>
            <a:r>
              <a:rPr lang="en-US" b="1" dirty="0" smtClean="0"/>
              <a:t> </a:t>
            </a:r>
            <a:r>
              <a:rPr lang="id-ID" b="1" dirty="0" smtClean="0"/>
              <a:t>keterlambatan</a:t>
            </a:r>
            <a:r>
              <a:rPr lang="en-US" b="1" dirty="0" smtClean="0"/>
              <a:t> </a:t>
            </a:r>
            <a:r>
              <a:rPr lang="en-US" b="1" dirty="0" err="1" smtClean="0"/>
              <a:t>kognitif</a:t>
            </a:r>
            <a:r>
              <a:rPr lang="en-US" b="1" dirty="0" smtClean="0"/>
              <a:t>.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100 </a:t>
            </a:r>
            <a:r>
              <a:rPr lang="en-US" b="1" dirty="0" err="1" smtClean="0"/>
              <a:t>kelainan</a:t>
            </a:r>
            <a:r>
              <a:rPr lang="en-US" b="1" dirty="0" smtClean="0"/>
              <a:t> </a:t>
            </a:r>
            <a:r>
              <a:rPr lang="en-US" b="1" dirty="0" err="1" smtClean="0"/>
              <a:t>kromosom</a:t>
            </a:r>
            <a:r>
              <a:rPr lang="en-US" b="1" dirty="0" smtClean="0"/>
              <a:t> </a:t>
            </a:r>
            <a:r>
              <a:rPr lang="id-ID" b="1" dirty="0" smtClean="0"/>
              <a:t>berakibat</a:t>
            </a:r>
            <a:r>
              <a:rPr lang="en-US" b="1" dirty="0" smtClean="0"/>
              <a:t> </a:t>
            </a:r>
            <a:r>
              <a:rPr lang="id-ID" b="1" dirty="0" smtClean="0"/>
              <a:t>kognitif delay</a:t>
            </a:r>
            <a:r>
              <a:rPr lang="en-US" b="1" dirty="0" smtClean="0"/>
              <a:t>(</a:t>
            </a:r>
            <a:r>
              <a:rPr lang="en-US" b="1" dirty="0" err="1" smtClean="0"/>
              <a:t>Walzer</a:t>
            </a:r>
            <a:r>
              <a:rPr lang="en-US" b="1" dirty="0" smtClean="0"/>
              <a:t>, 1985).</a:t>
            </a:r>
            <a:endParaRPr lang="id-ID" b="1" dirty="0" smtClean="0"/>
          </a:p>
          <a:p>
            <a:pPr algn="just">
              <a:buNone/>
            </a:pPr>
            <a:endParaRPr lang="id-ID" b="1" dirty="0" smtClean="0"/>
          </a:p>
          <a:p>
            <a:pPr algn="just"/>
            <a:r>
              <a:rPr lang="en-US" sz="3000" b="1" dirty="0" err="1" smtClean="0"/>
              <a:t>Masalah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selama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Kehamilan</a:t>
            </a:r>
            <a:endParaRPr lang="id-ID" sz="3000" b="1" dirty="0" smtClean="0"/>
          </a:p>
          <a:p>
            <a:pPr algn="just">
              <a:buNone/>
            </a:pPr>
            <a:r>
              <a:rPr lang="id-ID" b="1" dirty="0" smtClean="0"/>
              <a:t>		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hamil</a:t>
            </a:r>
            <a:r>
              <a:rPr lang="en-US" b="1" dirty="0" smtClean="0"/>
              <a:t> yang </a:t>
            </a:r>
            <a:r>
              <a:rPr lang="en-US" b="1" dirty="0" err="1" smtClean="0"/>
              <a:t>minum</a:t>
            </a:r>
            <a:r>
              <a:rPr lang="en-US" b="1" dirty="0" smtClean="0"/>
              <a:t> </a:t>
            </a:r>
            <a:r>
              <a:rPr lang="en-US" b="1" dirty="0" err="1" smtClean="0"/>
              <a:t>alkohol</a:t>
            </a:r>
            <a:r>
              <a:rPr lang="en-US" b="1" dirty="0" smtClean="0"/>
              <a:t>, </a:t>
            </a:r>
            <a:r>
              <a:rPr lang="en-US" b="1" dirty="0" err="1" smtClean="0"/>
              <a:t>merokok</a:t>
            </a:r>
            <a:r>
              <a:rPr lang="en-US" b="1" dirty="0" smtClean="0"/>
              <a:t>,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obat-obatan</a:t>
            </a:r>
            <a:r>
              <a:rPr lang="en-US" b="1" dirty="0" smtClean="0"/>
              <a:t>,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pengalaman</a:t>
            </a:r>
            <a:r>
              <a:rPr lang="en-US" b="1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(</a:t>
            </a:r>
            <a:r>
              <a:rPr lang="en-US" b="1" dirty="0" err="1" smtClean="0"/>
              <a:t>misalnya</a:t>
            </a:r>
            <a:r>
              <a:rPr lang="en-US" b="1" dirty="0" smtClean="0"/>
              <a:t>, rubella)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bayi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id-ID" b="1" dirty="0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kognitif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24" y="357166"/>
            <a:ext cx="7467600" cy="628654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Komplikasi</a:t>
            </a:r>
            <a:r>
              <a:rPr lang="id-ID" sz="2800" dirty="0" smtClean="0"/>
              <a:t> Saat Kelahiran</a:t>
            </a:r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Ringan</a:t>
            </a:r>
            <a:r>
              <a:rPr lang="en-US" dirty="0" smtClean="0"/>
              <a:t>,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err="1" smtClean="0"/>
              <a:t>hipoksia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anoxia)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neurologis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en-US" sz="2800" dirty="0" smtClean="0"/>
              <a:t>K</a:t>
            </a:r>
            <a:r>
              <a:rPr lang="id-ID" sz="2800" dirty="0" smtClean="0"/>
              <a:t>elahiran Prematur</a:t>
            </a:r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1 </a:t>
            </a:r>
            <a:r>
              <a:rPr lang="en-US" dirty="0" err="1" smtClean="0"/>
              <a:t>di</a:t>
            </a:r>
            <a:r>
              <a:rPr lang="en-US" dirty="0" smtClean="0"/>
              <a:t> 8 </a:t>
            </a:r>
            <a:r>
              <a:rPr lang="en-US" dirty="0" err="1" smtClean="0"/>
              <a:t>bayi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prematur</a:t>
            </a:r>
            <a:r>
              <a:rPr lang="en-US" dirty="0" smtClean="0"/>
              <a:t> (Martin et al, 2006.).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prematur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prematur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keterbelakangan</a:t>
            </a:r>
            <a:r>
              <a:rPr lang="en-US" dirty="0" smtClean="0"/>
              <a:t> mental, cerebral palsy, </a:t>
            </a:r>
            <a:r>
              <a:rPr lang="id-ID" dirty="0" smtClean="0"/>
              <a:t>visual,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300" dirty="0" err="1" smtClean="0"/>
              <a:t>Lahir</a:t>
            </a:r>
            <a:r>
              <a:rPr lang="en-US" sz="3300" dirty="0" smtClean="0"/>
              <a:t> </a:t>
            </a:r>
            <a:r>
              <a:rPr lang="id-ID" sz="3300" dirty="0" smtClean="0"/>
              <a:t>Berat Badan </a:t>
            </a:r>
            <a:r>
              <a:rPr lang="en-US" sz="3300" dirty="0" err="1" smtClean="0"/>
              <a:t>Rendah</a:t>
            </a:r>
            <a:endParaRPr lang="id-ID" sz="3300" dirty="0" smtClean="0"/>
          </a:p>
          <a:p>
            <a:pPr algn="just">
              <a:buNone/>
            </a:pPr>
            <a:r>
              <a:rPr lang="id-ID" dirty="0" smtClean="0"/>
              <a:t>		lahir dengan berat badan rendah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prematur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2.300 gram, </a:t>
            </a:r>
            <a:r>
              <a:rPr lang="en-US" dirty="0" err="1" smtClean="0"/>
              <a:t>atau</a:t>
            </a:r>
            <a:r>
              <a:rPr lang="en-US" dirty="0" smtClean="0"/>
              <a:t> 5 pound, 8 </a:t>
            </a:r>
            <a:r>
              <a:rPr lang="en-US" dirty="0" err="1" smtClean="0"/>
              <a:t>ons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1.500 gram, </a:t>
            </a:r>
            <a:r>
              <a:rPr lang="en-US" dirty="0" err="1" smtClean="0"/>
              <a:t>atau</a:t>
            </a:r>
            <a:r>
              <a:rPr lang="en-US" dirty="0" smtClean="0"/>
              <a:t> 3 </a:t>
            </a:r>
            <a:r>
              <a:rPr lang="en-US" dirty="0" err="1" smtClean="0"/>
              <a:t>pon</a:t>
            </a:r>
            <a:r>
              <a:rPr lang="en-US" dirty="0" smtClean="0"/>
              <a:t>, 5 </a:t>
            </a:r>
            <a:r>
              <a:rPr lang="en-US" dirty="0" err="1" smtClean="0"/>
              <a:t>ons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en-US" sz="3300" dirty="0" err="1" smtClean="0"/>
              <a:t>Kondisi</a:t>
            </a:r>
            <a:r>
              <a:rPr lang="en-US" sz="3300" dirty="0" smtClean="0"/>
              <a:t> </a:t>
            </a:r>
            <a:r>
              <a:rPr lang="en-US" sz="3300" dirty="0" err="1" smtClean="0"/>
              <a:t>lingkungan</a:t>
            </a:r>
            <a:endParaRPr lang="id-ID" sz="3300" dirty="0" smtClean="0"/>
          </a:p>
          <a:p>
            <a:pPr algn="just">
              <a:buNone/>
            </a:pPr>
            <a:r>
              <a:rPr lang="id-ID" dirty="0" smtClean="0"/>
              <a:t>		Penyakit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batuk</a:t>
            </a:r>
            <a:r>
              <a:rPr lang="en-US" dirty="0" smtClean="0"/>
              <a:t>, </a:t>
            </a:r>
            <a:r>
              <a:rPr lang="en-US" dirty="0" err="1" smtClean="0"/>
              <a:t>campak</a:t>
            </a:r>
            <a:r>
              <a:rPr lang="en-US" dirty="0" smtClean="0"/>
              <a:t>, </a:t>
            </a:r>
            <a:r>
              <a:rPr lang="en-US" dirty="0" err="1" smtClean="0"/>
              <a:t>ense</a:t>
            </a:r>
            <a:r>
              <a:rPr lang="id-ID" dirty="0" smtClean="0"/>
              <a:t>ph</a:t>
            </a:r>
            <a:r>
              <a:rPr lang="en-US" dirty="0" err="1" smtClean="0"/>
              <a:t>alitis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meningitis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. </a:t>
            </a:r>
            <a:r>
              <a:rPr lang="id-ID" dirty="0" smtClean="0"/>
              <a:t>Hambatan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yang </a:t>
            </a:r>
            <a:r>
              <a:rPr lang="en-US" dirty="0" err="1" smtClean="0"/>
              <a:t>ekstrim</a:t>
            </a:r>
            <a:r>
              <a:rPr lang="en-US" dirty="0" smtClean="0"/>
              <a:t>,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id-ID" dirty="0" smtClean="0"/>
              <a:t>medis yang tidak seimbang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id-ID" dirty="0" smtClean="0"/>
              <a:t>tercemar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timah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merkuri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d-ID" dirty="0" smtClean="0"/>
              <a:t>		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kognitif</a:t>
            </a:r>
            <a:r>
              <a:rPr lang="en-US" sz="2800" dirty="0" smtClean="0"/>
              <a:t>.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ot</a:t>
            </a:r>
            <a:r>
              <a:rPr lang="id-ID" sz="2800" dirty="0" smtClean="0"/>
              <a:t>ak, lebih-lebih bagi yang menyandang hambatan kognitif. </a:t>
            </a:r>
          </a:p>
          <a:p>
            <a:pPr algn="just">
              <a:buNone/>
            </a:pPr>
            <a:r>
              <a:rPr lang="id-ID" sz="2800" dirty="0" smtClean="0"/>
              <a:t>          Hal itu disebabkan penolakan atau pengabaian, taraf dari pendidikan orang tua, norma-norma budaya, atau peluang kemunduran. Seperti keterbatasan stimulasi sebagai akibat luka yang tidak dapat disembuhkan.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rmAutofit/>
          </a:bodyPr>
          <a:lstStyle/>
          <a:p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id-ID" dirty="0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136904" cy="60486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diberi </a:t>
            </a:r>
            <a:r>
              <a:rPr lang="en-US" dirty="0" err="1" smtClean="0"/>
              <a:t>makan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3. Abnormal </a:t>
            </a:r>
            <a:r>
              <a:rPr lang="id-ID" dirty="0" smtClean="0"/>
              <a:t>saat </a:t>
            </a:r>
            <a:r>
              <a:rPr lang="en-US" dirty="0" err="1" smtClean="0"/>
              <a:t>menangis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visual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5. Abnormal </a:t>
            </a:r>
            <a:r>
              <a:rPr lang="en-US" dirty="0" err="1" smtClean="0"/>
              <a:t>otot</a:t>
            </a:r>
            <a:r>
              <a:rPr lang="en-US" dirty="0" smtClean="0"/>
              <a:t> nada (</a:t>
            </a:r>
            <a:r>
              <a:rPr lang="en-US" dirty="0" err="1" smtClean="0"/>
              <a:t>sangat</a:t>
            </a:r>
            <a:r>
              <a:rPr lang="en-US" dirty="0" smtClean="0"/>
              <a:t> floppy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spatic</a:t>
            </a:r>
            <a:r>
              <a:rPr lang="en-US" dirty="0" smtClean="0"/>
              <a:t>)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6.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tonggak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7.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tersenyum</a:t>
            </a:r>
            <a:r>
              <a:rPr lang="en-US" dirty="0" smtClean="0"/>
              <a:t> </a:t>
            </a:r>
            <a:r>
              <a:rPr lang="id-ID" dirty="0" smtClean="0"/>
              <a:t>saat usia</a:t>
            </a:r>
            <a:r>
              <a:rPr lang="en-US" dirty="0" smtClean="0"/>
              <a:t> 2 </a:t>
            </a:r>
            <a:r>
              <a:rPr lang="en-US" dirty="0" err="1" smtClean="0"/>
              <a:t>bulan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8.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id-ID" dirty="0" smtClean="0"/>
              <a:t>interaksi dengan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4 </a:t>
            </a:r>
            <a:r>
              <a:rPr lang="en-US" dirty="0" err="1" smtClean="0"/>
              <a:t>bulan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9.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mengoceh</a:t>
            </a:r>
            <a:r>
              <a:rPr lang="en-US" dirty="0" smtClean="0"/>
              <a:t> </a:t>
            </a:r>
            <a:r>
              <a:rPr lang="id-ID" dirty="0" smtClean="0"/>
              <a:t>saat usia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bisa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id-ID" dirty="0" smtClean="0"/>
              <a:t>saat usia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7 </a:t>
            </a:r>
            <a:r>
              <a:rPr lang="en-US" dirty="0" err="1" smtClean="0"/>
              <a:t>bulan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bisa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id-ID" dirty="0" smtClean="0"/>
              <a:t>saat usia</a:t>
            </a:r>
            <a:r>
              <a:rPr lang="en-US" dirty="0" smtClean="0"/>
              <a:t> 18 </a:t>
            </a:r>
            <a:r>
              <a:rPr lang="en-US" dirty="0" err="1" smtClean="0"/>
              <a:t>bulan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bisa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id-ID" dirty="0" smtClean="0"/>
              <a:t>saat usia </a:t>
            </a:r>
            <a:r>
              <a:rPr lang="en-US" dirty="0" smtClean="0"/>
              <a:t>18 </a:t>
            </a:r>
            <a:r>
              <a:rPr lang="en-US" dirty="0" err="1" smtClean="0"/>
              <a:t>bulan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id-ID" dirty="0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000" dirty="0" smtClean="0"/>
              <a:t>Mental </a:t>
            </a:r>
            <a:r>
              <a:rPr lang="en-US" sz="3000" dirty="0" err="1" smtClean="0"/>
              <a:t>Retardasi</a:t>
            </a:r>
            <a:r>
              <a:rPr lang="id-ID" sz="3000" dirty="0" smtClean="0"/>
              <a:t>/</a:t>
            </a:r>
            <a:r>
              <a:rPr lang="id-ID" sz="2600" dirty="0" smtClean="0"/>
              <a:t>Intelelektual Disabilitas</a:t>
            </a:r>
            <a:endParaRPr lang="id-ID" sz="2600" dirty="0" smtClean="0"/>
          </a:p>
          <a:p>
            <a:pPr algn="just">
              <a:buNone/>
            </a:pPr>
            <a:r>
              <a:rPr lang="id-ID" dirty="0" smtClean="0"/>
              <a:t>		K</a:t>
            </a:r>
            <a:r>
              <a:rPr lang="en-US" dirty="0" err="1" smtClean="0"/>
              <a:t>eterbelakangan</a:t>
            </a:r>
            <a:r>
              <a:rPr lang="en-US" dirty="0" smtClean="0"/>
              <a:t> mental yang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bodoh</a:t>
            </a:r>
            <a:r>
              <a:rPr lang="en-US" dirty="0" smtClean="0"/>
              <a:t>, </a:t>
            </a:r>
            <a:r>
              <a:rPr lang="en-US" dirty="0" err="1" smtClean="0"/>
              <a:t>tolol</a:t>
            </a:r>
            <a:r>
              <a:rPr lang="en-US" dirty="0" smtClean="0"/>
              <a:t> </a:t>
            </a:r>
            <a:r>
              <a:rPr lang="id-ID" dirty="0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50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.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label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dikritik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dinonaktifkan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keterbelakangan</a:t>
            </a:r>
            <a:r>
              <a:rPr lang="en-US" dirty="0" smtClean="0"/>
              <a:t> mental.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keterbelakangan</a:t>
            </a:r>
            <a:r>
              <a:rPr lang="en-US" dirty="0" smtClean="0"/>
              <a:t> mental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50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(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) (American Association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keterbelakangan</a:t>
            </a:r>
            <a:r>
              <a:rPr lang="en-US" dirty="0" smtClean="0"/>
              <a:t> mental, 2002; Davis, Stroud , &amp; </a:t>
            </a:r>
            <a:r>
              <a:rPr lang="en-US" dirty="0" err="1" smtClean="0"/>
              <a:t>Grenn</a:t>
            </a:r>
            <a:r>
              <a:rPr lang="en-US" dirty="0" smtClean="0"/>
              <a:t>, 1998; </a:t>
            </a:r>
            <a:r>
              <a:rPr lang="en-US" dirty="0" err="1" smtClean="0"/>
              <a:t>Minnes</a:t>
            </a:r>
            <a:r>
              <a:rPr lang="en-US" dirty="0" smtClean="0"/>
              <a:t>, 1998; </a:t>
            </a:r>
            <a:r>
              <a:rPr lang="en-US" dirty="0" err="1" smtClean="0"/>
              <a:t>Wehman</a:t>
            </a:r>
            <a:r>
              <a:rPr lang="en-US" dirty="0" smtClean="0"/>
              <a:t>, McLaughlin, &amp; </a:t>
            </a:r>
            <a:r>
              <a:rPr lang="en-US" dirty="0" err="1" smtClean="0"/>
              <a:t>Wehman</a:t>
            </a:r>
            <a:r>
              <a:rPr lang="en-US" dirty="0" smtClean="0"/>
              <a:t>, 2005).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55512"/>
            <a:ext cx="7467600" cy="58738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 	</a:t>
            </a:r>
            <a:r>
              <a:rPr lang="en-US" dirty="0" err="1" smtClean="0"/>
              <a:t>Keterbelakangan</a:t>
            </a:r>
            <a:r>
              <a:rPr lang="en-US" dirty="0" smtClean="0"/>
              <a:t> mental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. </a:t>
            </a:r>
            <a:r>
              <a:rPr lang="en-US" dirty="0" err="1" smtClean="0"/>
              <a:t>Definisi</a:t>
            </a:r>
            <a:r>
              <a:rPr lang="en-US" dirty="0" smtClean="0"/>
              <a:t> IDEA </a:t>
            </a:r>
            <a:r>
              <a:rPr lang="en-US" dirty="0" err="1" smtClean="0"/>
              <a:t>keterbelakangan</a:t>
            </a:r>
            <a:r>
              <a:rPr lang="en-US" dirty="0" smtClean="0"/>
              <a:t> mental </a:t>
            </a:r>
            <a:r>
              <a:rPr lang="en-US" dirty="0" err="1" smtClean="0"/>
              <a:t>adalah</a:t>
            </a:r>
            <a:r>
              <a:rPr lang="en-US" dirty="0" smtClean="0"/>
              <a:t> "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subaverage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dimanifestasikan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, yang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".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en-US" sz="3000" dirty="0" smtClean="0"/>
              <a:t>Mental Retardation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Adaptif</a:t>
            </a:r>
            <a:endParaRPr lang="id-ID" sz="30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1. </a:t>
            </a:r>
            <a:r>
              <a:rPr lang="en-US" dirty="0" err="1" smtClean="0"/>
              <a:t>Komunikasi</a:t>
            </a:r>
            <a:r>
              <a:rPr lang="en-US" dirty="0" smtClean="0"/>
              <a:t>, 2.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3. </a:t>
            </a:r>
            <a:r>
              <a:rPr lang="id-ID" dirty="0" smtClean="0"/>
              <a:t>keterampilan domestik</a:t>
            </a:r>
            <a:r>
              <a:rPr lang="en-US" dirty="0" smtClean="0"/>
              <a:t>, </a:t>
            </a:r>
            <a:r>
              <a:rPr lang="en-US" dirty="0" smtClean="0"/>
              <a:t>4. </a:t>
            </a:r>
            <a:r>
              <a:rPr lang="en-US" dirty="0" err="1" smtClean="0"/>
              <a:t>Sosial</a:t>
            </a:r>
            <a:r>
              <a:rPr lang="en-US" dirty="0" smtClean="0"/>
              <a:t> / </a:t>
            </a:r>
            <a:r>
              <a:rPr lang="en-US" dirty="0" err="1" smtClean="0"/>
              <a:t>keterampilan</a:t>
            </a:r>
            <a:r>
              <a:rPr lang="en-US" dirty="0" smtClean="0"/>
              <a:t> interpersonal, 5.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6. </a:t>
            </a:r>
            <a:r>
              <a:rPr lang="en-US" dirty="0" err="1" smtClean="0"/>
              <a:t>Pengarahan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7. </a:t>
            </a:r>
            <a:r>
              <a:rPr lang="id-ID" dirty="0" smtClean="0"/>
              <a:t>keterampilan akademis fungsional</a:t>
            </a:r>
            <a:r>
              <a:rPr lang="en-US" dirty="0" smtClean="0"/>
              <a:t>, </a:t>
            </a:r>
            <a:r>
              <a:rPr lang="en-US" dirty="0" smtClean="0"/>
              <a:t>8. </a:t>
            </a:r>
            <a:r>
              <a:rPr lang="en-US" dirty="0" err="1" smtClean="0"/>
              <a:t>Bekerja</a:t>
            </a:r>
            <a:r>
              <a:rPr lang="en-US" dirty="0" smtClean="0"/>
              <a:t>, 9. Leisure, 10. </a:t>
            </a:r>
            <a:r>
              <a:rPr lang="en-US" dirty="0" err="1" smtClean="0"/>
              <a:t>Helath</a:t>
            </a:r>
            <a:r>
              <a:rPr lang="en-US" dirty="0" smtClean="0"/>
              <a:t>, 11. </a:t>
            </a:r>
            <a:r>
              <a:rPr lang="en-US" dirty="0" err="1" smtClean="0"/>
              <a:t>Keselamatan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Down Syndrome</a:t>
            </a:r>
            <a:endParaRPr lang="id-ID" sz="2000" dirty="0" smtClean="0"/>
          </a:p>
          <a:p>
            <a:pPr algn="just">
              <a:buNone/>
            </a:pPr>
            <a:r>
              <a:rPr lang="id-ID" sz="2000" dirty="0" smtClean="0"/>
              <a:t>		</a:t>
            </a:r>
            <a:r>
              <a:rPr lang="en-US" sz="2000" dirty="0" smtClean="0"/>
              <a:t>Down syndrome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keterbelakangan</a:t>
            </a:r>
            <a:r>
              <a:rPr lang="en-US" sz="2000" dirty="0" smtClean="0"/>
              <a:t> mental.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kelainan</a:t>
            </a:r>
            <a:r>
              <a:rPr lang="en-US" sz="2000" dirty="0" smtClean="0"/>
              <a:t> </a:t>
            </a:r>
            <a:r>
              <a:rPr lang="en-US" sz="2000" dirty="0" err="1" smtClean="0"/>
              <a:t>genetik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kromosom</a:t>
            </a:r>
            <a:r>
              <a:rPr lang="en-US" sz="2000" dirty="0" smtClean="0"/>
              <a:t> 21.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</a:t>
            </a:r>
            <a:r>
              <a:rPr lang="en-US" sz="2000" dirty="0" err="1" smtClean="0"/>
              <a:t>Rutin</a:t>
            </a:r>
            <a:r>
              <a:rPr lang="en-US" sz="2000" dirty="0" smtClean="0"/>
              <a:t> </a:t>
            </a:r>
            <a:r>
              <a:rPr lang="en-US" sz="2000" dirty="0" err="1" smtClean="0"/>
              <a:t>helath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bayi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anak-anak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Down Syndrome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pernafasan</a:t>
            </a:r>
            <a:r>
              <a:rPr lang="en-US" sz="2000" dirty="0" smtClean="0"/>
              <a:t>, </a:t>
            </a:r>
            <a:r>
              <a:rPr lang="en-US" sz="2000" dirty="0" err="1" smtClean="0"/>
              <a:t>otitis</a:t>
            </a:r>
            <a:r>
              <a:rPr lang="en-US" sz="2000" dirty="0" smtClean="0"/>
              <a:t> media,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tiroid</a:t>
            </a:r>
            <a:r>
              <a:rPr lang="en-US" sz="2000" dirty="0" smtClean="0"/>
              <a:t>, </a:t>
            </a:r>
            <a:r>
              <a:rPr lang="en-US" sz="2000" dirty="0" err="1" smtClean="0"/>
              <a:t>katarak</a:t>
            </a:r>
            <a:r>
              <a:rPr lang="en-US" sz="2000" dirty="0" smtClean="0"/>
              <a:t> </a:t>
            </a:r>
            <a:r>
              <a:rPr lang="en-US" sz="2000" dirty="0" err="1" smtClean="0"/>
              <a:t>kongenital</a:t>
            </a:r>
            <a:r>
              <a:rPr lang="en-US" sz="2000" dirty="0" smtClean="0"/>
              <a:t>, </a:t>
            </a:r>
            <a:r>
              <a:rPr lang="en-US" sz="2000" dirty="0" err="1" smtClean="0"/>
              <a:t>reaksi</a:t>
            </a:r>
            <a:r>
              <a:rPr lang="en-US" sz="2000" dirty="0" smtClean="0"/>
              <a:t> </a:t>
            </a:r>
            <a:r>
              <a:rPr lang="en-US" sz="2000" dirty="0" err="1" smtClean="0"/>
              <a:t>leukemoid</a:t>
            </a:r>
            <a:r>
              <a:rPr lang="en-US" sz="2000" dirty="0" smtClean="0"/>
              <a:t>,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gigi</a:t>
            </a:r>
            <a:r>
              <a:rPr lang="en-US" sz="2000" dirty="0" smtClean="0"/>
              <a:t>, </a:t>
            </a:r>
            <a:r>
              <a:rPr lang="en-US" sz="2000" dirty="0" err="1" smtClean="0"/>
              <a:t>cacat</a:t>
            </a:r>
            <a:r>
              <a:rPr lang="en-US" sz="2000" dirty="0" smtClean="0"/>
              <a:t> </a:t>
            </a:r>
            <a:r>
              <a:rPr lang="en-US" sz="2000" dirty="0" err="1" smtClean="0"/>
              <a:t>pencernaan</a:t>
            </a:r>
            <a:r>
              <a:rPr lang="en-US" sz="2000" dirty="0" smtClean="0"/>
              <a:t>, </a:t>
            </a:r>
            <a:r>
              <a:rPr lang="en-US" sz="2000" dirty="0" err="1" smtClean="0"/>
              <a:t>cacat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(40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60%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</a:t>
            </a:r>
            <a:r>
              <a:rPr lang="id-ID" sz="2000" dirty="0" smtClean="0"/>
              <a:t>n Down </a:t>
            </a:r>
            <a:r>
              <a:rPr lang="en-US" sz="2000" dirty="0" smtClean="0"/>
              <a:t>Syndrome),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id-ID" sz="2000" dirty="0" smtClean="0"/>
              <a:t>kesulitan </a:t>
            </a:r>
            <a:r>
              <a:rPr lang="en-US" sz="2000" dirty="0" err="1" smtClean="0"/>
              <a:t>makan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>
              <a:buNone/>
            </a:pPr>
            <a:endParaRPr lang="id-ID" sz="2000" dirty="0" smtClean="0"/>
          </a:p>
          <a:p>
            <a:pPr algn="just"/>
            <a:r>
              <a:rPr lang="en-US" sz="2000" dirty="0" smtClean="0"/>
              <a:t>Trauma </a:t>
            </a:r>
            <a:r>
              <a:rPr lang="en-US" sz="2000" dirty="0" err="1" smtClean="0"/>
              <a:t>Cedera</a:t>
            </a:r>
            <a:r>
              <a:rPr lang="en-US" sz="2000" dirty="0" smtClean="0"/>
              <a:t> </a:t>
            </a:r>
            <a:r>
              <a:rPr lang="en-US" sz="2000" dirty="0" err="1" smtClean="0"/>
              <a:t>Otak</a:t>
            </a:r>
            <a:endParaRPr lang="id-ID" sz="2000" dirty="0" smtClean="0"/>
          </a:p>
          <a:p>
            <a:pPr algn="just">
              <a:buNone/>
            </a:pPr>
            <a:r>
              <a:rPr lang="id-ID" sz="2000" dirty="0" smtClean="0"/>
              <a:t>		</a:t>
            </a:r>
            <a:r>
              <a:rPr lang="en-US" sz="2000" dirty="0" err="1" smtClean="0"/>
              <a:t>Cedera</a:t>
            </a:r>
            <a:r>
              <a:rPr lang="en-US" sz="2000" dirty="0" smtClean="0"/>
              <a:t> </a:t>
            </a:r>
            <a:r>
              <a:rPr lang="en-US" sz="2000" dirty="0" err="1" smtClean="0"/>
              <a:t>otak</a:t>
            </a:r>
            <a:r>
              <a:rPr lang="en-US" sz="2000" dirty="0" smtClean="0"/>
              <a:t> </a:t>
            </a:r>
            <a:r>
              <a:rPr lang="en-US" sz="2000" dirty="0" err="1" smtClean="0"/>
              <a:t>traumatis</a:t>
            </a:r>
            <a:r>
              <a:rPr lang="en-US" sz="2000" dirty="0" smtClean="0"/>
              <a:t> (TBI)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dikutip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penundaan</a:t>
            </a:r>
            <a:r>
              <a:rPr lang="en-US" sz="2000" dirty="0" smtClean="0"/>
              <a:t> </a:t>
            </a:r>
            <a:r>
              <a:rPr lang="en-US" sz="2000" dirty="0" err="1" smtClean="0"/>
              <a:t>kognitif</a:t>
            </a:r>
            <a:r>
              <a:rPr lang="en-US" sz="2000" dirty="0" smtClean="0"/>
              <a:t>. TBI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klasifikasi</a:t>
            </a:r>
            <a:r>
              <a:rPr lang="en-US" sz="2000" dirty="0" smtClean="0"/>
              <a:t> lain,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id-ID" sz="2000" dirty="0" smtClean="0"/>
              <a:t>kerugian kesehatan</a:t>
            </a:r>
            <a:r>
              <a:rPr lang="en-US" sz="2000" dirty="0" smtClean="0"/>
              <a:t>, </a:t>
            </a:r>
            <a:r>
              <a:rPr lang="en-US" sz="2000" dirty="0" err="1" smtClean="0"/>
              <a:t>keterbelakangan</a:t>
            </a:r>
            <a:r>
              <a:rPr lang="en-US" sz="2000" dirty="0" smtClean="0"/>
              <a:t> mental,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emosional</a:t>
            </a:r>
            <a:r>
              <a:rPr lang="en-US" sz="2000" dirty="0" smtClean="0"/>
              <a:t> </a:t>
            </a:r>
            <a:r>
              <a:rPr lang="en-US" sz="2000" dirty="0" err="1" smtClean="0"/>
              <a:t>terganggu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>
              <a:buNone/>
            </a:pPr>
            <a:endParaRPr lang="id-ID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3579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300" dirty="0" smtClean="0"/>
              <a:t>Learning Disabilities</a:t>
            </a:r>
            <a:endParaRPr lang="id-ID" sz="3300" dirty="0" smtClean="0"/>
          </a:p>
          <a:p>
            <a:pPr algn="just">
              <a:buNone/>
            </a:pPr>
            <a:r>
              <a:rPr lang="id-ID" dirty="0" smtClean="0"/>
              <a:t>		Sebutan </a:t>
            </a:r>
            <a:r>
              <a:rPr lang="en-US" dirty="0" smtClean="0"/>
              <a:t>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id-ID" dirty="0" smtClean="0"/>
              <a:t>adalah </a:t>
            </a:r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(LDS).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id-ID" dirty="0" smtClean="0"/>
              <a:t> anak yang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.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prasekolah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dinonaktifkan</a:t>
            </a:r>
            <a:r>
              <a:rPr lang="en-US" dirty="0" smtClean="0"/>
              <a:t> </a:t>
            </a:r>
            <a:r>
              <a:rPr lang="en-US" dirty="0" err="1" smtClean="0"/>
              <a:t>becaused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buNone/>
            </a:pPr>
            <a:r>
              <a:rPr lang="en-US" sz="2800" dirty="0" err="1" smtClean="0"/>
              <a:t>Tanda-tanda</a:t>
            </a:r>
            <a:r>
              <a:rPr lang="id-ID" sz="2800" dirty="0" smtClean="0"/>
              <a:t> sejak </a:t>
            </a:r>
            <a:r>
              <a:rPr lang="en-US" sz="2800" dirty="0" err="1" smtClean="0"/>
              <a:t>dini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Learning Disabilities:</a:t>
            </a:r>
            <a:endParaRPr lang="id-ID" sz="2800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smtClean="0"/>
              <a:t>1.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id-ID" dirty="0" smtClean="0"/>
              <a:t> cukup</a:t>
            </a:r>
            <a:r>
              <a:rPr lang="en-US" dirty="0" smtClean="0"/>
              <a:t> lama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), 2.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, 3.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, 4.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5.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tampaknya</a:t>
            </a:r>
            <a:r>
              <a:rPr lang="en-US" dirty="0" smtClean="0"/>
              <a:t> </a:t>
            </a:r>
            <a:r>
              <a:rPr lang="en-US" dirty="0" err="1" smtClean="0"/>
              <a:t>malas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pemberontak</a:t>
            </a:r>
            <a:r>
              <a:rPr lang="en-US" dirty="0" smtClean="0"/>
              <a:t>), 6.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7. </a:t>
            </a:r>
            <a:r>
              <a:rPr lang="en-US" dirty="0" err="1" smtClean="0"/>
              <a:t>Canggung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kikuk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, hop, </a:t>
            </a:r>
            <a:r>
              <a:rPr lang="en-US" dirty="0" err="1" smtClean="0"/>
              <a:t>dll</a:t>
            </a:r>
            <a:r>
              <a:rPr lang="en-US" dirty="0" smtClean="0"/>
              <a:t>), 8.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9.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, 10.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pensil</a:t>
            </a:r>
            <a:r>
              <a:rPr lang="en-US" dirty="0" smtClean="0"/>
              <a:t>, 11.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menaruh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2,5 </a:t>
            </a:r>
            <a:r>
              <a:rPr lang="en-US" dirty="0" err="1" smtClean="0"/>
              <a:t>tahun</a:t>
            </a:r>
            <a:r>
              <a:rPr lang="en-US" dirty="0" smtClean="0"/>
              <a:t>, 12.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id-ID" dirty="0" smtClean="0"/>
              <a:t>bicara yang tidak dapat dipahami.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Interve</a:t>
            </a:r>
            <a:r>
              <a:rPr lang="id-ID" dirty="0" smtClean="0"/>
              <a:t>nsi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mendefinisikan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keterbelakangan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mental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diagnosis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kecacatan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menentukan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kekuatan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kelemahan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anak-anak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yang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Parrete</a:t>
            </a:r>
            <a:r>
              <a:rPr lang="en-US" dirty="0" smtClean="0"/>
              <a:t> &amp; </a:t>
            </a:r>
            <a:r>
              <a:rPr lang="en-US" dirty="0" err="1" smtClean="0"/>
              <a:t>Brotherson</a:t>
            </a:r>
            <a:r>
              <a:rPr lang="en-US" dirty="0" smtClean="0"/>
              <a:t>, 1996).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id-ID" dirty="0" smtClean="0"/>
              <a:t>s</a:t>
            </a:r>
            <a:r>
              <a:rPr lang="en-US" dirty="0" smtClean="0"/>
              <a:t>a</a:t>
            </a:r>
            <a:r>
              <a:rPr lang="id-ID" dirty="0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meningkatkan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perkembangan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anak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muda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semua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bidang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id-ID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1.</a:t>
            </a:r>
            <a:r>
              <a:rPr lang="id-ID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id-ID" dirty="0" smtClean="0"/>
              <a:t>perkembangan bidang lainnya</a:t>
            </a:r>
            <a:r>
              <a:rPr lang="en-US" dirty="0" smtClean="0"/>
              <a:t>.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2.</a:t>
            </a:r>
            <a:r>
              <a:rPr lang="id-ID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 smtClean="0"/>
              <a:t>perkembangan</a:t>
            </a:r>
            <a:r>
              <a:rPr lang="id-ID" dirty="0" smtClean="0"/>
              <a:t>.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3.</a:t>
            </a:r>
            <a:r>
              <a:rPr lang="id-ID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mengkontribusi</a:t>
            </a:r>
            <a:r>
              <a:rPr lang="en-US" dirty="0"/>
              <a:t> </a:t>
            </a:r>
            <a:r>
              <a:rPr lang="en-US" dirty="0" err="1" smtClean="0"/>
              <a:t>keter</a:t>
            </a:r>
            <a:r>
              <a:rPr lang="id-ID" dirty="0" smtClean="0"/>
              <a:t> </a:t>
            </a:r>
            <a:r>
              <a:rPr lang="en-US" dirty="0" err="1" smtClean="0"/>
              <a:t>lambatan</a:t>
            </a:r>
            <a:r>
              <a:rPr lang="en-US" dirty="0" smtClean="0"/>
              <a:t> </a:t>
            </a:r>
            <a:r>
              <a:rPr lang="en-US" dirty="0" err="1"/>
              <a:t>kognitif</a:t>
            </a:r>
            <a:r>
              <a:rPr lang="en-US" dirty="0"/>
              <a:t>.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4.</a:t>
            </a:r>
            <a:r>
              <a:rPr lang="id-ID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 smtClean="0"/>
              <a:t>keter</a:t>
            </a:r>
            <a:r>
              <a:rPr lang="id-ID" dirty="0" smtClean="0"/>
              <a:t> </a:t>
            </a:r>
            <a:r>
              <a:rPr lang="en-US" dirty="0" err="1" smtClean="0"/>
              <a:t>lambatan</a:t>
            </a:r>
            <a:r>
              <a:rPr lang="en-US" dirty="0" smtClean="0"/>
              <a:t> </a:t>
            </a:r>
            <a:r>
              <a:rPr lang="en-US" dirty="0" err="1"/>
              <a:t>kognitif</a:t>
            </a:r>
            <a:r>
              <a:rPr lang="en-US" dirty="0"/>
              <a:t>.</a:t>
            </a:r>
            <a:endParaRPr lang="id-ID" dirty="0"/>
          </a:p>
          <a:p>
            <a:pPr algn="just">
              <a:buNone/>
            </a:pPr>
            <a:r>
              <a:rPr lang="en-US" dirty="0" smtClean="0"/>
              <a:t>5.</a:t>
            </a:r>
            <a:r>
              <a:rPr lang="id-ID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Balita</a:t>
            </a:r>
            <a:endParaRPr lang="id-ID" sz="28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mengeksplorasi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lingkungan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rasa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(Rogers, 1991).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</a:t>
            </a:r>
            <a:r>
              <a:rPr lang="en-US" sz="2800" dirty="0" err="1" smtClean="0"/>
              <a:t>prasekolah</a:t>
            </a:r>
            <a:endParaRPr lang="id-ID" sz="28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prasekolah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3 -, 4 -, 5 – </a:t>
            </a:r>
            <a:r>
              <a:rPr lang="en-US" dirty="0" err="1" smtClean="0"/>
              <a:t>tahun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be</a:t>
            </a:r>
            <a:r>
              <a:rPr lang="id-ID" dirty="0" smtClean="0"/>
              <a:t>rbagai kegiatan.</a:t>
            </a:r>
            <a:r>
              <a:rPr lang="en-US" dirty="0" smtClean="0"/>
              <a:t> </a:t>
            </a:r>
            <a:r>
              <a:rPr lang="id-ID" dirty="0" smtClean="0"/>
              <a:t>Dapat berupa blok,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pensil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melukis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err="1" smtClean="0"/>
              <a:t>m</a:t>
            </a:r>
            <a:r>
              <a:rPr lang="en-US" dirty="0" err="1" smtClean="0"/>
              <a:t>anipulatif</a:t>
            </a:r>
            <a:r>
              <a:rPr lang="en-US" dirty="0" smtClean="0"/>
              <a:t>.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)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tujuan-diarahkan</a:t>
            </a:r>
            <a:r>
              <a:rPr lang="en-US" dirty="0" smtClean="0"/>
              <a:t>.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id-ID" dirty="0" smtClean="0"/>
              <a:t>disajikan pada level perkembangan yang sesuai.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dirty="0" err="1" smtClean="0"/>
              <a:t>Mengembangkan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Menerapkan</a:t>
            </a:r>
            <a:r>
              <a:rPr lang="en-US" sz="3000" dirty="0" smtClean="0"/>
              <a:t> </a:t>
            </a:r>
            <a:r>
              <a:rPr lang="en-US" sz="3000" dirty="0" err="1" smtClean="0"/>
              <a:t>Kurikulum</a:t>
            </a:r>
            <a:endParaRPr lang="id-ID" sz="30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Guru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guru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id-ID" dirty="0" smtClean="0"/>
              <a:t>rencana kegiatan </a:t>
            </a:r>
            <a:r>
              <a:rPr lang="en-US" dirty="0" err="1" smtClean="0"/>
              <a:t>tahunan</a:t>
            </a:r>
            <a:r>
              <a:rPr lang="en-US" dirty="0" smtClean="0"/>
              <a:t>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, </a:t>
            </a:r>
            <a:r>
              <a:rPr lang="en-US" dirty="0" err="1" smtClean="0"/>
              <a:t>mingguan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. </a:t>
            </a:r>
            <a:r>
              <a:rPr lang="en-US" dirty="0" err="1" smtClean="0"/>
              <a:t>Idealnya</a:t>
            </a:r>
            <a:r>
              <a:rPr lang="en-US" dirty="0" smtClean="0"/>
              <a:t>, guru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Idealnya</a:t>
            </a:r>
            <a:r>
              <a:rPr lang="en-US" dirty="0" smtClean="0"/>
              <a:t>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.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, label,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preliteracy</a:t>
            </a:r>
            <a:r>
              <a:rPr lang="en-US" dirty="0" smtClean="0"/>
              <a:t> (</a:t>
            </a:r>
            <a:r>
              <a:rPr lang="en-US" dirty="0" err="1" smtClean="0"/>
              <a:t>pra-membaca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).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000" dirty="0" err="1" smtClean="0"/>
              <a:t>Penggunaan</a:t>
            </a:r>
            <a:r>
              <a:rPr lang="en-US" sz="3000" dirty="0" smtClean="0"/>
              <a:t> </a:t>
            </a:r>
            <a:r>
              <a:rPr lang="en-US" sz="3000" dirty="0" err="1" smtClean="0"/>
              <a:t>Tema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endParaRPr lang="id-ID" sz="30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Guru </a:t>
            </a:r>
            <a:r>
              <a:rPr lang="en-US" dirty="0" err="1" smtClean="0"/>
              <a:t>prasekolah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seasongs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libur</a:t>
            </a:r>
            <a:r>
              <a:rPr lang="en-US" dirty="0" smtClean="0"/>
              <a:t>.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libur</a:t>
            </a:r>
            <a:r>
              <a:rPr lang="en-US" dirty="0" smtClean="0"/>
              <a:t>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guru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parcitulary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agama.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liburan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agama. Guru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merayakan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libur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guru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(</a:t>
            </a:r>
            <a:r>
              <a:rPr lang="en-US" dirty="0" err="1" smtClean="0"/>
              <a:t>Wolery</a:t>
            </a:r>
            <a:r>
              <a:rPr lang="en-US" dirty="0" smtClean="0"/>
              <a:t>, </a:t>
            </a:r>
            <a:r>
              <a:rPr lang="en-US" dirty="0" err="1" smtClean="0"/>
              <a:t>Regangan</a:t>
            </a:r>
            <a:r>
              <a:rPr lang="en-US" dirty="0" smtClean="0"/>
              <a:t>, &amp; Bailey, 1992).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dirty="0" err="1" smtClean="0"/>
              <a:t>Manajemen</a:t>
            </a:r>
            <a:r>
              <a:rPr lang="en-US" sz="3000" dirty="0" smtClean="0"/>
              <a:t> </a:t>
            </a:r>
            <a:r>
              <a:rPr lang="en-US" sz="3000" dirty="0" err="1" smtClean="0"/>
              <a:t>Teknik</a:t>
            </a:r>
            <a:r>
              <a:rPr lang="en-US" sz="3000" dirty="0" smtClean="0"/>
              <a:t> </a:t>
            </a:r>
            <a:r>
              <a:rPr lang="en-US" sz="3000" dirty="0" err="1" smtClean="0"/>
              <a:t>Perilaku</a:t>
            </a:r>
            <a:endParaRPr lang="id-ID" sz="30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guru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Betz (1994)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, "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600" dirty="0" err="1" smtClean="0"/>
              <a:t>Membantu</a:t>
            </a:r>
            <a:r>
              <a:rPr lang="id-ID" sz="3600" dirty="0" smtClean="0"/>
              <a:t> </a:t>
            </a:r>
            <a:r>
              <a:rPr lang="en-US" sz="3600" dirty="0" err="1" smtClean="0"/>
              <a:t>Anak-anak</a:t>
            </a:r>
            <a:r>
              <a:rPr lang="en-US" sz="3600" dirty="0" smtClean="0"/>
              <a:t> </a:t>
            </a:r>
            <a:r>
              <a:rPr lang="id-ID" sz="3600" dirty="0" smtClean="0"/>
              <a:t>dalam </a:t>
            </a:r>
            <a:r>
              <a:rPr lang="en-US" sz="3600" dirty="0" err="1" smtClean="0"/>
              <a:t>Pemecahan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Keterampilan</a:t>
            </a:r>
            <a:endParaRPr lang="id-ID" sz="36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indenpendently</a:t>
            </a:r>
            <a:r>
              <a:rPr lang="en-US" dirty="0" smtClean="0"/>
              <a:t>. </a:t>
            </a:r>
            <a:r>
              <a:rPr lang="en-US" dirty="0" err="1" smtClean="0"/>
              <a:t>Masalah-kemampuan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en-US" sz="3600" dirty="0" err="1" smtClean="0"/>
              <a:t>Menyediakan</a:t>
            </a:r>
            <a:r>
              <a:rPr lang="en-US" sz="3600" dirty="0" smtClean="0"/>
              <a:t> </a:t>
            </a:r>
            <a:r>
              <a:rPr lang="en-US" sz="3600" dirty="0" err="1" smtClean="0"/>
              <a:t>Pilihan</a:t>
            </a:r>
            <a:endParaRPr lang="id-ID" sz="36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.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yang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 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Eksplorasi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endParaRPr lang="id-ID" sz="28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guru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(</a:t>
            </a:r>
            <a:r>
              <a:rPr lang="en-US" dirty="0" err="1" smtClean="0"/>
              <a:t>Bredekamp</a:t>
            </a:r>
            <a:r>
              <a:rPr lang="en-US" dirty="0" smtClean="0"/>
              <a:t>, ​​1987; Rogers 1991).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self-</a:t>
            </a:r>
            <a:r>
              <a:rPr lang="en-US" dirty="0" err="1" smtClean="0"/>
              <a:t>diprakarsai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intervensi</a:t>
            </a:r>
            <a:r>
              <a:rPr lang="en-US" dirty="0" smtClean="0"/>
              <a:t> guru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, guru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id-ID" dirty="0" smtClean="0"/>
              <a:t> bantuan</a:t>
            </a:r>
            <a:r>
              <a:rPr lang="en-US" dirty="0" smtClean="0"/>
              <a:t> </a:t>
            </a:r>
            <a:r>
              <a:rPr lang="id-ID" i="1" dirty="0" smtClean="0"/>
              <a:t>hand</a:t>
            </a:r>
            <a:r>
              <a:rPr lang="en-US" i="1" dirty="0" smtClean="0"/>
              <a:t>-over-</a:t>
            </a:r>
            <a:r>
              <a:rPr lang="id-ID" i="1" dirty="0" smtClean="0"/>
              <a:t>hand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dan</a:t>
            </a:r>
            <a:r>
              <a:rPr lang="en-US" dirty="0" smtClean="0"/>
              <a:t> modeling. </a:t>
            </a:r>
            <a:r>
              <a:rPr lang="id-ID" dirty="0" smtClean="0"/>
              <a:t>Bantuan </a:t>
            </a:r>
            <a:r>
              <a:rPr lang="id-ID" i="1" dirty="0" smtClean="0"/>
              <a:t>hand-over-hand</a:t>
            </a:r>
            <a:r>
              <a:rPr lang="en-US" dirty="0" smtClean="0"/>
              <a:t> 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id-ID" dirty="0" smtClean="0"/>
              <a:t>kesulitan keterampilan motorik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300" dirty="0" smtClean="0"/>
              <a:t>Me</a:t>
            </a:r>
            <a:r>
              <a:rPr lang="id-ID" sz="3300" dirty="0" smtClean="0"/>
              <a:t>libatkan</a:t>
            </a:r>
            <a:r>
              <a:rPr lang="en-US" sz="3300" dirty="0" smtClean="0"/>
              <a:t> </a:t>
            </a:r>
            <a:r>
              <a:rPr lang="en-US" sz="3300" dirty="0" err="1" smtClean="0"/>
              <a:t>Lingkungan</a:t>
            </a:r>
            <a:r>
              <a:rPr lang="en-US" sz="3300" dirty="0" smtClean="0"/>
              <a:t> </a:t>
            </a:r>
            <a:r>
              <a:rPr lang="id-ID" sz="3300" dirty="0" smtClean="0"/>
              <a:t>yang Mendukung</a:t>
            </a:r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Environtment</a:t>
            </a:r>
            <a:r>
              <a:rPr lang="en-US" dirty="0" smtClean="0"/>
              <a:t>, </a:t>
            </a:r>
            <a:r>
              <a:rPr lang="en-US" dirty="0" err="1" smtClean="0"/>
              <a:t>warna-warni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, item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visual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 Guru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mengakomodasi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hiasan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, poster,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(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)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2151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300" dirty="0" err="1" smtClean="0"/>
              <a:t>Membuat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Mempromosikan</a:t>
            </a:r>
            <a:r>
              <a:rPr lang="en-US" sz="3300" dirty="0" smtClean="0"/>
              <a:t> </a:t>
            </a:r>
            <a:r>
              <a:rPr lang="en-US" sz="3300" dirty="0" err="1" smtClean="0"/>
              <a:t>Lingkungan</a:t>
            </a:r>
            <a:r>
              <a:rPr lang="en-US" sz="3300" dirty="0" smtClean="0"/>
              <a:t> </a:t>
            </a:r>
            <a:r>
              <a:rPr lang="en-US" sz="3300" dirty="0" err="1" smtClean="0"/>
              <a:t>Kelas</a:t>
            </a:r>
            <a:r>
              <a:rPr lang="en-US" sz="3300" dirty="0" smtClean="0"/>
              <a:t> </a:t>
            </a:r>
            <a:r>
              <a:rPr lang="id-ID" sz="3300" dirty="0" smtClean="0"/>
              <a:t>yang </a:t>
            </a:r>
            <a:r>
              <a:rPr lang="en-US" sz="3300" dirty="0" err="1" smtClean="0"/>
              <a:t>Mendukung</a:t>
            </a:r>
            <a:endParaRPr lang="id-ID" sz="3300" dirty="0" smtClean="0"/>
          </a:p>
          <a:p>
            <a:pPr algn="just">
              <a:buNone/>
            </a:pPr>
            <a:r>
              <a:rPr lang="id-ID" sz="2800" dirty="0" smtClean="0"/>
              <a:t>		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guru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id-ID" dirty="0" smtClean="0"/>
              <a:t> lingkungan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dihormati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dipandu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id-ID" sz="1200" dirty="0" smtClean="0"/>
          </a:p>
          <a:p>
            <a:pPr algn="just"/>
            <a:r>
              <a:rPr lang="en-US" sz="3300" dirty="0" err="1" smtClean="0"/>
              <a:t>Menciptakan</a:t>
            </a:r>
            <a:r>
              <a:rPr lang="en-US" sz="3300" dirty="0" smtClean="0"/>
              <a:t> </a:t>
            </a:r>
            <a:r>
              <a:rPr lang="en-US" sz="3300" dirty="0" err="1" smtClean="0"/>
              <a:t>Bahasa-Kaya</a:t>
            </a:r>
            <a:r>
              <a:rPr lang="en-US" sz="3300" dirty="0" smtClean="0"/>
              <a:t> </a:t>
            </a:r>
            <a:r>
              <a:rPr lang="en-US" sz="3300" dirty="0" err="1" smtClean="0"/>
              <a:t>Lingkungan</a:t>
            </a:r>
            <a:endParaRPr lang="id-ID" sz="3300" dirty="0" smtClean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prasekolah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coomunication</a:t>
            </a:r>
            <a:r>
              <a:rPr lang="en-US" dirty="0" smtClean="0"/>
              <a:t> nonverbal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.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self-talk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sebaya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guru.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prasekolah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, guru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id-ID" dirty="0" smtClean="0"/>
              <a:t>untuk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. Guru </a:t>
            </a:r>
            <a:r>
              <a:rPr lang="en-US" dirty="0" err="1" smtClean="0"/>
              <a:t>prasekolah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Perhatia</a:t>
            </a:r>
            <a:r>
              <a:rPr lang="id-ID" dirty="0" smtClean="0"/>
              <a:t>n </a:t>
            </a:r>
            <a:r>
              <a:rPr lang="en-US" dirty="0" err="1" smtClean="0"/>
              <a:t>Terbatas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14514"/>
            <a:ext cx="7467600" cy="490063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pengingat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verbal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5.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mengulangi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set </a:t>
            </a:r>
            <a:r>
              <a:rPr lang="en-US" dirty="0" err="1" smtClean="0"/>
              <a:t>arah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6. </a:t>
            </a:r>
            <a:r>
              <a:rPr lang="en-US" dirty="0" err="1" smtClean="0"/>
              <a:t>Pegang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7.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8. T</a:t>
            </a:r>
            <a:r>
              <a:rPr lang="id-ID" dirty="0" smtClean="0"/>
              <a:t>epatkan pada tinggi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9.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lain,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631844"/>
          </a:xfrm>
        </p:spPr>
        <p:txBody>
          <a:bodyPr>
            <a:normAutofit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514" y="1142984"/>
            <a:ext cx="7615262" cy="5357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 	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id-ID" dirty="0" smtClean="0"/>
              <a:t>pemecahan masalah,</a:t>
            </a:r>
            <a:r>
              <a:rPr lang="en-US" dirty="0" smtClean="0"/>
              <a:t> </a:t>
            </a:r>
            <a:r>
              <a:rPr lang="id-ID" dirty="0" smtClean="0"/>
              <a:t>rasional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mengingat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id-ID" dirty="0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 smtClean="0"/>
              <a:t>kognitif</a:t>
            </a:r>
            <a:r>
              <a:rPr lang="id-ID" dirty="0" smtClean="0"/>
              <a:t> </a:t>
            </a:r>
            <a:r>
              <a:rPr lang="en-US" dirty="0" err="1" smtClean="0"/>
              <a:t>berhubungan</a:t>
            </a:r>
            <a:r>
              <a:rPr lang="id-ID" dirty="0" smtClean="0"/>
              <a:t> secara langsung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id-ID" dirty="0" smtClean="0"/>
              <a:t>perkembangan keterampilan lainnya,</a:t>
            </a:r>
            <a:r>
              <a:rPr lang="en-US" dirty="0" smtClean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motorik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adaptif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id-ID" dirty="0" smtClean="0"/>
              <a:t> 	Disabilities kognitif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id-ID" dirty="0" smtClean="0"/>
              <a:t>untuk berkembang keterampilan  berpikir.</a:t>
            </a:r>
          </a:p>
          <a:p>
            <a:pPr algn="just"/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id-ID" dirty="0" smtClean="0"/>
              <a:t>Disabilities </a:t>
            </a:r>
            <a:r>
              <a:rPr lang="en-US" dirty="0" err="1" smtClean="0"/>
              <a:t>Kognitif</a:t>
            </a:r>
            <a:r>
              <a:rPr lang="en-US" dirty="0" smtClean="0"/>
              <a:t>  </a:t>
            </a:r>
            <a:r>
              <a:rPr lang="id-ID" dirty="0" smtClean="0"/>
              <a:t>teramati pada saat</a:t>
            </a:r>
            <a:r>
              <a:rPr lang="en-US" dirty="0" smtClean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menengah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id-ID" dirty="0" err="1" smtClean="0"/>
              <a:t>C</a:t>
            </a:r>
            <a:r>
              <a:rPr lang="en-US" dirty="0" err="1" smtClean="0"/>
              <a:t>acat</a:t>
            </a:r>
            <a:r>
              <a:rPr lang="en-US" dirty="0" smtClean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kadang-kadang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keterbelakangan</a:t>
            </a:r>
            <a:r>
              <a:rPr lang="en-US" dirty="0"/>
              <a:t> mental (Crane, 2002, </a:t>
            </a:r>
            <a:r>
              <a:rPr lang="en-US" dirty="0" err="1"/>
              <a:t>Dening</a:t>
            </a:r>
            <a:r>
              <a:rPr lang="en-US" dirty="0"/>
              <a:t>, Chamberlain, &amp; </a:t>
            </a:r>
            <a:r>
              <a:rPr lang="en-US" dirty="0" err="1"/>
              <a:t>Polloway</a:t>
            </a:r>
            <a:r>
              <a:rPr lang="en-US" dirty="0"/>
              <a:t>, 2000; Kaufman, 1999</a:t>
            </a:r>
            <a:r>
              <a:rPr lang="en-US" dirty="0" smtClean="0"/>
              <a:t>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758138" cy="4572032"/>
          </a:xfrm>
        </p:spPr>
        <p:txBody>
          <a:bodyPr>
            <a:noAutofit/>
          </a:bodyPr>
          <a:lstStyle/>
          <a:p>
            <a:pPr algn="just"/>
            <a:r>
              <a:rPr lang="id-ID" sz="2400" dirty="0" smtClean="0"/>
              <a:t> 	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id-ID" sz="2400" dirty="0" smtClean="0"/>
              <a:t>kelainan</a:t>
            </a:r>
            <a:r>
              <a:rPr lang="en-US" sz="2400" dirty="0" smtClean="0"/>
              <a:t> </a:t>
            </a:r>
            <a:r>
              <a:rPr lang="en-US" sz="2400" dirty="0" err="1"/>
              <a:t>kognitif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id-ID" sz="2400" dirty="0" smtClean="0"/>
              <a:t>mengalami keterlambatan 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bicara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.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pembicaraan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lambat</a:t>
            </a:r>
            <a:r>
              <a:rPr lang="en-US" sz="2400" dirty="0"/>
              <a:t>,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simbolik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sintaksis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kosakata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smtClean="0"/>
              <a:t>pro</a:t>
            </a:r>
            <a:r>
              <a:rPr lang="id-ID" sz="2400" dirty="0" smtClean="0"/>
              <a:t>b</a:t>
            </a:r>
            <a:r>
              <a:rPr lang="en-US" sz="2400" dirty="0" err="1" smtClean="0"/>
              <a:t>lems</a:t>
            </a:r>
            <a:r>
              <a:rPr lang="en-US" sz="2400" dirty="0" smtClean="0"/>
              <a:t> </a:t>
            </a:r>
            <a:r>
              <a:rPr lang="en-US" sz="2400" dirty="0" err="1"/>
              <a:t>artikulasi</a:t>
            </a:r>
            <a:r>
              <a:rPr lang="en-US" sz="2400" dirty="0"/>
              <a:t> (</a:t>
            </a:r>
            <a:r>
              <a:rPr lang="en-US" sz="2400" dirty="0" err="1"/>
              <a:t>Deiner</a:t>
            </a:r>
            <a:r>
              <a:rPr lang="en-US" sz="2400" dirty="0"/>
              <a:t>, 1993).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, </a:t>
            </a:r>
            <a:r>
              <a:rPr lang="en-US" sz="2400" dirty="0" err="1"/>
              <a:t>ucapan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prasekolah</a:t>
            </a:r>
            <a:r>
              <a:rPr lang="en-US" sz="2400" dirty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id-ID" sz="2400" dirty="0" smtClean="0"/>
              <a:t>keterlambatan</a:t>
            </a:r>
            <a:r>
              <a:rPr lang="en-US" sz="2400" dirty="0" smtClean="0"/>
              <a:t> </a:t>
            </a:r>
            <a:r>
              <a:rPr lang="en-US" sz="2400" dirty="0" err="1"/>
              <a:t>kognitif</a:t>
            </a:r>
            <a:r>
              <a:rPr lang="en-US" sz="2400" dirty="0"/>
              <a:t> </a:t>
            </a:r>
            <a:r>
              <a:rPr lang="en-US" sz="2400" dirty="0" err="1"/>
              <a:t>parah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kata-kata</a:t>
            </a:r>
            <a:r>
              <a:rPr lang="en-US" sz="2400" dirty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verbal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928670"/>
            <a:ext cx="7467600" cy="4929222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 	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prasekolah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tertunda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id-ID" dirty="0" smtClean="0"/>
              <a:t> 	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lain (</a:t>
            </a:r>
            <a:r>
              <a:rPr lang="en-US" dirty="0" err="1" smtClean="0"/>
              <a:t>generalisasi</a:t>
            </a:r>
            <a:r>
              <a:rPr lang="en-US" dirty="0" smtClean="0"/>
              <a:t>).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insidental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24" y="1600200"/>
            <a:ext cx="7467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 	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neurologis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budaya-pengaruh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id-ID" dirty="0" smtClean="0"/>
              <a:t> perkembangan yang unik pada masing-masing anak</a:t>
            </a:r>
            <a:r>
              <a:rPr lang="en-US" dirty="0" smtClean="0"/>
              <a:t> (Ginsburg &amp; </a:t>
            </a:r>
            <a:r>
              <a:rPr lang="en-US" dirty="0" err="1" smtClean="0"/>
              <a:t>Opper</a:t>
            </a:r>
            <a:r>
              <a:rPr lang="en-US" dirty="0" smtClean="0"/>
              <a:t>, 1988). </a:t>
            </a:r>
            <a:endParaRPr lang="id-ID" dirty="0" smtClean="0"/>
          </a:p>
          <a:p>
            <a:pPr algn="just"/>
            <a:r>
              <a:rPr lang="id-ID" dirty="0" smtClean="0"/>
              <a:t> 	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perhatian</a:t>
            </a:r>
            <a:r>
              <a:rPr lang="en-US" dirty="0" smtClean="0"/>
              <a:t>, </a:t>
            </a:r>
            <a:r>
              <a:rPr lang="en-US" dirty="0" err="1" smtClean="0"/>
              <a:t>penalaran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(Kuhn, 1999).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id-ID" dirty="0" smtClean="0"/>
              <a:t>perkembangan pada bidang lainnya.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91759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Kekhususan Perkembangan Kognitif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4357718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pendengaran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penglihatan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rasa,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Kemajuan masa bayi dimulai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sensorik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bereksperimen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awalnya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dikarenakan menerima efek dari gerakannya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menggeliat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ayunan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bergerak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912702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sengaja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memodifikasi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representasi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kata-kata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Awalnya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logis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ketidakmampuan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pihak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lain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egosentrisme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(Carroll, 2003).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id-ID" dirty="0" smtClean="0"/>
              <a:t>Mempengaruhi</a:t>
            </a:r>
            <a:r>
              <a:rPr lang="en-US" dirty="0" smtClean="0"/>
              <a:t> </a:t>
            </a:r>
            <a:r>
              <a:rPr lang="id-ID" dirty="0" smtClean="0"/>
              <a:t>Kelainan </a:t>
            </a:r>
            <a:r>
              <a:rPr lang="en-US" dirty="0" err="1" smtClean="0"/>
              <a:t>Kognitif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2834"/>
            <a:ext cx="7467600" cy="45165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 	</a:t>
            </a:r>
            <a:r>
              <a:rPr lang="id-ID" sz="2800" dirty="0" smtClean="0"/>
              <a:t>Kelainan</a:t>
            </a:r>
            <a:r>
              <a:rPr lang="en-US" sz="2800" dirty="0" smtClean="0"/>
              <a:t> </a:t>
            </a:r>
            <a:r>
              <a:rPr lang="en-US" sz="2800" dirty="0" err="1" smtClean="0"/>
              <a:t>kognitif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apapun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merusak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otak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kelahiran</a:t>
            </a:r>
            <a:r>
              <a:rPr lang="en-US" sz="2800" dirty="0" smtClean="0"/>
              <a:t>,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kelahiran</a:t>
            </a:r>
            <a:r>
              <a:rPr lang="en-US" sz="2800" dirty="0" smtClean="0"/>
              <a:t>, d</a:t>
            </a:r>
            <a:r>
              <a:rPr lang="id-ID" sz="2800" dirty="0" smtClean="0"/>
              <a:t>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id-ID" sz="2800" dirty="0" smtClean="0"/>
              <a:t>kanak-kanak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/>
            <a:r>
              <a:rPr lang="id-ID" sz="2800" dirty="0" smtClean="0"/>
              <a:t>     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id-ID" sz="2800" dirty="0" smtClean="0"/>
              <a:t>yang mengalami hambatan kognitif memiliki tanda yang menonjol pada fungsi intelektual lebih rendah dari pada rata-rata. Hal itu dinyatakan dengan </a:t>
            </a:r>
            <a:r>
              <a:rPr lang="id-ID" sz="2800" b="1" dirty="0" smtClean="0"/>
              <a:t>inteligensi qootient (IQ). </a:t>
            </a:r>
            <a:r>
              <a:rPr lang="id-ID" sz="2800" dirty="0" smtClean="0"/>
              <a:t>Estimasi penduduk sekitar 2,5 sampai  3% mengalami kognitif delay.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377</TotalTime>
  <Words>371</Words>
  <Application>Microsoft Office PowerPoint</Application>
  <PresentationFormat>On-screen Show (4:3)</PresentationFormat>
  <Paragraphs>111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KEMAMPUAN KOGNITIF &amp; HAMBATANNYA bahan kuliah Paud </vt:lpstr>
      <vt:lpstr>Konsep Pokok</vt:lpstr>
      <vt:lpstr>Kemampuan Kognitif</vt:lpstr>
      <vt:lpstr>Slide 4</vt:lpstr>
      <vt:lpstr>Slide 5</vt:lpstr>
      <vt:lpstr>Konsep dan Teori Terkait Pengembangan Kognitif</vt:lpstr>
      <vt:lpstr>Kekhususan Perkembangan Kognitif </vt:lpstr>
      <vt:lpstr>Slide 8</vt:lpstr>
      <vt:lpstr>Faktor-faktor Yang Mempengaruhi Kelainan Kognitif</vt:lpstr>
      <vt:lpstr>Slide 10</vt:lpstr>
      <vt:lpstr>Slide 11</vt:lpstr>
      <vt:lpstr>Slide 12</vt:lpstr>
      <vt:lpstr>Kondisi Sosial </vt:lpstr>
      <vt:lpstr>Awal Indikator Keterlambatan Kognitif</vt:lpstr>
      <vt:lpstr>Jenis Kelainan Kognitif</vt:lpstr>
      <vt:lpstr>Slide 16</vt:lpstr>
      <vt:lpstr>Slide 17</vt:lpstr>
      <vt:lpstr>Slide 18</vt:lpstr>
      <vt:lpstr>Pedoman Intervensi Dini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Metode untuk interaksi yang efektif dengan anak-anak yang Memiliki  Perhatian Terbatas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KEMAMPUAN KOGNITIF</dc:title>
  <dc:creator>Acer</dc:creator>
  <cp:lastModifiedBy>My Windows</cp:lastModifiedBy>
  <cp:revision>38</cp:revision>
  <dcterms:created xsi:type="dcterms:W3CDTF">2012-10-22T06:29:13Z</dcterms:created>
  <dcterms:modified xsi:type="dcterms:W3CDTF">2012-11-19T01:27:45Z</dcterms:modified>
</cp:coreProperties>
</file>