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3912-0EE3-4343-807F-C95C90E84683}" type="datetimeFigureOut">
              <a:rPr lang="en-US" smtClean="0"/>
              <a:pPr/>
              <a:t>3/24/2009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F6B1-D4A1-465E-91EF-D1EB44C7C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2971800" y="152400"/>
            <a:ext cx="2220322" cy="3643016"/>
            <a:chOff x="2971800" y="734440"/>
            <a:chExt cx="2220322" cy="2846960"/>
          </a:xfrm>
        </p:grpSpPr>
        <p:grpSp>
          <p:nvGrpSpPr>
            <p:cNvPr id="68" name="Group 67"/>
            <p:cNvGrpSpPr/>
            <p:nvPr/>
          </p:nvGrpSpPr>
          <p:grpSpPr>
            <a:xfrm>
              <a:off x="4800600" y="2133600"/>
              <a:ext cx="381000" cy="1447800"/>
              <a:chOff x="4800600" y="4800600"/>
              <a:chExt cx="381000" cy="14478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4229894" y="5371306"/>
                <a:ext cx="1143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4609306" y="5371306"/>
                <a:ext cx="1143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Isosceles Triangle 70"/>
              <p:cNvSpPr/>
              <p:nvPr/>
            </p:nvSpPr>
            <p:spPr>
              <a:xfrm rot="10800000">
                <a:off x="4800600" y="5943600"/>
                <a:ext cx="381000" cy="304800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971800" y="734440"/>
              <a:ext cx="2220322" cy="2485416"/>
              <a:chOff x="2971800" y="714984"/>
              <a:chExt cx="2220322" cy="248541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971800" y="1524000"/>
                <a:ext cx="2209800" cy="1676400"/>
                <a:chOff x="2971800" y="1524000"/>
                <a:chExt cx="2209800" cy="167640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971800" y="1524000"/>
                  <a:ext cx="2209800" cy="1676400"/>
                  <a:chOff x="2971800" y="1524000"/>
                  <a:chExt cx="1905000" cy="1295400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2971800" y="1524000"/>
                    <a:ext cx="1905000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3276600" y="1676400"/>
                    <a:ext cx="1295400" cy="9144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" name="Isosceles Triangle 6"/>
                <p:cNvSpPr/>
                <p:nvPr/>
              </p:nvSpPr>
              <p:spPr>
                <a:xfrm>
                  <a:off x="4191000" y="1553496"/>
                  <a:ext cx="228600" cy="152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Isosceles Triangle 7"/>
                <p:cNvSpPr/>
                <p:nvPr/>
              </p:nvSpPr>
              <p:spPr>
                <a:xfrm>
                  <a:off x="3581400" y="2895600"/>
                  <a:ext cx="228600" cy="152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4799806" y="714984"/>
                <a:ext cx="392316" cy="1511818"/>
                <a:chOff x="4799806" y="714984"/>
                <a:chExt cx="392316" cy="1511818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229100" y="1638300"/>
                  <a:ext cx="11430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4609306" y="1654508"/>
                  <a:ext cx="11430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Isosceles Triangle 19"/>
                <p:cNvSpPr/>
                <p:nvPr/>
              </p:nvSpPr>
              <p:spPr>
                <a:xfrm>
                  <a:off x="4876800" y="1297024"/>
                  <a:ext cx="228600" cy="15240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20" idx="0"/>
                </p:cNvCxnSpPr>
                <p:nvPr/>
              </p:nvCxnSpPr>
              <p:spPr>
                <a:xfrm rot="5400000" flipH="1" flipV="1">
                  <a:off x="4971238" y="1086662"/>
                  <a:ext cx="230224" cy="1905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stCxn id="20" idx="0"/>
                </p:cNvCxnSpPr>
                <p:nvPr/>
              </p:nvCxnSpPr>
              <p:spPr>
                <a:xfrm rot="16200000" flipV="1">
                  <a:off x="4780738" y="1086662"/>
                  <a:ext cx="230224" cy="1905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6"/>
                <p:cNvGrpSpPr/>
                <p:nvPr/>
              </p:nvGrpSpPr>
              <p:grpSpPr>
                <a:xfrm>
                  <a:off x="4800600" y="964664"/>
                  <a:ext cx="390728" cy="239952"/>
                  <a:chOff x="4800600" y="964664"/>
                  <a:chExt cx="390728" cy="239952"/>
                </a:xfrm>
              </p:grpSpPr>
              <p:cxnSp>
                <p:nvCxnSpPr>
                  <p:cNvPr id="25" name="Straight Connector 24"/>
                  <p:cNvCxnSpPr/>
                  <p:nvPr/>
                </p:nvCxnSpPr>
                <p:spPr>
                  <a:xfrm rot="5400000" flipH="1" flipV="1">
                    <a:off x="4980966" y="994254"/>
                    <a:ext cx="230224" cy="1905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rot="16200000" flipV="1">
                    <a:off x="4780738" y="984526"/>
                    <a:ext cx="230224" cy="1905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4800600" y="714984"/>
                  <a:ext cx="390728" cy="239952"/>
                  <a:chOff x="4800600" y="964664"/>
                  <a:chExt cx="390728" cy="239952"/>
                </a:xfrm>
              </p:grpSpPr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4980966" y="994254"/>
                    <a:ext cx="230224" cy="1905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16200000" flipV="1">
                    <a:off x="4780738" y="984526"/>
                    <a:ext cx="230224" cy="1905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5077028" y="848740"/>
                  <a:ext cx="2286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4687094" y="856050"/>
                  <a:ext cx="228600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0" name="Group 79"/>
          <p:cNvGrpSpPr/>
          <p:nvPr/>
        </p:nvGrpSpPr>
        <p:grpSpPr>
          <a:xfrm>
            <a:off x="2971800" y="3657600"/>
            <a:ext cx="2209801" cy="2619984"/>
            <a:chOff x="2971800" y="4085616"/>
            <a:chExt cx="2209801" cy="2619984"/>
          </a:xfrm>
        </p:grpSpPr>
        <p:grpSp>
          <p:nvGrpSpPr>
            <p:cNvPr id="67" name="Group 66"/>
            <p:cNvGrpSpPr/>
            <p:nvPr/>
          </p:nvGrpSpPr>
          <p:grpSpPr>
            <a:xfrm>
              <a:off x="4800600" y="5257800"/>
              <a:ext cx="381000" cy="1447800"/>
              <a:chOff x="4800600" y="4800600"/>
              <a:chExt cx="381000" cy="144780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4229894" y="5371306"/>
                <a:ext cx="1143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4609306" y="5371306"/>
                <a:ext cx="1143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Isosceles Triangle 64"/>
              <p:cNvSpPr/>
              <p:nvPr/>
            </p:nvSpPr>
            <p:spPr>
              <a:xfrm rot="10800000">
                <a:off x="4800600" y="5943600"/>
                <a:ext cx="381000" cy="304800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8"/>
            <p:cNvGrpSpPr/>
            <p:nvPr/>
          </p:nvGrpSpPr>
          <p:grpSpPr>
            <a:xfrm>
              <a:off x="2971800" y="4255155"/>
              <a:ext cx="2209800" cy="2298045"/>
              <a:chOff x="2971800" y="1524000"/>
              <a:chExt cx="2209800" cy="1676400"/>
            </a:xfrm>
          </p:grpSpPr>
          <p:grpSp>
            <p:nvGrpSpPr>
              <p:cNvPr id="56" name="Group 5"/>
              <p:cNvGrpSpPr/>
              <p:nvPr/>
            </p:nvGrpSpPr>
            <p:grpSpPr>
              <a:xfrm>
                <a:off x="2971800" y="1524000"/>
                <a:ext cx="2209800" cy="1676400"/>
                <a:chOff x="2971800" y="1524000"/>
                <a:chExt cx="1905000" cy="1295400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2971800" y="1524000"/>
                  <a:ext cx="1905000" cy="1295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3"/>
                <p:cNvSpPr/>
                <p:nvPr/>
              </p:nvSpPr>
              <p:spPr>
                <a:xfrm>
                  <a:off x="3276600" y="1676400"/>
                  <a:ext cx="1295400" cy="914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Isosceles Triangle 56"/>
              <p:cNvSpPr/>
              <p:nvPr/>
            </p:nvSpPr>
            <p:spPr>
              <a:xfrm>
                <a:off x="4191000" y="1553496"/>
                <a:ext cx="2286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Isosceles Triangle 57"/>
              <p:cNvSpPr/>
              <p:nvPr/>
            </p:nvSpPr>
            <p:spPr>
              <a:xfrm>
                <a:off x="3581400" y="2895600"/>
                <a:ext cx="2286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/>
            <p:cNvCxnSpPr/>
            <p:nvPr/>
          </p:nvCxnSpPr>
          <p:spPr>
            <a:xfrm rot="5400000">
              <a:off x="4017176" y="4869335"/>
              <a:ext cx="1566849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397382" y="4891553"/>
              <a:ext cx="1566849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Isosceles Triangle 44"/>
            <p:cNvSpPr/>
            <p:nvPr/>
          </p:nvSpPr>
          <p:spPr>
            <a:xfrm>
              <a:off x="4876800" y="4401212"/>
              <a:ext cx="228600" cy="20891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 flipH="1" flipV="1">
              <a:off x="4927740" y="4163726"/>
              <a:ext cx="315596" cy="19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0"/>
            </p:cNvCxnSpPr>
            <p:nvPr/>
          </p:nvCxnSpPr>
          <p:spPr>
            <a:xfrm rot="16200000" flipV="1">
              <a:off x="4738052" y="4148164"/>
              <a:ext cx="315596" cy="190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7064946" y="152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REFLEKSI AWAL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19800" y="457200"/>
            <a:ext cx="3020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200" dirty="0" err="1" smtClean="0"/>
              <a:t>Kelas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Inggris</a:t>
            </a:r>
            <a:r>
              <a:rPr lang="en-US" sz="1200" dirty="0" smtClean="0"/>
              <a:t> </a:t>
            </a:r>
            <a:r>
              <a:rPr lang="en-US" sz="1200" dirty="0" err="1" smtClean="0"/>
              <a:t>saya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pasif</a:t>
            </a:r>
            <a:r>
              <a:rPr lang="en-US" sz="1200" dirty="0" smtClean="0"/>
              <a:t>. </a:t>
            </a:r>
          </a:p>
          <a:p>
            <a:pPr algn="just"/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tertarik</a:t>
            </a:r>
            <a:r>
              <a:rPr lang="en-US" sz="1200" dirty="0" smtClean="0"/>
              <a:t>  </a:t>
            </a:r>
            <a:r>
              <a:rPr lang="en-US" sz="1200" dirty="0" err="1" smtClean="0"/>
              <a:t>belajar</a:t>
            </a:r>
            <a:r>
              <a:rPr lang="en-US" sz="1200" dirty="0" smtClean="0"/>
              <a:t>  </a:t>
            </a:r>
            <a:r>
              <a:rPr lang="en-US" sz="1200" dirty="0" err="1" smtClean="0"/>
              <a:t>gramar</a:t>
            </a:r>
            <a:r>
              <a:rPr lang="en-US" sz="1200" dirty="0" smtClean="0"/>
              <a:t> </a:t>
            </a:r>
          </a:p>
          <a:p>
            <a:pPr algn="just"/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kosakata</a:t>
            </a:r>
            <a:r>
              <a:rPr lang="en-US" sz="1200" dirty="0" smtClean="0"/>
              <a:t>. </a:t>
            </a:r>
            <a:r>
              <a:rPr lang="en-US" sz="1200" dirty="0" err="1" smtClean="0"/>
              <a:t>Saya</a:t>
            </a:r>
            <a:r>
              <a:rPr lang="en-US" sz="1200" dirty="0" smtClean="0"/>
              <a:t> </a:t>
            </a:r>
            <a:r>
              <a:rPr lang="en-US" sz="1200" dirty="0" err="1" smtClean="0"/>
              <a:t>ingin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</a:p>
          <a:p>
            <a:pPr algn="just"/>
            <a:r>
              <a:rPr lang="en-US" sz="1200" dirty="0" err="1" smtClean="0"/>
              <a:t>belajar</a:t>
            </a:r>
            <a:r>
              <a:rPr lang="en-US" sz="1200" dirty="0" smtClean="0"/>
              <a:t> </a:t>
            </a:r>
            <a:r>
              <a:rPr lang="en-US" sz="1200" dirty="0" err="1" smtClean="0"/>
              <a:t>berkomunikasi</a:t>
            </a:r>
            <a:r>
              <a:rPr lang="en-US" sz="1200" dirty="0" smtClean="0"/>
              <a:t>  </a:t>
            </a:r>
            <a:r>
              <a:rPr lang="en-US" sz="1200" dirty="0" err="1" smtClean="0"/>
              <a:t>dalam</a:t>
            </a:r>
            <a:r>
              <a:rPr lang="en-US" sz="1200" dirty="0" smtClean="0"/>
              <a:t> 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Inggris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err="1" smtClean="0"/>
              <a:t>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sya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mendorong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  <a:r>
              <a:rPr lang="en-US" sz="1200" dirty="0" err="1" smtClean="0"/>
              <a:t>aktif</a:t>
            </a:r>
            <a:r>
              <a:rPr lang="en-US" sz="1200" dirty="0" smtClean="0"/>
              <a:t> </a:t>
            </a:r>
          </a:p>
          <a:p>
            <a:pPr algn="just"/>
            <a:r>
              <a:rPr lang="en-US" sz="1200" dirty="0" err="1" smtClean="0"/>
              <a:t>belajar</a:t>
            </a:r>
            <a:r>
              <a:rPr lang="en-US" sz="1200" dirty="0" smtClean="0"/>
              <a:t> </a:t>
            </a:r>
            <a:r>
              <a:rPr lang="en-US" sz="1200" dirty="0" err="1" smtClean="0"/>
              <a:t>berkomunikasi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bahas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1611868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PERENCANAAN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019800" y="1905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latihan</a:t>
            </a:r>
            <a:r>
              <a:rPr lang="en-US" sz="1200" dirty="0" smtClean="0"/>
              <a:t> ‘</a:t>
            </a:r>
            <a:r>
              <a:rPr lang="en-US" sz="1200" dirty="0" err="1" smtClean="0"/>
              <a:t>Infoemation</a:t>
            </a:r>
            <a:r>
              <a:rPr lang="en-US" sz="1200" dirty="0" smtClean="0"/>
              <a:t> gap’ </a:t>
            </a:r>
            <a:r>
              <a:rPr lang="en-US" sz="1200" dirty="0" err="1" smtClean="0"/>
              <a:t>lewat</a:t>
            </a:r>
            <a:r>
              <a:rPr lang="en-US" sz="1200" dirty="0" smtClean="0"/>
              <a:t> </a:t>
            </a:r>
            <a:r>
              <a:rPr lang="en-US" sz="1200" dirty="0" err="1" smtClean="0"/>
              <a:t>permainan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bermain</a:t>
            </a:r>
            <a:r>
              <a:rPr lang="en-US" sz="1200" dirty="0" smtClean="0"/>
              <a:t> </a:t>
            </a:r>
            <a:r>
              <a:rPr lang="en-US" sz="1200" dirty="0" err="1" smtClean="0"/>
              <a:t>peran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bantuan</a:t>
            </a:r>
            <a:r>
              <a:rPr lang="en-US" sz="1200" dirty="0" smtClean="0"/>
              <a:t> media </a:t>
            </a:r>
            <a:r>
              <a:rPr lang="en-US" sz="1200" dirty="0" err="1" smtClean="0"/>
              <a:t>gambar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kartu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467600" y="2514600"/>
            <a:ext cx="117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TINDAKAN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019800" y="2895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Menugasi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permainan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bermain</a:t>
            </a:r>
            <a:r>
              <a:rPr lang="en-US" sz="1200" dirty="0" smtClean="0"/>
              <a:t> </a:t>
            </a:r>
            <a:r>
              <a:rPr lang="en-US" sz="1200" dirty="0" err="1" smtClean="0"/>
              <a:t>peran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dahului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keterangan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contoh</a:t>
            </a:r>
            <a:r>
              <a:rPr lang="en-US" sz="1200" dirty="0" smtClean="0"/>
              <a:t>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latihan</a:t>
            </a:r>
            <a:r>
              <a:rPr lang="en-US" sz="1200" dirty="0" smtClean="0"/>
              <a:t> </a:t>
            </a:r>
            <a:r>
              <a:rPr lang="en-US" sz="1200" dirty="0" err="1" smtClean="0"/>
              <a:t>lafal</a:t>
            </a:r>
            <a:r>
              <a:rPr lang="en-US" sz="1200" dirty="0" smtClean="0"/>
              <a:t> </a:t>
            </a:r>
            <a:r>
              <a:rPr lang="en-US" sz="1200" dirty="0" err="1" smtClean="0"/>
              <a:t>secukupnya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4038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Meneruskan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pemberian</a:t>
            </a:r>
            <a:r>
              <a:rPr lang="en-US" sz="1200" dirty="0" smtClean="0"/>
              <a:t> </a:t>
            </a:r>
            <a:r>
              <a:rPr lang="en-US" sz="1200" dirty="0" err="1" smtClean="0"/>
              <a:t>tugas</a:t>
            </a:r>
            <a:r>
              <a:rPr lang="en-US" sz="1200" dirty="0" smtClean="0"/>
              <a:t> </a:t>
            </a:r>
            <a:r>
              <a:rPr lang="en-US" sz="1200" dirty="0" err="1" smtClean="0"/>
              <a:t>sejenis</a:t>
            </a:r>
            <a:r>
              <a:rPr lang="en-US" sz="1200" dirty="0" smtClean="0"/>
              <a:t> </a:t>
            </a:r>
            <a:r>
              <a:rPr lang="en-US" sz="1200" dirty="0" err="1" smtClean="0"/>
              <a:t>tetapi</a:t>
            </a:r>
            <a:r>
              <a:rPr lang="en-US" sz="1200" dirty="0" smtClean="0"/>
              <a:t> </a:t>
            </a:r>
            <a:r>
              <a:rPr lang="en-US" sz="1200" dirty="0" err="1" smtClean="0"/>
              <a:t>didahului</a:t>
            </a:r>
            <a:r>
              <a:rPr lang="en-US" sz="1200" dirty="0" smtClean="0"/>
              <a:t>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mengurangi</a:t>
            </a:r>
            <a:r>
              <a:rPr lang="en-US" sz="1200" dirty="0" smtClean="0"/>
              <a:t> rasa </a:t>
            </a:r>
            <a:r>
              <a:rPr lang="en-US" sz="1200" dirty="0" err="1" smtClean="0"/>
              <a:t>takut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, </a:t>
            </a:r>
            <a:r>
              <a:rPr lang="en-US" sz="1200" dirty="0" err="1" smtClean="0"/>
              <a:t>kecemasan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rasa </a:t>
            </a:r>
            <a:r>
              <a:rPr lang="en-US" sz="1200" dirty="0" err="1" smtClean="0"/>
              <a:t>malu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7696200" y="5181600"/>
            <a:ext cx="1178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TINDAKAN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096000" y="55626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Sebelum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</a:t>
            </a:r>
            <a:r>
              <a:rPr lang="en-US" sz="1200" dirty="0" smtClean="0"/>
              <a:t> </a:t>
            </a:r>
            <a:r>
              <a:rPr lang="en-US" sz="1200" dirty="0" err="1" smtClean="0"/>
              <a:t>tugas</a:t>
            </a:r>
            <a:r>
              <a:rPr lang="en-US" sz="1200" dirty="0" smtClean="0"/>
              <a:t> ‘information gap’, </a:t>
            </a:r>
            <a:r>
              <a:rPr lang="en-US" sz="1200" dirty="0" err="1" smtClean="0"/>
              <a:t>menginformasikan</a:t>
            </a:r>
            <a:r>
              <a:rPr lang="en-US" sz="1200" dirty="0" smtClean="0"/>
              <a:t> </a:t>
            </a:r>
            <a:r>
              <a:rPr lang="en-US" sz="1200" dirty="0" err="1" smtClean="0"/>
              <a:t>kriteria</a:t>
            </a:r>
            <a:r>
              <a:rPr lang="en-US" sz="1200" dirty="0" smtClean="0"/>
              <a:t> </a:t>
            </a:r>
            <a:r>
              <a:rPr lang="en-US" sz="1200" dirty="0" err="1" smtClean="0"/>
              <a:t>penilaian</a:t>
            </a:r>
            <a:r>
              <a:rPr lang="en-US" sz="1200" dirty="0" smtClean="0"/>
              <a:t>, </a:t>
            </a:r>
            <a:r>
              <a:rPr lang="en-US" sz="1200" dirty="0" err="1" smtClean="0"/>
              <a:t>yaitu</a:t>
            </a:r>
            <a:r>
              <a:rPr lang="en-US" sz="1200" dirty="0" smtClean="0"/>
              <a:t> </a:t>
            </a:r>
            <a:r>
              <a:rPr lang="en-US" sz="1200" dirty="0" err="1" smtClean="0"/>
              <a:t>keberanian</a:t>
            </a:r>
            <a:r>
              <a:rPr lang="en-US" sz="1200" dirty="0" smtClean="0"/>
              <a:t> </a:t>
            </a:r>
            <a:r>
              <a:rPr lang="en-US" sz="1200" dirty="0" err="1" smtClean="0"/>
              <a:t>berbicara-makin</a:t>
            </a:r>
            <a:r>
              <a:rPr lang="en-US" sz="1200" dirty="0" smtClean="0"/>
              <a:t>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inggris</a:t>
            </a:r>
            <a:r>
              <a:rPr lang="en-US" sz="1200" dirty="0" smtClean="0"/>
              <a:t> </a:t>
            </a:r>
            <a:r>
              <a:rPr lang="en-US" sz="1200" dirty="0" err="1" smtClean="0"/>
              <a:t>dikatakan</a:t>
            </a:r>
            <a:r>
              <a:rPr lang="en-US" sz="1200" dirty="0" smtClean="0"/>
              <a:t>, </a:t>
            </a:r>
            <a:r>
              <a:rPr lang="en-US" sz="1200" dirty="0" err="1" smtClean="0"/>
              <a:t>makin</a:t>
            </a:r>
            <a:r>
              <a:rPr lang="en-US" sz="1200" dirty="0" smtClean="0"/>
              <a:t> </a:t>
            </a:r>
            <a:r>
              <a:rPr lang="en-US" sz="1200" dirty="0" err="1" smtClean="0"/>
              <a:t>tinggi</a:t>
            </a:r>
            <a:r>
              <a:rPr lang="en-US" sz="1200" dirty="0" smtClean="0"/>
              <a:t> </a:t>
            </a:r>
            <a:r>
              <a:rPr lang="en-US" sz="1200" dirty="0" err="1" smtClean="0"/>
              <a:t>nilainya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2400" y="152400"/>
            <a:ext cx="101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REFLEKSI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53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saya</a:t>
            </a:r>
            <a:r>
              <a:rPr lang="en-US" sz="1200" dirty="0" smtClean="0"/>
              <a:t> </a:t>
            </a:r>
            <a:r>
              <a:rPr lang="en-US" sz="1200" dirty="0" err="1" smtClean="0"/>
              <a:t>mengaktifkan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kacau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takut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cemas</a:t>
            </a:r>
            <a:r>
              <a:rPr lang="en-US" sz="1200" dirty="0" smtClean="0"/>
              <a:t> </a:t>
            </a:r>
            <a:r>
              <a:rPr lang="en-US" sz="1200" dirty="0" err="1" smtClean="0"/>
              <a:t>sekali</a:t>
            </a:r>
            <a:r>
              <a:rPr lang="en-US" sz="1200" dirty="0" smtClean="0"/>
              <a:t>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malu</a:t>
            </a:r>
            <a:r>
              <a:rPr lang="en-US" sz="1200" dirty="0" smtClean="0"/>
              <a:t> </a:t>
            </a:r>
            <a:r>
              <a:rPr lang="en-US" sz="1200" dirty="0" err="1" smtClean="0"/>
              <a:t>berbicara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OBSERVASI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2286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Merekam</a:t>
            </a:r>
            <a:r>
              <a:rPr lang="en-US" sz="1200" dirty="0" smtClean="0"/>
              <a:t> </a:t>
            </a:r>
            <a:r>
              <a:rPr lang="en-US" sz="1200" dirty="0" err="1" smtClean="0"/>
              <a:t>kinerja</a:t>
            </a:r>
            <a:r>
              <a:rPr lang="en-US" sz="1200" dirty="0" smtClean="0"/>
              <a:t> </a:t>
            </a:r>
            <a:r>
              <a:rPr lang="en-US" sz="1200" dirty="0" err="1" smtClean="0"/>
              <a:t>berbahasa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Inggris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mengamati</a:t>
            </a:r>
            <a:r>
              <a:rPr lang="en-US" sz="1200" dirty="0" smtClean="0"/>
              <a:t> </a:t>
            </a:r>
            <a:r>
              <a:rPr lang="en-US" sz="1200" dirty="0" err="1" smtClean="0"/>
              <a:t>ekspresi</a:t>
            </a:r>
            <a:r>
              <a:rPr lang="en-US" sz="1200" dirty="0" smtClean="0"/>
              <a:t> </a:t>
            </a:r>
            <a:r>
              <a:rPr lang="en-US" sz="1200" dirty="0" err="1" smtClean="0"/>
              <a:t>fisik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  <a:r>
              <a:rPr lang="en-US" sz="1200" dirty="0" err="1" smtClean="0"/>
              <a:t>selama</a:t>
            </a:r>
            <a:r>
              <a:rPr lang="en-US" sz="1200" dirty="0" smtClean="0"/>
              <a:t> </a:t>
            </a:r>
            <a:r>
              <a:rPr lang="en-US" sz="1200" dirty="0" err="1" smtClean="0"/>
              <a:t>pelajaran</a:t>
            </a:r>
            <a:r>
              <a:rPr lang="en-US" sz="1200" dirty="0" smtClean="0"/>
              <a:t> </a:t>
            </a:r>
            <a:r>
              <a:rPr lang="en-US" sz="1200" dirty="0" err="1" smtClean="0"/>
              <a:t>berlangsung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catatan</a:t>
            </a:r>
            <a:r>
              <a:rPr lang="en-US" sz="1200" dirty="0" smtClean="0"/>
              <a:t> </a:t>
            </a:r>
            <a:r>
              <a:rPr lang="en-US" sz="1200" dirty="0" err="1" smtClean="0"/>
              <a:t>lapangan</a:t>
            </a:r>
            <a:r>
              <a:rPr lang="en-US" sz="1200" dirty="0" smtClean="0"/>
              <a:t> </a:t>
            </a:r>
            <a:r>
              <a:rPr lang="en-US" sz="1200" dirty="0" err="1" smtClean="0"/>
              <a:t>harian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304800" y="3733800"/>
            <a:ext cx="101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REFLEKSI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04800" y="4038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Sejumlah</a:t>
            </a:r>
            <a:r>
              <a:rPr lang="en-US" sz="1200" dirty="0" smtClean="0"/>
              <a:t> 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mulai</a:t>
            </a:r>
            <a:r>
              <a:rPr lang="en-US" sz="1200" dirty="0" smtClean="0"/>
              <a:t> </a:t>
            </a:r>
            <a:r>
              <a:rPr lang="en-US" sz="1200" dirty="0" err="1" smtClean="0"/>
              <a:t>berani</a:t>
            </a:r>
            <a:r>
              <a:rPr lang="en-US" sz="1200" dirty="0" smtClean="0"/>
              <a:t> </a:t>
            </a:r>
            <a:r>
              <a:rPr lang="en-US" sz="1200" dirty="0" err="1" smtClean="0"/>
              <a:t>bicara</a:t>
            </a:r>
            <a:r>
              <a:rPr lang="en-US" sz="1200" dirty="0" smtClean="0"/>
              <a:t> </a:t>
            </a:r>
            <a:r>
              <a:rPr lang="en-US" sz="1200" dirty="0" err="1" smtClean="0"/>
              <a:t>tetapi</a:t>
            </a:r>
            <a:r>
              <a:rPr lang="en-US" sz="1200" dirty="0" smtClean="0"/>
              <a:t> </a:t>
            </a:r>
            <a:r>
              <a:rPr lang="en-US" sz="1200" dirty="0" err="1" smtClean="0"/>
              <a:t>sebagian</a:t>
            </a:r>
            <a:r>
              <a:rPr lang="en-US" sz="1200" dirty="0" smtClean="0"/>
              <a:t> </a:t>
            </a:r>
            <a:r>
              <a:rPr lang="en-US" sz="1200" dirty="0" err="1" smtClean="0"/>
              <a:t>besar</a:t>
            </a:r>
            <a:r>
              <a:rPr lang="en-US" sz="1200" dirty="0" smtClean="0"/>
              <a:t>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tampak</a:t>
            </a:r>
            <a:r>
              <a:rPr lang="en-US" sz="1200" dirty="0" smtClean="0"/>
              <a:t> </a:t>
            </a:r>
            <a:r>
              <a:rPr lang="en-US" sz="1200" dirty="0" err="1" smtClean="0"/>
              <a:t>takut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, </a:t>
            </a:r>
            <a:r>
              <a:rPr lang="en-US" sz="1200" dirty="0" err="1" smtClean="0"/>
              <a:t>cemas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malu</a:t>
            </a:r>
            <a:r>
              <a:rPr lang="en-US" sz="1200" dirty="0" smtClean="0"/>
              <a:t>. </a:t>
            </a:r>
            <a:r>
              <a:rPr lang="en-US" sz="1200" dirty="0" err="1" smtClean="0"/>
              <a:t>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</a:t>
            </a:r>
            <a:r>
              <a:rPr lang="en-US" sz="1200" dirty="0" err="1" smtClean="0"/>
              <a:t>aktif</a:t>
            </a:r>
            <a:r>
              <a:rPr lang="en-US" sz="1200" dirty="0" smtClean="0"/>
              <a:t> </a:t>
            </a:r>
            <a:r>
              <a:rPr lang="en-US" sz="1200" dirty="0" err="1" smtClean="0"/>
              <a:t>tanpa</a:t>
            </a:r>
            <a:r>
              <a:rPr lang="en-US" sz="1200" dirty="0" smtClean="0"/>
              <a:t> </a:t>
            </a:r>
            <a:r>
              <a:rPr lang="en-US" sz="1200" dirty="0" err="1" smtClean="0"/>
              <a:t>takut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, </a:t>
            </a:r>
            <a:r>
              <a:rPr lang="en-US" sz="1200" dirty="0" err="1" smtClean="0"/>
              <a:t>cemas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malu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304800" y="5562600"/>
            <a:ext cx="1219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OBSERVASI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" y="5867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Merekam</a:t>
            </a:r>
            <a:r>
              <a:rPr lang="en-US" sz="1200" dirty="0" smtClean="0"/>
              <a:t> </a:t>
            </a:r>
            <a:r>
              <a:rPr lang="en-US" sz="1200" dirty="0" err="1" smtClean="0"/>
              <a:t>kinerja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</a:t>
            </a:r>
            <a:r>
              <a:rPr lang="en-US" sz="1200" dirty="0" err="1" smtClean="0"/>
              <a:t>Inggris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, </a:t>
            </a:r>
            <a:r>
              <a:rPr lang="en-US" sz="1200" dirty="0" err="1" smtClean="0"/>
              <a:t>mengamati</a:t>
            </a:r>
            <a:r>
              <a:rPr lang="en-US" sz="1200" dirty="0" smtClean="0"/>
              <a:t> </a:t>
            </a:r>
            <a:r>
              <a:rPr lang="en-US" sz="1200" dirty="0" err="1" smtClean="0"/>
              <a:t>perilaku</a:t>
            </a:r>
            <a:r>
              <a:rPr lang="en-US" sz="1200" dirty="0" smtClean="0"/>
              <a:t> </a:t>
            </a:r>
            <a:r>
              <a:rPr lang="en-US" sz="1200" dirty="0" err="1" smtClean="0"/>
              <a:t>fisik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mewawancarai</a:t>
            </a:r>
            <a:r>
              <a:rPr lang="en-US" sz="1200" dirty="0" smtClean="0"/>
              <a:t> </a:t>
            </a:r>
            <a:r>
              <a:rPr lang="en-US" sz="1200" dirty="0" err="1" smtClean="0"/>
              <a:t>siswa</a:t>
            </a:r>
            <a:r>
              <a:rPr lang="en-US" sz="1200" dirty="0" smtClean="0"/>
              <a:t>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bermasalah</a:t>
            </a:r>
            <a:endParaRPr lang="en-US" sz="1200" dirty="0"/>
          </a:p>
        </p:txBody>
      </p:sp>
      <p:cxnSp>
        <p:nvCxnSpPr>
          <p:cNvPr id="84" name="Elbow Connector 83"/>
          <p:cNvCxnSpPr/>
          <p:nvPr/>
        </p:nvCxnSpPr>
        <p:spPr>
          <a:xfrm>
            <a:off x="5009744" y="85928"/>
            <a:ext cx="2133600" cy="152400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914106" y="201852"/>
            <a:ext cx="2286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20" idx="3"/>
          </p:cNvCxnSpPr>
          <p:nvPr/>
        </p:nvCxnSpPr>
        <p:spPr>
          <a:xfrm rot="16200000" flipH="1">
            <a:off x="5327651" y="755650"/>
            <a:ext cx="812799" cy="14859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0800000" flipH="1" flipV="1">
            <a:off x="3714750" y="3040258"/>
            <a:ext cx="2305050" cy="774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5085944" y="4114800"/>
            <a:ext cx="83820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58" idx="5"/>
          </p:cNvCxnSpPr>
          <p:nvPr/>
        </p:nvCxnSpPr>
        <p:spPr>
          <a:xfrm>
            <a:off x="3752850" y="5811815"/>
            <a:ext cx="2266950" cy="360385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7" idx="1"/>
          </p:cNvCxnSpPr>
          <p:nvPr/>
        </p:nvCxnSpPr>
        <p:spPr>
          <a:xfrm rot="10800000">
            <a:off x="1600200" y="304801"/>
            <a:ext cx="2647950" cy="1018081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8" idx="1"/>
          </p:cNvCxnSpPr>
          <p:nvPr/>
        </p:nvCxnSpPr>
        <p:spPr>
          <a:xfrm rot="10800000">
            <a:off x="1752600" y="2133600"/>
            <a:ext cx="1885950" cy="906658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57" idx="1"/>
          </p:cNvCxnSpPr>
          <p:nvPr/>
        </p:nvCxnSpPr>
        <p:spPr>
          <a:xfrm rot="10800000">
            <a:off x="1752600" y="3886200"/>
            <a:ext cx="2495550" cy="8583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58" idx="1"/>
          </p:cNvCxnSpPr>
          <p:nvPr/>
        </p:nvCxnSpPr>
        <p:spPr>
          <a:xfrm rot="10800000">
            <a:off x="1752600" y="5791201"/>
            <a:ext cx="1885950" cy="206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200400" y="6324600"/>
            <a:ext cx="1786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Proses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Dasar</a:t>
            </a:r>
            <a:r>
              <a:rPr lang="en-US" sz="1400" b="1" dirty="0" smtClean="0"/>
              <a:t> PTK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2996901" y="6553200"/>
            <a:ext cx="18036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(Di </a:t>
            </a:r>
            <a:r>
              <a:rPr lang="en-US" sz="900" dirty="0" err="1" smtClean="0"/>
              <a:t>Modifikasi</a:t>
            </a:r>
            <a:r>
              <a:rPr lang="en-US" sz="900" dirty="0" smtClean="0"/>
              <a:t> </a:t>
            </a:r>
            <a:r>
              <a:rPr lang="en-US" sz="900" dirty="0" err="1" smtClean="0"/>
              <a:t>dari</a:t>
            </a:r>
            <a:r>
              <a:rPr lang="en-US" sz="900" dirty="0" smtClean="0"/>
              <a:t> Burns, 1999:33)</a:t>
            </a:r>
            <a:endParaRPr lang="en-US" sz="900" dirty="0"/>
          </a:p>
        </p:txBody>
      </p:sp>
      <p:sp>
        <p:nvSpPr>
          <p:cNvPr id="121" name="Rectangle 120"/>
          <p:cNvSpPr/>
          <p:nvPr/>
        </p:nvSpPr>
        <p:spPr>
          <a:xfrm>
            <a:off x="2971800" y="6324600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6" grpId="0"/>
      <p:bldP spid="73" grpId="0"/>
      <p:bldP spid="74" grpId="0"/>
      <p:bldP spid="75" grpId="0"/>
      <p:bldP spid="76" grpId="1"/>
      <p:bldP spid="77" grpId="1"/>
      <p:bldP spid="78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2009-03-20T07:07:54Z</dcterms:created>
  <dcterms:modified xsi:type="dcterms:W3CDTF">2009-03-24T08:36:27Z</dcterms:modified>
</cp:coreProperties>
</file>