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id.wikipedia.org/wiki/Norma_sosial" TargetMode="External"/><Relationship Id="rId2" Type="http://schemas.openxmlformats.org/officeDocument/2006/relationships/hyperlink" Target="http://id.wikipedia.org/wiki/Nilai_sosial" TargetMode="External"/><Relationship Id="rId1" Type="http://schemas.openxmlformats.org/officeDocument/2006/relationships/slideLayout" Target="../slideLayouts/slideLayout6.xml"/><Relationship Id="rId4" Type="http://schemas.openxmlformats.org/officeDocument/2006/relationships/hyperlink" Target="http://id.wikipedia.org/wiki/Abstra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id.wikipedia.org/wiki/Manusia" TargetMode="External"/><Relationship Id="rId2" Type="http://schemas.openxmlformats.org/officeDocument/2006/relationships/hyperlink" Target="http://id.wikipedia.org/wiki/Interaksi"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id.wikipedia.org/w/index.php?title=Konkret&amp;action=edit&amp;redlink=1"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id.wikipedia.org/wiki/Fisik"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id.wikipedia.org/wiki/Bahasa_Sanskerta"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id.wikipedia.org/wiki/Bahasa_Latin"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id.wikipedia.org/wiki/Politik" TargetMode="External"/><Relationship Id="rId7" Type="http://schemas.openxmlformats.org/officeDocument/2006/relationships/hyperlink" Target="http://id.wikipedia.org/wiki/Seni" TargetMode="External"/><Relationship Id="rId2" Type="http://schemas.openxmlformats.org/officeDocument/2006/relationships/hyperlink" Target="http://id.wikipedia.org/wiki/Sistem" TargetMode="External"/><Relationship Id="rId1" Type="http://schemas.openxmlformats.org/officeDocument/2006/relationships/slideLayout" Target="../slideLayouts/slideLayout6.xml"/><Relationship Id="rId6" Type="http://schemas.openxmlformats.org/officeDocument/2006/relationships/hyperlink" Target="http://id.wikipedia.org/wiki/Bangunan" TargetMode="External"/><Relationship Id="rId5" Type="http://schemas.openxmlformats.org/officeDocument/2006/relationships/hyperlink" Target="http://id.wikipedia.org/wiki/Pakaian" TargetMode="External"/><Relationship Id="rId4" Type="http://schemas.openxmlformats.org/officeDocument/2006/relationships/hyperlink" Target="http://id.wikipedia.org/wiki/Bahas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id.wikipedia.org/wiki/Komunikasi" TargetMode="External"/><Relationship Id="rId2" Type="http://schemas.openxmlformats.org/officeDocument/2006/relationships/hyperlink" Target="http://id.wikipedia.org/wiki/Bahasa"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id.wikipedia.org/wiki/Alam" TargetMode="External"/><Relationship Id="rId2" Type="http://schemas.openxmlformats.org/officeDocument/2006/relationships/hyperlink" Target="http://id.wikipedia.org/wiki/Benua_Amerika" TargetMode="External"/><Relationship Id="rId1" Type="http://schemas.openxmlformats.org/officeDocument/2006/relationships/slideLayout" Target="../slideLayouts/slideLayout6.xml"/><Relationship Id="rId5" Type="http://schemas.openxmlformats.org/officeDocument/2006/relationships/hyperlink" Target="http://id.wikipedia.org/wiki/Cina" TargetMode="External"/><Relationship Id="rId4" Type="http://schemas.openxmlformats.org/officeDocument/2006/relationships/hyperlink" Target="http://id.wikipedia.org/wiki/Jepa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77200" cy="5897562"/>
          </a:xfrm>
        </p:spPr>
        <p:style>
          <a:lnRef idx="2">
            <a:schemeClr val="dk1"/>
          </a:lnRef>
          <a:fillRef idx="1">
            <a:schemeClr val="lt1"/>
          </a:fillRef>
          <a:effectRef idx="0">
            <a:schemeClr val="dk1"/>
          </a:effectRef>
          <a:fontRef idx="minor">
            <a:schemeClr val="dk1"/>
          </a:fontRef>
        </p:style>
        <p:txBody>
          <a:bodyPr/>
          <a:lstStyle/>
          <a:p>
            <a:r>
              <a:rPr lang="en-US" b="1" dirty="0" smtClean="0">
                <a:latin typeface="Bodoni MT Black" pitchFamily="18" charset="0"/>
              </a:rPr>
              <a:t> MATERI</a:t>
            </a:r>
            <a:br>
              <a:rPr lang="en-US" b="1" dirty="0" smtClean="0">
                <a:latin typeface="Bodoni MT Black" pitchFamily="18" charset="0"/>
              </a:rPr>
            </a:br>
            <a:r>
              <a:rPr lang="en-US" b="1" dirty="0" smtClean="0">
                <a:latin typeface="Bodoni MT Black" pitchFamily="18" charset="0"/>
              </a:rPr>
              <a:t>(</a:t>
            </a:r>
            <a:r>
              <a:rPr lang="id-ID" b="1" smtClean="0">
                <a:latin typeface="Bodoni MT Black" pitchFamily="18" charset="0"/>
              </a:rPr>
              <a:t>7</a:t>
            </a:r>
            <a:r>
              <a:rPr lang="en-US" b="1" smtClean="0">
                <a:latin typeface="Bodoni MT Black" pitchFamily="18" charset="0"/>
              </a:rPr>
              <a:t>)  </a:t>
            </a:r>
            <a:r>
              <a:rPr lang="id-ID" b="1" dirty="0" smtClean="0">
                <a:latin typeface="Bodoni MT Black" pitchFamily="18" charset="0"/>
              </a:rPr>
              <a:t/>
            </a:r>
            <a:br>
              <a:rPr lang="id-ID" b="1" dirty="0" smtClean="0">
                <a:latin typeface="Bodoni MT Black" pitchFamily="18" charset="0"/>
              </a:rPr>
            </a:br>
            <a:r>
              <a:rPr lang="en-US" b="1" dirty="0" smtClean="0">
                <a:latin typeface="Bodoni MT Black" pitchFamily="18" charset="0"/>
              </a:rPr>
              <a:t/>
            </a:r>
            <a:br>
              <a:rPr lang="en-US" b="1" dirty="0" smtClean="0">
                <a:latin typeface="Bodoni MT Black" pitchFamily="18" charset="0"/>
              </a:rPr>
            </a:br>
            <a:r>
              <a:rPr lang="en-US" b="1" dirty="0" smtClean="0">
                <a:latin typeface="Bodoni MT Black" pitchFamily="18" charset="0"/>
              </a:rPr>
              <a:t>INDIVIDU, KEBUDAYAAN DAN MASYARAKAT</a:t>
            </a:r>
            <a:endParaRPr lang="en-US" b="1" dirty="0">
              <a:latin typeface="Bodoni MT Black"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b="1" i="1" u="sng" dirty="0" smtClean="0">
                <a:latin typeface="Monotype Corsiva" pitchFamily="66" charset="0"/>
              </a:rPr>
              <a:t/>
            </a:r>
            <a:br>
              <a:rPr lang="en-US" b="1" i="1" u="sng" dirty="0" smtClean="0">
                <a:latin typeface="Monotype Corsiva" pitchFamily="66" charset="0"/>
              </a:rPr>
            </a:br>
            <a:r>
              <a:rPr lang="en-US" b="1" i="1" u="sng" dirty="0" smtClean="0">
                <a:latin typeface="Monotype Corsiva" pitchFamily="66" charset="0"/>
              </a:rPr>
              <a:t/>
            </a:r>
            <a:br>
              <a:rPr lang="en-US" b="1" i="1" u="sng" dirty="0" smtClean="0">
                <a:latin typeface="Monotype Corsiva" pitchFamily="66" charset="0"/>
              </a:rPr>
            </a:br>
            <a:r>
              <a:rPr lang="en-US" dirty="0" smtClean="0">
                <a:latin typeface="Monotype Corsiva" pitchFamily="66" charset="0"/>
              </a:rPr>
              <a:t> </a:t>
            </a:r>
            <a:r>
              <a:rPr lang="id-ID" i="1" u="sng" dirty="0" smtClean="0">
                <a:latin typeface="Monotype Corsiva" pitchFamily="66" charset="0"/>
              </a:rPr>
              <a:t>Melville J. Herskovits dan Bronislaw Malinowski</a:t>
            </a:r>
            <a:r>
              <a:rPr lang="en-US" i="1" u="sng" dirty="0" smtClean="0">
                <a:latin typeface="Monotype Corsiva" pitchFamily="66" charset="0"/>
              </a:rPr>
              <a:t>,</a:t>
            </a:r>
            <a:r>
              <a:rPr lang="id-ID" i="1" u="sng" dirty="0" smtClean="0">
                <a:latin typeface="Monotype Corsiva" pitchFamily="66" charset="0"/>
              </a:rPr>
              <a:t> </a:t>
            </a:r>
            <a:r>
              <a:rPr lang="en-US" i="1" u="sng" dirty="0" smtClean="0">
                <a:latin typeface="Monotype Corsiva" pitchFamily="66" charset="0"/>
              </a:rPr>
              <a:t/>
            </a:r>
            <a:br>
              <a:rPr lang="en-US" i="1" u="sng" dirty="0" smtClean="0">
                <a:latin typeface="Monotype Corsiva" pitchFamily="66" charset="0"/>
              </a:rPr>
            </a:br>
            <a:r>
              <a:rPr lang="id-ID" dirty="0" smtClean="0">
                <a:latin typeface="Monotype Corsiva" pitchFamily="66" charset="0"/>
              </a:rPr>
              <a:t>mengemukakan bahwa segala sesuatu yang terdapat dalam masyarakat ditentukan oleh kebudayaan yang dimiliki oleh masyarakat itu sendiri.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Istilah untuk pendapat itu adalah </a:t>
            </a:r>
            <a:r>
              <a:rPr lang="id-ID" b="1" i="1" u="sng" dirty="0" smtClean="0">
                <a:latin typeface="Monotype Corsiva" pitchFamily="66" charset="0"/>
              </a:rPr>
              <a:t>Cultural-Determinism</a:t>
            </a:r>
            <a:r>
              <a:rPr lang="id-ID" dirty="0" smtClean="0">
                <a:latin typeface="Monotype Corsiva" pitchFamily="66" charset="0"/>
              </a:rPr>
              <a:t>.</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sz="4800" u="sng" dirty="0" smtClean="0">
                <a:latin typeface="Monotype Corsiva" pitchFamily="66" charset="0"/>
              </a:rPr>
              <a:t/>
            </a:r>
            <a:br>
              <a:rPr lang="en-US" sz="4800" u="sng" dirty="0" smtClean="0">
                <a:latin typeface="Monotype Corsiva" pitchFamily="66" charset="0"/>
              </a:rPr>
            </a:br>
            <a:r>
              <a:rPr lang="id-ID" sz="4800" u="sng" dirty="0" smtClean="0">
                <a:latin typeface="Monotype Corsiva" pitchFamily="66" charset="0"/>
              </a:rPr>
              <a:t>Herskovits</a:t>
            </a:r>
            <a:r>
              <a:rPr lang="en-US" sz="4800" u="sng" dirty="0" smtClean="0">
                <a:latin typeface="Monotype Corsiva" pitchFamily="66" charset="0"/>
              </a:rPr>
              <a:t>,</a:t>
            </a:r>
            <a:br>
              <a:rPr lang="en-US" sz="4800" u="sng" dirty="0" smtClean="0">
                <a:latin typeface="Monotype Corsiva" pitchFamily="66" charset="0"/>
              </a:rPr>
            </a:br>
            <a:r>
              <a:rPr lang="id-ID" sz="4800" dirty="0" smtClean="0">
                <a:latin typeface="Monotype Corsiva" pitchFamily="66" charset="0"/>
              </a:rPr>
              <a:t> </a:t>
            </a:r>
            <a:r>
              <a:rPr lang="en-US" sz="4800" dirty="0" smtClean="0">
                <a:latin typeface="Monotype Corsiva" pitchFamily="66" charset="0"/>
              </a:rPr>
              <a:t/>
            </a:r>
            <a:br>
              <a:rPr lang="en-US" sz="4800" dirty="0" smtClean="0">
                <a:latin typeface="Monotype Corsiva" pitchFamily="66" charset="0"/>
              </a:rPr>
            </a:br>
            <a:r>
              <a:rPr lang="id-ID" sz="4800" dirty="0" smtClean="0">
                <a:latin typeface="Monotype Corsiva" pitchFamily="66" charset="0"/>
              </a:rPr>
              <a:t>memandang kebudayaan sebagai sesuatu yang turun temurun dari satu generasi ke generasi </a:t>
            </a:r>
            <a:r>
              <a:rPr lang="en-US" sz="4800" dirty="0" err="1" smtClean="0">
                <a:latin typeface="Monotype Corsiva" pitchFamily="66" charset="0"/>
              </a:rPr>
              <a:t>berikutnya</a:t>
            </a:r>
            <a:r>
              <a:rPr lang="id-ID" sz="4800" dirty="0" smtClean="0">
                <a:latin typeface="Monotype Corsiva" pitchFamily="66" charset="0"/>
              </a:rPr>
              <a:t>, yang kemudian disebut sebagai </a:t>
            </a:r>
            <a:r>
              <a:rPr lang="id-ID" sz="4800" b="1" i="1" dirty="0" smtClean="0">
                <a:latin typeface="Monotype Corsiva" pitchFamily="66" charset="0"/>
              </a:rPr>
              <a:t>superorganic</a:t>
            </a:r>
            <a:r>
              <a:rPr lang="id-ID" sz="4800" dirty="0" smtClean="0">
                <a:latin typeface="Monotype Corsiva" pitchFamily="66" charset="0"/>
              </a:rPr>
              <a:t>.</a:t>
            </a:r>
            <a:r>
              <a:rPr lang="en-US" sz="4800" dirty="0" smtClean="0"/>
              <a:t/>
            </a:r>
            <a:br>
              <a:rPr lang="en-US" sz="4800" dirty="0" smtClean="0"/>
            </a:br>
            <a:endParaRPr lang="en-US" sz="4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dirty="0" smtClean="0">
                <a:latin typeface="Monotype Corsiva" pitchFamily="66" charset="0"/>
              </a:rPr>
              <a:t> </a:t>
            </a:r>
            <a:r>
              <a:rPr lang="id-ID" dirty="0" smtClean="0">
                <a:latin typeface="Monotype Corsiva" pitchFamily="66" charset="0"/>
              </a:rPr>
              <a:t> </a:t>
            </a:r>
            <a:r>
              <a:rPr lang="id-ID" u="sng" dirty="0" smtClean="0">
                <a:latin typeface="Monotype Corsiva" pitchFamily="66" charset="0"/>
              </a:rPr>
              <a:t>Andreas Eppink</a:t>
            </a:r>
            <a:r>
              <a:rPr lang="id-ID" dirty="0" smtClean="0">
                <a:latin typeface="Monotype Corsiva" pitchFamily="66" charset="0"/>
              </a:rPr>
              <a:t>,</a:t>
            </a: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 </a:t>
            </a:r>
            <a:r>
              <a:rPr lang="en-US" dirty="0" smtClean="0">
                <a:latin typeface="Monotype Corsiva" pitchFamily="66" charset="0"/>
              </a:rPr>
              <a:t/>
            </a:r>
            <a:br>
              <a:rPr lang="en-US" dirty="0" smtClean="0">
                <a:latin typeface="Monotype Corsiva" pitchFamily="66" charset="0"/>
              </a:rPr>
            </a:br>
            <a:r>
              <a:rPr lang="en-US" dirty="0" err="1" smtClean="0">
                <a:latin typeface="Monotype Corsiva" pitchFamily="66" charset="0"/>
              </a:rPr>
              <a:t>mengatakan</a:t>
            </a:r>
            <a:r>
              <a:rPr lang="en-US" dirty="0" smtClean="0">
                <a:latin typeface="Monotype Corsiva" pitchFamily="66" charset="0"/>
              </a:rPr>
              <a:t> </a:t>
            </a:r>
            <a:r>
              <a:rPr lang="id-ID" dirty="0" smtClean="0">
                <a:latin typeface="Monotype Corsiva" pitchFamily="66" charset="0"/>
              </a:rPr>
              <a:t>kebudayaan mengandung keseluruhan pengertian nilai sosial,norma sosial, ilmu pengetahuan serta keseluruhan struktur-struktur sosial, religius, dan lain-lain, tambahan lagi segala pernyataan intelektual dan artistik yang menjadi ciri khas suatu masyarakat</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dirty="0" smtClean="0">
                <a:latin typeface="Monotype Corsiva" pitchFamily="66" charset="0"/>
              </a:rPr>
              <a:t> </a:t>
            </a:r>
            <a:r>
              <a:rPr lang="id-ID" dirty="0" smtClean="0">
                <a:latin typeface="Monotype Corsiva" pitchFamily="66" charset="0"/>
              </a:rPr>
              <a:t> </a:t>
            </a: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Edward Burnett Tylor,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br>
              <a:rPr lang="en-US" dirty="0" smtClean="0">
                <a:latin typeface="Monotype Corsiva" pitchFamily="66" charset="0"/>
              </a:rPr>
            </a:br>
            <a:r>
              <a:rPr lang="en-US" dirty="0" err="1" smtClean="0">
                <a:latin typeface="Monotype Corsiva" pitchFamily="66" charset="0"/>
              </a:rPr>
              <a:t>mengatakan</a:t>
            </a:r>
            <a:r>
              <a:rPr lang="en-US" dirty="0" smtClean="0">
                <a:latin typeface="Monotype Corsiva" pitchFamily="66" charset="0"/>
              </a:rPr>
              <a:t> </a:t>
            </a:r>
            <a:r>
              <a:rPr lang="id-ID" dirty="0" smtClean="0">
                <a:latin typeface="Monotype Corsiva" pitchFamily="66" charset="0"/>
              </a:rPr>
              <a:t>kebudayaan merupakan keseluruhan yang kompleks, yang di dalamnya terkandung pengetahuan, kepercayaan, kesenian, moral, hukum, adat istiadat, dan kemampuan-kemampuan lain yang didapat seseorang sebagai anggota masyarakat.</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lstStyle/>
          <a:p>
            <a:pPr algn="r"/>
            <a:r>
              <a:rPr lang="id-ID" dirty="0" smtClean="0">
                <a:latin typeface="Monotype Corsiva" pitchFamily="66" charset="0"/>
              </a:rPr>
              <a:t>Menurut </a:t>
            </a:r>
            <a:r>
              <a:rPr lang="id-ID" u="sng" dirty="0" smtClean="0">
                <a:latin typeface="Monotype Corsiva" pitchFamily="66" charset="0"/>
              </a:rPr>
              <a:t>Selo Soemardjan dan Soelaiman Soemardi</a:t>
            </a:r>
            <a:r>
              <a:rPr lang="id-ID" dirty="0" smtClean="0">
                <a:latin typeface="Monotype Corsiva" pitchFamily="66" charset="0"/>
              </a:rPr>
              <a:t>,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kebudayaan adalah sarana hasil karya, rasa, dan cipta masyarakat.</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a:bodyPr>
          <a:lstStyle/>
          <a:p>
            <a:pPr algn="r"/>
            <a:r>
              <a:rPr lang="en-US" dirty="0" err="1" smtClean="0">
                <a:latin typeface="Monotype Corsiva" pitchFamily="66" charset="0"/>
              </a:rPr>
              <a:t>Disimpulkan</a:t>
            </a:r>
            <a:r>
              <a:rPr lang="en-US" dirty="0" smtClean="0">
                <a:latin typeface="Monotype Corsiva" pitchFamily="66" charset="0"/>
              </a:rPr>
              <a:t> </a:t>
            </a:r>
            <a:br>
              <a:rPr lang="en-US" dirty="0" smtClean="0">
                <a:latin typeface="Monotype Corsiva" pitchFamily="66" charset="0"/>
              </a:rPr>
            </a:br>
            <a:r>
              <a:rPr lang="en-US" dirty="0" err="1" smtClean="0">
                <a:latin typeface="Monotype Corsiva" pitchFamily="66" charset="0"/>
              </a:rPr>
              <a:t>bahwa</a:t>
            </a:r>
            <a:r>
              <a:rPr lang="en-US" dirty="0" smtClean="0">
                <a:latin typeface="Monotype Corsiva" pitchFamily="66" charset="0"/>
              </a:rPr>
              <a:t> </a:t>
            </a:r>
            <a:r>
              <a:rPr lang="id-ID" dirty="0" smtClean="0">
                <a:latin typeface="Monotype Corsiva" pitchFamily="66" charset="0"/>
              </a:rPr>
              <a:t>kebudayaan adalah sesuatu yang akan memengaruhi tingkat pengetahuan dan meliputi sistem ide atau gagasan yang terdapat dalam pikiran manusia, sehingga dalam kehidupan sehari-hari, kebudayaan itu bersifat abstrak</a:t>
            </a:r>
            <a:r>
              <a:rPr lang="en-US" dirty="0" smtClean="0">
                <a:latin typeface="Monotype Corsiva" pitchFamily="66" charset="0"/>
              </a:rPr>
              <a:t>.</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sz="3600" dirty="0" smtClean="0">
                <a:latin typeface="Monotype Corsiva" pitchFamily="66" charset="0"/>
              </a:rPr>
              <a:t>P</a:t>
            </a:r>
            <a:r>
              <a:rPr lang="id-ID" sz="3600" dirty="0" smtClean="0">
                <a:latin typeface="Monotype Corsiva" pitchFamily="66" charset="0"/>
              </a:rPr>
              <a:t>erwujudan kebudayaan adalah </a:t>
            </a:r>
            <a:r>
              <a:rPr lang="en-US" sz="3600" dirty="0" smtClean="0">
                <a:latin typeface="Monotype Corsiva" pitchFamily="66" charset="0"/>
              </a:rPr>
              <a:t/>
            </a:r>
            <a:br>
              <a:rPr lang="en-US" sz="3600" dirty="0" smtClean="0">
                <a:latin typeface="Monotype Corsiva" pitchFamily="66" charset="0"/>
              </a:rPr>
            </a:br>
            <a:r>
              <a:rPr lang="id-ID" sz="3600" dirty="0" smtClean="0">
                <a:latin typeface="Monotype Corsiva" pitchFamily="66" charset="0"/>
              </a:rPr>
              <a:t>benda-benda yang diciptakan oleh manusia </a:t>
            </a:r>
            <a:r>
              <a:rPr lang="en-US" sz="3600" dirty="0" smtClean="0">
                <a:latin typeface="Monotype Corsiva" pitchFamily="66" charset="0"/>
              </a:rPr>
              <a:t> </a:t>
            </a:r>
            <a:r>
              <a:rPr lang="id-ID" sz="3600" dirty="0" smtClean="0">
                <a:latin typeface="Monotype Corsiva" pitchFamily="66" charset="0"/>
              </a:rPr>
              <a:t>berupa perilaku dan benda-benda yang bersifat nyata, </a:t>
            </a:r>
            <a:r>
              <a:rPr lang="en-US" sz="3600" dirty="0" smtClean="0">
                <a:latin typeface="Monotype Corsiva" pitchFamily="66" charset="0"/>
              </a:rPr>
              <a:t/>
            </a:r>
            <a:br>
              <a:rPr lang="en-US" sz="3600" dirty="0" smtClean="0">
                <a:latin typeface="Monotype Corsiva" pitchFamily="66" charset="0"/>
              </a:rPr>
            </a:br>
            <a:r>
              <a:rPr lang="en-US" sz="3600" dirty="0" err="1" smtClean="0">
                <a:latin typeface="Monotype Corsiva" pitchFamily="66" charset="0"/>
              </a:rPr>
              <a:t>Diantaranya</a:t>
            </a:r>
            <a:r>
              <a:rPr lang="en-US" sz="3600" dirty="0" smtClean="0">
                <a:latin typeface="Monotype Corsiva" pitchFamily="66" charset="0"/>
              </a:rPr>
              <a:t> </a:t>
            </a:r>
            <a:r>
              <a:rPr lang="en-US" sz="3600" dirty="0" err="1" smtClean="0">
                <a:latin typeface="Monotype Corsiva" pitchFamily="66" charset="0"/>
              </a:rPr>
              <a:t>seperti</a:t>
            </a:r>
            <a:r>
              <a:rPr lang="id-ID" sz="3600" dirty="0" smtClean="0">
                <a:latin typeface="Monotype Corsiva" pitchFamily="66" charset="0"/>
              </a:rPr>
              <a:t> </a:t>
            </a:r>
            <a:r>
              <a:rPr lang="en-US" sz="3600" dirty="0" smtClean="0">
                <a:latin typeface="Monotype Corsiva" pitchFamily="66" charset="0"/>
              </a:rPr>
              <a:t>: </a:t>
            </a:r>
            <a:r>
              <a:rPr lang="id-ID" sz="3600" dirty="0" smtClean="0">
                <a:latin typeface="Monotype Corsiva" pitchFamily="66" charset="0"/>
              </a:rPr>
              <a:t>pola-pola perilaku, </a:t>
            </a:r>
            <a:r>
              <a:rPr lang="en-US" sz="3600" dirty="0" smtClean="0">
                <a:latin typeface="Monotype Corsiva" pitchFamily="66" charset="0"/>
              </a:rPr>
              <a:t/>
            </a:r>
            <a:br>
              <a:rPr lang="en-US" sz="3600" dirty="0" smtClean="0">
                <a:latin typeface="Monotype Corsiva" pitchFamily="66" charset="0"/>
              </a:rPr>
            </a:br>
            <a:r>
              <a:rPr lang="id-ID" sz="3600" dirty="0" smtClean="0">
                <a:latin typeface="Monotype Corsiva" pitchFamily="66" charset="0"/>
              </a:rPr>
              <a:t>bahasa, </a:t>
            </a:r>
            <a:r>
              <a:rPr lang="en-US" sz="3600" dirty="0" smtClean="0">
                <a:latin typeface="Monotype Corsiva" pitchFamily="66" charset="0"/>
              </a:rPr>
              <a:t/>
            </a:r>
            <a:br>
              <a:rPr lang="en-US" sz="3600" dirty="0" smtClean="0">
                <a:latin typeface="Monotype Corsiva" pitchFamily="66" charset="0"/>
              </a:rPr>
            </a:br>
            <a:r>
              <a:rPr lang="id-ID" sz="3600" dirty="0" smtClean="0">
                <a:latin typeface="Monotype Corsiva" pitchFamily="66" charset="0"/>
              </a:rPr>
              <a:t>peralatan hidup, </a:t>
            </a:r>
            <a:r>
              <a:rPr lang="en-US" sz="3600" dirty="0" smtClean="0">
                <a:latin typeface="Monotype Corsiva" pitchFamily="66" charset="0"/>
              </a:rPr>
              <a:t/>
            </a:r>
            <a:br>
              <a:rPr lang="en-US" sz="3600" dirty="0" smtClean="0">
                <a:latin typeface="Monotype Corsiva" pitchFamily="66" charset="0"/>
              </a:rPr>
            </a:br>
            <a:r>
              <a:rPr lang="id-ID" sz="3600" dirty="0" smtClean="0">
                <a:latin typeface="Monotype Corsiva" pitchFamily="66" charset="0"/>
              </a:rPr>
              <a:t>organisasi sosial,</a:t>
            </a:r>
            <a:r>
              <a:rPr lang="en-US" sz="3600" dirty="0" smtClean="0">
                <a:latin typeface="Monotype Corsiva" pitchFamily="66" charset="0"/>
              </a:rPr>
              <a:t/>
            </a:r>
            <a:br>
              <a:rPr lang="en-US" sz="3600" dirty="0" smtClean="0">
                <a:latin typeface="Monotype Corsiva" pitchFamily="66" charset="0"/>
              </a:rPr>
            </a:br>
            <a:r>
              <a:rPr lang="en-US" sz="3600" dirty="0" err="1" smtClean="0">
                <a:latin typeface="Monotype Corsiva" pitchFamily="66" charset="0"/>
              </a:rPr>
              <a:t>mata</a:t>
            </a:r>
            <a:r>
              <a:rPr lang="en-US" sz="3600" dirty="0" smtClean="0">
                <a:latin typeface="Monotype Corsiva" pitchFamily="66" charset="0"/>
              </a:rPr>
              <a:t> </a:t>
            </a:r>
            <a:r>
              <a:rPr lang="en-US" sz="3600" dirty="0" err="1" smtClean="0">
                <a:latin typeface="Monotype Corsiva" pitchFamily="66" charset="0"/>
              </a:rPr>
              <a:t>pencaharian</a:t>
            </a:r>
            <a:r>
              <a:rPr lang="en-US" sz="3600" dirty="0" smtClean="0">
                <a:latin typeface="Monotype Corsiva" pitchFamily="66" charset="0"/>
              </a:rPr>
              <a:t>,</a:t>
            </a:r>
            <a:r>
              <a:rPr lang="id-ID" sz="3600" dirty="0" smtClean="0">
                <a:latin typeface="Monotype Corsiva" pitchFamily="66" charset="0"/>
              </a:rPr>
              <a:t> </a:t>
            </a:r>
            <a:r>
              <a:rPr lang="en-US" sz="3600" dirty="0" smtClean="0">
                <a:latin typeface="Monotype Corsiva" pitchFamily="66" charset="0"/>
              </a:rPr>
              <a:t/>
            </a:r>
            <a:br>
              <a:rPr lang="en-US" sz="3600" dirty="0" smtClean="0">
                <a:latin typeface="Monotype Corsiva" pitchFamily="66" charset="0"/>
              </a:rPr>
            </a:br>
            <a:r>
              <a:rPr lang="id-ID" sz="3600" dirty="0" smtClean="0">
                <a:latin typeface="Monotype Corsiva" pitchFamily="66" charset="0"/>
              </a:rPr>
              <a:t>religi, </a:t>
            </a:r>
            <a:r>
              <a:rPr lang="en-US" sz="3600" dirty="0" smtClean="0">
                <a:latin typeface="Monotype Corsiva" pitchFamily="66" charset="0"/>
              </a:rPr>
              <a:t/>
            </a:r>
            <a:br>
              <a:rPr lang="en-US" sz="3600" dirty="0" smtClean="0">
                <a:latin typeface="Monotype Corsiva" pitchFamily="66" charset="0"/>
              </a:rPr>
            </a:br>
            <a:r>
              <a:rPr lang="id-ID" sz="3600" dirty="0" smtClean="0">
                <a:latin typeface="Monotype Corsiva" pitchFamily="66" charset="0"/>
              </a:rPr>
              <a:t>seni, dan lain-lain</a:t>
            </a:r>
            <a:r>
              <a:rPr lang="en-US" sz="3600" dirty="0" smtClean="0">
                <a:latin typeface="Monotype Corsiva" pitchFamily="66" charset="0"/>
              </a:rPr>
              <a:t>.</a:t>
            </a:r>
            <a:r>
              <a:rPr lang="id-ID" sz="3600" dirty="0" smtClean="0">
                <a:latin typeface="Monotype Corsiva" pitchFamily="66" charset="0"/>
              </a:rPr>
              <a:t> </a:t>
            </a:r>
            <a:r>
              <a:rPr lang="en-US" sz="3600" dirty="0" smtClean="0">
                <a:latin typeface="Monotype Corsiva" pitchFamily="66" charset="0"/>
              </a:rPr>
              <a:t> </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sz="5300" b="1" dirty="0" smtClean="0">
                <a:latin typeface="Monotype Corsiva" pitchFamily="66" charset="0"/>
              </a:rPr>
              <a:t/>
            </a:r>
            <a:br>
              <a:rPr lang="en-US" sz="5300" b="1" dirty="0" smtClean="0">
                <a:latin typeface="Monotype Corsiva" pitchFamily="66" charset="0"/>
              </a:rPr>
            </a:br>
            <a:r>
              <a:rPr lang="en-US" sz="5300" b="1" dirty="0" smtClean="0">
                <a:latin typeface="Monotype Corsiva" pitchFamily="66" charset="0"/>
              </a:rPr>
              <a:t>2. </a:t>
            </a:r>
            <a:r>
              <a:rPr lang="id-ID" sz="5300" b="1" dirty="0" smtClean="0">
                <a:latin typeface="Monotype Corsiva" pitchFamily="66" charset="0"/>
              </a:rPr>
              <a:t>Unsur-Unsur</a:t>
            </a:r>
            <a:r>
              <a:rPr lang="en-US" sz="5300" b="1" dirty="0" smtClean="0">
                <a:latin typeface="Monotype Corsiva" pitchFamily="66" charset="0"/>
              </a:rPr>
              <a:t> </a:t>
            </a:r>
            <a:r>
              <a:rPr lang="en-US" sz="5300" b="1" dirty="0" err="1" smtClean="0">
                <a:latin typeface="Monotype Corsiva" pitchFamily="66" charset="0"/>
              </a:rPr>
              <a:t>budaya</a:t>
            </a:r>
            <a:r>
              <a:rPr lang="en-US" sz="3600" dirty="0" smtClean="0">
                <a:latin typeface="Monotype Corsiva" pitchFamily="66" charset="0"/>
              </a:rPr>
              <a:t/>
            </a:r>
            <a:br>
              <a:rPr lang="en-US" sz="3600" dirty="0" smtClean="0">
                <a:latin typeface="Monotype Corsiva" pitchFamily="66" charset="0"/>
              </a:rPr>
            </a:br>
            <a:r>
              <a:rPr lang="en-US" sz="3600" dirty="0" smtClean="0">
                <a:latin typeface="Monotype Corsiva" pitchFamily="66" charset="0"/>
              </a:rPr>
              <a:t/>
            </a:r>
            <a:br>
              <a:rPr lang="en-US" sz="3600" dirty="0" smtClean="0">
                <a:latin typeface="Monotype Corsiva" pitchFamily="66" charset="0"/>
              </a:rPr>
            </a:br>
            <a:r>
              <a:rPr lang="en-US" sz="3600" dirty="0" smtClean="0">
                <a:latin typeface="Monotype Corsiva" pitchFamily="66" charset="0"/>
              </a:rPr>
              <a:t>Para a</a:t>
            </a:r>
            <a:r>
              <a:rPr lang="id-ID" sz="3600" dirty="0" smtClean="0">
                <a:latin typeface="Monotype Corsiva" pitchFamily="66" charset="0"/>
              </a:rPr>
              <a:t>hli </a:t>
            </a:r>
            <a:r>
              <a:rPr lang="en-US" sz="3600" dirty="0" smtClean="0">
                <a:latin typeface="Monotype Corsiva" pitchFamily="66" charset="0"/>
              </a:rPr>
              <a:t> </a:t>
            </a:r>
            <a:r>
              <a:rPr lang="id-ID" sz="3600" dirty="0" smtClean="0">
                <a:latin typeface="Monotype Corsiva" pitchFamily="66" charset="0"/>
              </a:rPr>
              <a:t>mengemukakan </a:t>
            </a:r>
            <a:r>
              <a:rPr lang="en-US" sz="3600" dirty="0" smtClean="0">
                <a:latin typeface="Monotype Corsiva" pitchFamily="66" charset="0"/>
              </a:rPr>
              <a:t> </a:t>
            </a:r>
            <a:r>
              <a:rPr lang="id-ID" sz="3600" dirty="0" smtClean="0">
                <a:latin typeface="Monotype Corsiva" pitchFamily="66" charset="0"/>
              </a:rPr>
              <a:t>unsur kebudayaan, </a:t>
            </a:r>
            <a:r>
              <a:rPr lang="en-US" sz="3600" dirty="0" smtClean="0">
                <a:latin typeface="Monotype Corsiva" pitchFamily="66" charset="0"/>
              </a:rPr>
              <a:t/>
            </a:r>
            <a:br>
              <a:rPr lang="en-US" sz="3600" dirty="0" smtClean="0">
                <a:latin typeface="Monotype Corsiva" pitchFamily="66" charset="0"/>
              </a:rPr>
            </a:br>
            <a:r>
              <a:rPr lang="en-US" sz="3600" dirty="0" err="1" smtClean="0">
                <a:latin typeface="Monotype Corsiva" pitchFamily="66" charset="0"/>
              </a:rPr>
              <a:t>Diantaranya</a:t>
            </a:r>
            <a:r>
              <a:rPr lang="en-US" sz="3600" dirty="0" smtClean="0">
                <a:latin typeface="Monotype Corsiva" pitchFamily="66" charset="0"/>
              </a:rPr>
              <a:t> </a:t>
            </a:r>
            <a:r>
              <a:rPr lang="en-US" sz="3600" dirty="0" err="1" smtClean="0">
                <a:latin typeface="Monotype Corsiva" pitchFamily="66" charset="0"/>
              </a:rPr>
              <a:t>adalah</a:t>
            </a:r>
            <a:r>
              <a:rPr lang="en-US" sz="3600" dirty="0" smtClean="0">
                <a:latin typeface="Monotype Corsiva" pitchFamily="66" charset="0"/>
              </a:rPr>
              <a:t> </a:t>
            </a:r>
            <a:r>
              <a:rPr lang="id-ID" sz="3600" dirty="0" smtClean="0">
                <a:latin typeface="Monotype Corsiva" pitchFamily="66" charset="0"/>
              </a:rPr>
              <a:t> sebagai berikut:</a:t>
            </a:r>
            <a:r>
              <a:rPr lang="en-US" sz="3600" dirty="0" smtClean="0">
                <a:latin typeface="Monotype Corsiva" pitchFamily="66" charset="0"/>
              </a:rPr>
              <a:t/>
            </a:r>
            <a:br>
              <a:rPr lang="en-US" sz="3600" dirty="0" smtClean="0">
                <a:latin typeface="Monotype Corsiva" pitchFamily="66" charset="0"/>
              </a:rPr>
            </a:br>
            <a:r>
              <a:rPr lang="id-ID" sz="3600" b="1" u="sng" dirty="0" smtClean="0">
                <a:latin typeface="Monotype Corsiva" pitchFamily="66" charset="0"/>
              </a:rPr>
              <a:t>Melville J. Herskovits </a:t>
            </a:r>
            <a:r>
              <a:rPr lang="en-US" sz="3600" b="1" u="sng" dirty="0" smtClean="0">
                <a:latin typeface="Monotype Corsiva" pitchFamily="66" charset="0"/>
              </a:rPr>
              <a:t>,</a:t>
            </a:r>
            <a:r>
              <a:rPr lang="en-US" sz="3600" u="sng" dirty="0" smtClean="0">
                <a:latin typeface="Monotype Corsiva" pitchFamily="66" charset="0"/>
              </a:rPr>
              <a:t/>
            </a:r>
            <a:br>
              <a:rPr lang="en-US" sz="3600" u="sng" dirty="0" smtClean="0">
                <a:latin typeface="Monotype Corsiva" pitchFamily="66" charset="0"/>
              </a:rPr>
            </a:br>
            <a:r>
              <a:rPr lang="id-ID" sz="3600" dirty="0" smtClean="0">
                <a:latin typeface="Monotype Corsiva" pitchFamily="66" charset="0"/>
              </a:rPr>
              <a:t>menyebutkan kebudayaan memiliki 4 unsur pokok, yaitu:</a:t>
            </a:r>
            <a:r>
              <a:rPr lang="en-US" sz="3600" dirty="0" smtClean="0">
                <a:latin typeface="Monotype Corsiva" pitchFamily="66" charset="0"/>
              </a:rPr>
              <a:t/>
            </a:r>
            <a:br>
              <a:rPr lang="en-US" sz="3600" dirty="0" smtClean="0">
                <a:latin typeface="Monotype Corsiva" pitchFamily="66" charset="0"/>
              </a:rPr>
            </a:br>
            <a:r>
              <a:rPr lang="en-US" sz="3600" dirty="0" smtClean="0">
                <a:latin typeface="Monotype Corsiva" pitchFamily="66" charset="0"/>
              </a:rPr>
              <a:t>	a. </a:t>
            </a:r>
            <a:r>
              <a:rPr lang="id-ID" sz="3600" b="1" dirty="0" smtClean="0">
                <a:latin typeface="Monotype Corsiva" pitchFamily="66" charset="0"/>
              </a:rPr>
              <a:t>alat-alat teknologi</a:t>
            </a:r>
            <a:r>
              <a:rPr lang="en-US" sz="3600" b="1" dirty="0" smtClean="0">
                <a:latin typeface="Monotype Corsiva" pitchFamily="66" charset="0"/>
              </a:rPr>
              <a:t/>
            </a:r>
            <a:br>
              <a:rPr lang="en-US" sz="3600" b="1" dirty="0" smtClean="0">
                <a:latin typeface="Monotype Corsiva" pitchFamily="66" charset="0"/>
              </a:rPr>
            </a:br>
            <a:r>
              <a:rPr lang="en-US" sz="3600" b="1" dirty="0" smtClean="0">
                <a:latin typeface="Monotype Corsiva" pitchFamily="66" charset="0"/>
              </a:rPr>
              <a:t>	b. </a:t>
            </a:r>
            <a:r>
              <a:rPr lang="id-ID" sz="3600" b="1" dirty="0" smtClean="0">
                <a:latin typeface="Monotype Corsiva" pitchFamily="66" charset="0"/>
              </a:rPr>
              <a:t>sistem ekonomi</a:t>
            </a:r>
            <a:r>
              <a:rPr lang="en-US" sz="3600" b="1" dirty="0" smtClean="0">
                <a:latin typeface="Monotype Corsiva" pitchFamily="66" charset="0"/>
              </a:rPr>
              <a:t/>
            </a:r>
            <a:br>
              <a:rPr lang="en-US" sz="3600" b="1" dirty="0" smtClean="0">
                <a:latin typeface="Monotype Corsiva" pitchFamily="66" charset="0"/>
              </a:rPr>
            </a:br>
            <a:r>
              <a:rPr lang="en-US" sz="3600" b="1" dirty="0" smtClean="0">
                <a:latin typeface="Monotype Corsiva" pitchFamily="66" charset="0"/>
              </a:rPr>
              <a:t>	c. </a:t>
            </a:r>
            <a:r>
              <a:rPr lang="id-ID" sz="3600" b="1" dirty="0" smtClean="0">
                <a:latin typeface="Monotype Corsiva" pitchFamily="66" charset="0"/>
              </a:rPr>
              <a:t>keluarga</a:t>
            </a:r>
            <a:r>
              <a:rPr lang="en-US" sz="3600" b="1" dirty="0" smtClean="0">
                <a:latin typeface="Monotype Corsiva" pitchFamily="66" charset="0"/>
              </a:rPr>
              <a:t/>
            </a:r>
            <a:br>
              <a:rPr lang="en-US" sz="3600" b="1" dirty="0" smtClean="0">
                <a:latin typeface="Monotype Corsiva" pitchFamily="66" charset="0"/>
              </a:rPr>
            </a:br>
            <a:r>
              <a:rPr lang="en-US" sz="3600" b="1" dirty="0" smtClean="0">
                <a:latin typeface="Monotype Corsiva" pitchFamily="66" charset="0"/>
              </a:rPr>
              <a:t>	d. </a:t>
            </a:r>
            <a:r>
              <a:rPr lang="id-ID" sz="3600" b="1" dirty="0" smtClean="0">
                <a:latin typeface="Monotype Corsiva" pitchFamily="66" charset="0"/>
              </a:rPr>
              <a:t>kekuasaan politik</a:t>
            </a:r>
            <a:r>
              <a:rPr lang="en-US" sz="3600" b="1" dirty="0" smtClean="0">
                <a:latin typeface="Monotype Corsiva" pitchFamily="66" charset="0"/>
              </a:rPr>
              <a:t/>
            </a:r>
            <a:br>
              <a:rPr lang="en-US" sz="3600" b="1" dirty="0" smtClean="0">
                <a:latin typeface="Monotype Corsiva" pitchFamily="66" charset="0"/>
              </a:rPr>
            </a:br>
            <a:endParaRPr lang="en-US" sz="3600" b="1"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lvl="0" algn="l"/>
            <a:r>
              <a:rPr lang="en-US" sz="3100" b="1" u="sng" dirty="0" smtClean="0">
                <a:latin typeface="Monotype Corsiva" pitchFamily="66" charset="0"/>
              </a:rPr>
              <a:t/>
            </a:r>
            <a:br>
              <a:rPr lang="en-US" sz="3100" b="1" u="sng" dirty="0" smtClean="0">
                <a:latin typeface="Monotype Corsiva" pitchFamily="66" charset="0"/>
              </a:rPr>
            </a:br>
            <a:r>
              <a:rPr lang="id-ID" sz="3100" b="1" u="sng" dirty="0" smtClean="0">
                <a:latin typeface="Monotype Corsiva" pitchFamily="66" charset="0"/>
              </a:rPr>
              <a:t>Bronislaw Malinowski </a:t>
            </a:r>
            <a:r>
              <a:rPr lang="en-US" sz="3100" b="1" u="sng" dirty="0" smtClean="0">
                <a:latin typeface="Monotype Corsiva" pitchFamily="66" charset="0"/>
              </a:rPr>
              <a:t>,</a:t>
            </a:r>
            <a:br>
              <a:rPr lang="en-US" sz="3100" b="1" u="sng" dirty="0" smtClean="0">
                <a:latin typeface="Monotype Corsiva" pitchFamily="66" charset="0"/>
              </a:rPr>
            </a:br>
            <a:r>
              <a:rPr lang="en-US" sz="3100" dirty="0" smtClean="0">
                <a:latin typeface="Monotype Corsiva" pitchFamily="66" charset="0"/>
              </a:rPr>
              <a:t/>
            </a:r>
            <a:br>
              <a:rPr lang="en-US" sz="3100" dirty="0" smtClean="0">
                <a:latin typeface="Monotype Corsiva" pitchFamily="66" charset="0"/>
              </a:rPr>
            </a:br>
            <a:r>
              <a:rPr lang="id-ID" sz="3100" dirty="0" smtClean="0">
                <a:latin typeface="Monotype Corsiva" pitchFamily="66" charset="0"/>
              </a:rPr>
              <a:t>mengatakan ada 4 unsur pokok yang meliputi:</a:t>
            </a:r>
            <a:r>
              <a:rPr lang="en-US" sz="3100" dirty="0" smtClean="0">
                <a:latin typeface="Monotype Corsiva" pitchFamily="66" charset="0"/>
              </a:rPr>
              <a:t/>
            </a:r>
            <a:br>
              <a:rPr lang="en-US" sz="3100" dirty="0" smtClean="0">
                <a:latin typeface="Monotype Corsiva" pitchFamily="66" charset="0"/>
              </a:rPr>
            </a:br>
            <a:r>
              <a:rPr lang="en-US" sz="3100" dirty="0" smtClean="0">
                <a:latin typeface="Monotype Corsiva" pitchFamily="66" charset="0"/>
              </a:rPr>
              <a:t>	a. </a:t>
            </a:r>
            <a:r>
              <a:rPr lang="id-ID" sz="3100" dirty="0" smtClean="0">
                <a:latin typeface="Monotype Corsiva" pitchFamily="66" charset="0"/>
              </a:rPr>
              <a:t>sistem norma sosial yang memungkinkan </a:t>
            </a:r>
            <a:r>
              <a:rPr lang="en-US" sz="3100" dirty="0" smtClean="0">
                <a:latin typeface="Monotype Corsiva" pitchFamily="66" charset="0"/>
              </a:rPr>
              <a:t> </a:t>
            </a:r>
            <a:br>
              <a:rPr lang="en-US" sz="3100" dirty="0" smtClean="0">
                <a:latin typeface="Monotype Corsiva" pitchFamily="66" charset="0"/>
              </a:rPr>
            </a:br>
            <a:r>
              <a:rPr lang="en-US" sz="3100" dirty="0" smtClean="0">
                <a:latin typeface="Monotype Corsiva" pitchFamily="66" charset="0"/>
              </a:rPr>
              <a:t>                </a:t>
            </a:r>
            <a:r>
              <a:rPr lang="id-ID" sz="3100" dirty="0" smtClean="0">
                <a:latin typeface="Monotype Corsiva" pitchFamily="66" charset="0"/>
              </a:rPr>
              <a:t>kerja sama antara para anggota </a:t>
            </a:r>
            <a:r>
              <a:rPr lang="en-US" sz="3100" dirty="0" smtClean="0">
                <a:latin typeface="Monotype Corsiva" pitchFamily="66" charset="0"/>
              </a:rPr>
              <a:t/>
            </a:r>
            <a:br>
              <a:rPr lang="en-US" sz="3100" dirty="0" smtClean="0">
                <a:latin typeface="Monotype Corsiva" pitchFamily="66" charset="0"/>
              </a:rPr>
            </a:br>
            <a:r>
              <a:rPr lang="en-US" sz="3100" dirty="0" smtClean="0">
                <a:latin typeface="Monotype Corsiva" pitchFamily="66" charset="0"/>
              </a:rPr>
              <a:t>                </a:t>
            </a:r>
            <a:r>
              <a:rPr lang="id-ID" sz="3100" dirty="0" smtClean="0">
                <a:latin typeface="Monotype Corsiva" pitchFamily="66" charset="0"/>
              </a:rPr>
              <a:t>masyarakat untuk menyesuaikan diri </a:t>
            </a:r>
            <a:r>
              <a:rPr lang="en-US" sz="3100" dirty="0" smtClean="0">
                <a:latin typeface="Monotype Corsiva" pitchFamily="66" charset="0"/>
              </a:rPr>
              <a:t/>
            </a:r>
            <a:br>
              <a:rPr lang="en-US" sz="3100" dirty="0" smtClean="0">
                <a:latin typeface="Monotype Corsiva" pitchFamily="66" charset="0"/>
              </a:rPr>
            </a:br>
            <a:r>
              <a:rPr lang="en-US" sz="3100" dirty="0" smtClean="0">
                <a:latin typeface="Monotype Corsiva" pitchFamily="66" charset="0"/>
              </a:rPr>
              <a:t>                </a:t>
            </a:r>
            <a:r>
              <a:rPr lang="id-ID" sz="3100" dirty="0" smtClean="0">
                <a:latin typeface="Monotype Corsiva" pitchFamily="66" charset="0"/>
              </a:rPr>
              <a:t>dengan alam sekelilingnya</a:t>
            </a:r>
            <a:r>
              <a:rPr lang="en-US" sz="3100" dirty="0" smtClean="0">
                <a:latin typeface="Monotype Corsiva" pitchFamily="66" charset="0"/>
              </a:rPr>
              <a:t/>
            </a:r>
            <a:br>
              <a:rPr lang="en-US" sz="3100" dirty="0" smtClean="0">
                <a:latin typeface="Monotype Corsiva" pitchFamily="66" charset="0"/>
              </a:rPr>
            </a:br>
            <a:r>
              <a:rPr lang="en-US" sz="3100" dirty="0" smtClean="0">
                <a:latin typeface="Monotype Corsiva" pitchFamily="66" charset="0"/>
              </a:rPr>
              <a:t>	b. </a:t>
            </a:r>
            <a:r>
              <a:rPr lang="id-ID" sz="3100" dirty="0" smtClean="0">
                <a:latin typeface="Monotype Corsiva" pitchFamily="66" charset="0"/>
              </a:rPr>
              <a:t>organisasi ekonomi</a:t>
            </a:r>
            <a:r>
              <a:rPr lang="en-US" sz="3100" dirty="0" smtClean="0">
                <a:latin typeface="Monotype Corsiva" pitchFamily="66" charset="0"/>
              </a:rPr>
              <a:t/>
            </a:r>
            <a:br>
              <a:rPr lang="en-US" sz="3100" dirty="0" smtClean="0">
                <a:latin typeface="Monotype Corsiva" pitchFamily="66" charset="0"/>
              </a:rPr>
            </a:br>
            <a:r>
              <a:rPr lang="en-US" sz="3100" dirty="0" smtClean="0">
                <a:latin typeface="Monotype Corsiva" pitchFamily="66" charset="0"/>
              </a:rPr>
              <a:t>	c. </a:t>
            </a:r>
            <a:r>
              <a:rPr lang="id-ID" sz="3100" dirty="0" smtClean="0">
                <a:latin typeface="Monotype Corsiva" pitchFamily="66" charset="0"/>
              </a:rPr>
              <a:t>alat-alat dan lembaga-lembaga atau </a:t>
            </a:r>
            <a:r>
              <a:rPr lang="en-US" sz="3100" dirty="0" smtClean="0">
                <a:latin typeface="Monotype Corsiva" pitchFamily="66" charset="0"/>
              </a:rPr>
              <a:t/>
            </a:r>
            <a:br>
              <a:rPr lang="en-US" sz="3100" dirty="0" smtClean="0">
                <a:latin typeface="Monotype Corsiva" pitchFamily="66" charset="0"/>
              </a:rPr>
            </a:br>
            <a:r>
              <a:rPr lang="en-US" sz="3100" dirty="0" smtClean="0">
                <a:latin typeface="Monotype Corsiva" pitchFamily="66" charset="0"/>
              </a:rPr>
              <a:t>                </a:t>
            </a:r>
            <a:r>
              <a:rPr lang="id-ID" sz="3100" dirty="0" smtClean="0">
                <a:latin typeface="Monotype Corsiva" pitchFamily="66" charset="0"/>
              </a:rPr>
              <a:t>petugas-petugas untuk pendidikan </a:t>
            </a:r>
            <a:r>
              <a:rPr lang="en-US" sz="3100" dirty="0" smtClean="0">
                <a:latin typeface="Monotype Corsiva" pitchFamily="66" charset="0"/>
              </a:rPr>
              <a:t/>
            </a:r>
            <a:br>
              <a:rPr lang="en-US" sz="3100" dirty="0" smtClean="0">
                <a:latin typeface="Monotype Corsiva" pitchFamily="66" charset="0"/>
              </a:rPr>
            </a:br>
            <a:r>
              <a:rPr lang="en-US" sz="3100" dirty="0" smtClean="0">
                <a:latin typeface="Monotype Corsiva" pitchFamily="66" charset="0"/>
              </a:rPr>
              <a:t>                </a:t>
            </a:r>
            <a:r>
              <a:rPr lang="id-ID" sz="3100" dirty="0" smtClean="0">
                <a:latin typeface="Monotype Corsiva" pitchFamily="66" charset="0"/>
              </a:rPr>
              <a:t>(keluarga adalah lembaga pendidikan </a:t>
            </a:r>
            <a:r>
              <a:rPr lang="en-US" sz="3100" dirty="0" smtClean="0">
                <a:latin typeface="Monotype Corsiva" pitchFamily="66" charset="0"/>
              </a:rPr>
              <a:t/>
            </a:r>
            <a:br>
              <a:rPr lang="en-US" sz="3100" dirty="0" smtClean="0">
                <a:latin typeface="Monotype Corsiva" pitchFamily="66" charset="0"/>
              </a:rPr>
            </a:br>
            <a:r>
              <a:rPr lang="en-US" sz="3100" dirty="0" smtClean="0">
                <a:latin typeface="Monotype Corsiva" pitchFamily="66" charset="0"/>
              </a:rPr>
              <a:t>                </a:t>
            </a:r>
            <a:r>
              <a:rPr lang="id-ID" sz="3100" dirty="0" smtClean="0">
                <a:latin typeface="Monotype Corsiva" pitchFamily="66" charset="0"/>
              </a:rPr>
              <a:t>utama)</a:t>
            </a:r>
            <a:r>
              <a:rPr lang="en-US" sz="3100" dirty="0" smtClean="0">
                <a:latin typeface="Monotype Corsiva" pitchFamily="66" charset="0"/>
              </a:rPr>
              <a:t/>
            </a:r>
            <a:br>
              <a:rPr lang="en-US" sz="3100" dirty="0" smtClean="0">
                <a:latin typeface="Monotype Corsiva" pitchFamily="66" charset="0"/>
              </a:rPr>
            </a:br>
            <a:r>
              <a:rPr lang="en-US" sz="3100" dirty="0" smtClean="0">
                <a:latin typeface="Monotype Corsiva" pitchFamily="66" charset="0"/>
              </a:rPr>
              <a:t>	d. </a:t>
            </a:r>
            <a:r>
              <a:rPr lang="id-ID" sz="3100" dirty="0" smtClean="0">
                <a:latin typeface="Monotype Corsiva" pitchFamily="66" charset="0"/>
              </a:rPr>
              <a:t>organisasi kekuatan (politik)</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sz="3600" b="1" dirty="0" smtClean="0">
                <a:latin typeface="Monotype Corsiva" pitchFamily="66" charset="0"/>
              </a:rPr>
              <a:t> </a:t>
            </a: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Menurut </a:t>
            </a:r>
            <a:r>
              <a:rPr lang="id-ID" b="1" dirty="0" smtClean="0">
                <a:latin typeface="Monotype Corsiva" pitchFamily="66" charset="0"/>
              </a:rPr>
              <a:t>J.J. Hoenigman</a:t>
            </a:r>
            <a:r>
              <a:rPr lang="id-ID" dirty="0" smtClean="0">
                <a:latin typeface="Monotype Corsiva" pitchFamily="66" charset="0"/>
              </a:rPr>
              <a:t>, </a:t>
            </a: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wujud kebudayaan dibedakan menjadi tiga</a:t>
            </a:r>
            <a:r>
              <a:rPr lang="en-US" dirty="0" smtClean="0">
                <a:latin typeface="Monotype Corsiva" pitchFamily="66" charset="0"/>
              </a:rPr>
              <a:t>, </a:t>
            </a:r>
            <a:br>
              <a:rPr lang="en-US" dirty="0" smtClean="0">
                <a:latin typeface="Monotype Corsiva" pitchFamily="66" charset="0"/>
              </a:rPr>
            </a:br>
            <a:r>
              <a:rPr lang="en-US" dirty="0" err="1" smtClean="0">
                <a:latin typeface="Monotype Corsiva" pitchFamily="66" charset="0"/>
              </a:rPr>
              <a:t>yaitu</a:t>
            </a:r>
            <a:r>
              <a:rPr lang="en-US" dirty="0" smtClean="0">
                <a:latin typeface="Monotype Corsiva" pitchFamily="66" charset="0"/>
              </a:rPr>
              <a:t>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 </a:t>
            </a:r>
            <a:r>
              <a:rPr lang="id-ID" dirty="0" smtClean="0">
                <a:latin typeface="Monotype Corsiva" pitchFamily="66" charset="0"/>
              </a:rPr>
              <a:t>gagasan,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b. </a:t>
            </a:r>
            <a:r>
              <a:rPr lang="id-ID" dirty="0" smtClean="0">
                <a:latin typeface="Monotype Corsiva" pitchFamily="66" charset="0"/>
              </a:rPr>
              <a:t>aktivitas, dan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c. </a:t>
            </a:r>
            <a:r>
              <a:rPr lang="id-ID" dirty="0" smtClean="0">
                <a:latin typeface="Monotype Corsiva" pitchFamily="66" charset="0"/>
              </a:rPr>
              <a:t>artefak.</a:t>
            </a:r>
            <a:r>
              <a:rPr lang="en-US" sz="3600" dirty="0" smtClean="0">
                <a:latin typeface="Monotype Corsiva" pitchFamily="66" charset="0"/>
              </a:rPr>
              <a:t/>
            </a:r>
            <a:br>
              <a:rPr lang="en-US" sz="3600" dirty="0" smtClean="0">
                <a:latin typeface="Monotype Corsiva" pitchFamily="66" charset="0"/>
              </a:rPr>
            </a:br>
            <a:r>
              <a:rPr lang="en-US" sz="3600" b="1" dirty="0" smtClean="0">
                <a:latin typeface="Monotype Corsiva" pitchFamily="66" charset="0"/>
              </a:rPr>
              <a:t> </a:t>
            </a:r>
            <a:endParaRPr lang="en-US" sz="3600"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lstStyle/>
          <a:p>
            <a:pPr algn="l"/>
            <a:r>
              <a:rPr lang="en-US" b="1" i="1" dirty="0" smtClean="0">
                <a:latin typeface="Bodoni MT Black" pitchFamily="18" charset="0"/>
              </a:rPr>
              <a:t>A. </a:t>
            </a:r>
            <a:r>
              <a:rPr lang="en-US" b="1" i="1" dirty="0" err="1" smtClean="0">
                <a:latin typeface="Bodoni MT Black" pitchFamily="18" charset="0"/>
              </a:rPr>
              <a:t>Individu</a:t>
            </a:r>
            <a:r>
              <a:rPr lang="en-US" b="1" i="1" dirty="0" smtClean="0">
                <a:latin typeface="Bodoni MT Black" pitchFamily="18" charset="0"/>
              </a:rPr>
              <a:t/>
            </a:r>
            <a:br>
              <a:rPr lang="en-US" b="1" i="1" dirty="0" smtClean="0">
                <a:latin typeface="Bodoni MT Black" pitchFamily="18" charset="0"/>
              </a:rPr>
            </a:br>
            <a:r>
              <a:rPr lang="en-US" b="1" i="1" dirty="0" smtClean="0">
                <a:latin typeface="Bodoni MT Black" pitchFamily="18" charset="0"/>
              </a:rPr>
              <a:t/>
            </a:r>
            <a:br>
              <a:rPr lang="en-US" b="1" i="1" dirty="0" smtClean="0">
                <a:latin typeface="Bodoni MT Black" pitchFamily="18" charset="0"/>
              </a:rPr>
            </a:br>
            <a:r>
              <a:rPr lang="en-US" b="1" i="1" dirty="0" smtClean="0">
                <a:latin typeface="Bodoni MT Black" pitchFamily="18" charset="0"/>
              </a:rPr>
              <a:t/>
            </a:r>
            <a:br>
              <a:rPr lang="en-US" b="1" i="1" dirty="0" smtClean="0">
                <a:latin typeface="Bodoni MT Black" pitchFamily="18" charset="0"/>
              </a:rPr>
            </a:br>
            <a:r>
              <a:rPr lang="en-US" sz="2400" b="1" i="1" dirty="0" smtClean="0">
                <a:latin typeface="Bodoni MT Black" pitchFamily="18" charset="0"/>
              </a:rPr>
              <a:t>Abdul </a:t>
            </a:r>
            <a:r>
              <a:rPr lang="en-US" sz="2400" b="1" i="1" dirty="0" err="1" smtClean="0">
                <a:latin typeface="Bodoni MT Black" pitchFamily="18" charset="0"/>
              </a:rPr>
              <a:t>Syani</a:t>
            </a:r>
            <a:r>
              <a:rPr lang="en-US" sz="2400" b="1" i="1" dirty="0" smtClean="0">
                <a:latin typeface="Bodoni MT Black" pitchFamily="18" charset="0"/>
              </a:rPr>
              <a:t>, 2007. </a:t>
            </a:r>
            <a:r>
              <a:rPr lang="en-US" sz="2400" b="1" i="1" dirty="0" err="1" smtClean="0">
                <a:latin typeface="Bodoni MT Black" pitchFamily="18" charset="0"/>
              </a:rPr>
              <a:t>Sosiologi</a:t>
            </a:r>
            <a:r>
              <a:rPr lang="en-US" sz="2400" b="1" i="1" dirty="0" smtClean="0">
                <a:latin typeface="Bodoni MT Black" pitchFamily="18" charset="0"/>
              </a:rPr>
              <a:t> </a:t>
            </a:r>
            <a:r>
              <a:rPr lang="en-US" sz="2400" b="1" i="1" dirty="0" err="1" smtClean="0">
                <a:latin typeface="Bodoni MT Black" pitchFamily="18" charset="0"/>
              </a:rPr>
              <a:t>Skematika</a:t>
            </a:r>
            <a:r>
              <a:rPr lang="en-US" sz="2400" b="1" i="1" dirty="0" smtClean="0">
                <a:latin typeface="Bodoni MT Black" pitchFamily="18" charset="0"/>
              </a:rPr>
              <a:t>, </a:t>
            </a:r>
            <a:r>
              <a:rPr lang="en-US" sz="2400" b="1" i="1" dirty="0" err="1" smtClean="0">
                <a:latin typeface="Bodoni MT Black" pitchFamily="18" charset="0"/>
              </a:rPr>
              <a:t>Teori</a:t>
            </a:r>
            <a:r>
              <a:rPr lang="en-US" sz="2400" b="1" i="1" dirty="0" smtClean="0">
                <a:latin typeface="Bodoni MT Black" pitchFamily="18" charset="0"/>
              </a:rPr>
              <a:t> </a:t>
            </a:r>
            <a:r>
              <a:rPr lang="en-US" sz="2400" b="1" i="1" dirty="0" err="1" smtClean="0">
                <a:latin typeface="Bodoni MT Black" pitchFamily="18" charset="0"/>
              </a:rPr>
              <a:t>dan</a:t>
            </a:r>
            <a:r>
              <a:rPr lang="en-US" sz="2400" b="1" i="1" dirty="0" smtClean="0">
                <a:latin typeface="Bodoni MT Black" pitchFamily="18" charset="0"/>
              </a:rPr>
              <a:t> </a:t>
            </a:r>
            <a:r>
              <a:rPr lang="en-US" sz="2400" b="1" i="1" dirty="0" err="1" smtClean="0">
                <a:latin typeface="Bodoni MT Black" pitchFamily="18" charset="0"/>
              </a:rPr>
              <a:t>Terapan</a:t>
            </a:r>
            <a:r>
              <a:rPr lang="en-US" sz="2400" b="1" i="1" dirty="0" smtClean="0">
                <a:latin typeface="Bodoni MT Black" pitchFamily="18" charset="0"/>
              </a:rPr>
              <a:t>. Jakarta: </a:t>
            </a:r>
            <a:r>
              <a:rPr lang="en-US" sz="2400" b="1" i="1" dirty="0" err="1" smtClean="0">
                <a:latin typeface="Bodoni MT Black" pitchFamily="18" charset="0"/>
              </a:rPr>
              <a:t>Bumi</a:t>
            </a:r>
            <a:r>
              <a:rPr lang="en-US" sz="2400" b="1" i="1" dirty="0" smtClean="0">
                <a:latin typeface="Bodoni MT Black" pitchFamily="18" charset="0"/>
              </a:rPr>
              <a:t> </a:t>
            </a:r>
            <a:r>
              <a:rPr lang="en-US" sz="2400" b="1" i="1" dirty="0" err="1" smtClean="0">
                <a:latin typeface="Bodoni MT Black" pitchFamily="18" charset="0"/>
              </a:rPr>
              <a:t>Aksara</a:t>
            </a:r>
            <a:r>
              <a:rPr lang="en-US" sz="2400" b="1" i="1" dirty="0" smtClean="0">
                <a:latin typeface="Bodoni MT Black" pitchFamily="18" charset="0"/>
              </a:rPr>
              <a:t> (</a:t>
            </a:r>
            <a:r>
              <a:rPr lang="en-US" sz="2400" b="1" i="1" dirty="0" err="1" smtClean="0">
                <a:latin typeface="Bodoni MT Black" pitchFamily="18" charset="0"/>
              </a:rPr>
              <a:t>Bab</a:t>
            </a:r>
            <a:r>
              <a:rPr lang="en-US" sz="2400" b="1" i="1" dirty="0" smtClean="0">
                <a:latin typeface="Bodoni MT Black" pitchFamily="18" charset="0"/>
              </a:rPr>
              <a:t> 3)</a:t>
            </a:r>
            <a:r>
              <a:rPr lang="en-US" b="1" i="1" dirty="0" smtClean="0">
                <a:latin typeface="Bodoni MT Black" pitchFamily="18" charset="0"/>
              </a:rPr>
              <a:t/>
            </a:r>
            <a:br>
              <a:rPr lang="en-US" b="1" i="1" dirty="0" smtClean="0">
                <a:latin typeface="Bodoni MT Black" pitchFamily="18" charset="0"/>
              </a:rPr>
            </a:br>
            <a:r>
              <a:rPr lang="en-US" b="1" i="1" dirty="0" smtClean="0">
                <a:latin typeface="Bodoni MT Black" pitchFamily="18" charset="0"/>
              </a:rPr>
              <a:t/>
            </a:r>
            <a:br>
              <a:rPr lang="en-US" b="1" i="1" dirty="0" smtClean="0">
                <a:latin typeface="Bodoni MT Black" pitchFamily="18" charset="0"/>
              </a:rPr>
            </a:br>
            <a:r>
              <a:rPr lang="en-US" b="1" i="1" dirty="0" smtClean="0">
                <a:latin typeface="Bodoni MT Black" pitchFamily="18" charset="0"/>
              </a:rPr>
              <a:t/>
            </a:r>
            <a:br>
              <a:rPr lang="en-US" b="1" i="1" dirty="0" smtClean="0">
                <a:latin typeface="Bodoni MT Black" pitchFamily="18" charset="0"/>
              </a:rPr>
            </a:br>
            <a:r>
              <a:rPr lang="en-US" b="1" i="1" dirty="0" smtClean="0">
                <a:latin typeface="Bodoni MT Black" pitchFamily="18" charset="0"/>
              </a:rPr>
              <a:t>(</a:t>
            </a:r>
            <a:r>
              <a:rPr lang="en-US" b="1" i="1" dirty="0" err="1" smtClean="0">
                <a:latin typeface="Bodoni MT Black" pitchFamily="18" charset="0"/>
              </a:rPr>
              <a:t>Bahan</a:t>
            </a:r>
            <a:r>
              <a:rPr lang="en-US" b="1" i="1" dirty="0" smtClean="0">
                <a:latin typeface="Bodoni MT Black" pitchFamily="18" charset="0"/>
              </a:rPr>
              <a:t> </a:t>
            </a:r>
            <a:r>
              <a:rPr lang="en-US" b="1" i="1" dirty="0" err="1" smtClean="0">
                <a:latin typeface="Bodoni MT Black" pitchFamily="18" charset="0"/>
              </a:rPr>
              <a:t>Mencari</a:t>
            </a:r>
            <a:r>
              <a:rPr lang="en-US" b="1" i="1" dirty="0" smtClean="0">
                <a:latin typeface="Bodoni MT Black" pitchFamily="18" charset="0"/>
              </a:rPr>
              <a:t> </a:t>
            </a:r>
            <a:r>
              <a:rPr lang="en-US" b="1" i="1" dirty="0" err="1" smtClean="0">
                <a:latin typeface="Bodoni MT Black" pitchFamily="18" charset="0"/>
              </a:rPr>
              <a:t>Sendiri</a:t>
            </a:r>
            <a:r>
              <a:rPr lang="en-US" b="1" i="1" dirty="0" smtClean="0">
                <a:latin typeface="Bodoni MT Black" pitchFamily="18" charset="0"/>
              </a:rPr>
              <a:t>)</a:t>
            </a:r>
            <a:endParaRPr lang="en-US" b="1" i="1" dirty="0">
              <a:latin typeface="Bodoni MT Black"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b="1" dirty="0" smtClean="0">
                <a:latin typeface="Monotype Corsiva" pitchFamily="66" charset="0"/>
              </a:rPr>
              <a:t/>
            </a:r>
            <a:br>
              <a:rPr lang="en-US" b="1" dirty="0" smtClean="0">
                <a:latin typeface="Monotype Corsiva" pitchFamily="66" charset="0"/>
              </a:rPr>
            </a:br>
            <a:r>
              <a:rPr lang="en-US" b="1" dirty="0" smtClean="0">
                <a:latin typeface="Monotype Corsiva" pitchFamily="66" charset="0"/>
              </a:rPr>
              <a:t>a. </a:t>
            </a:r>
            <a:r>
              <a:rPr lang="id-ID" b="1" dirty="0" smtClean="0">
                <a:latin typeface="Monotype Corsiva" pitchFamily="66" charset="0"/>
              </a:rPr>
              <a:t>Gagasan (</a:t>
            </a:r>
            <a:r>
              <a:rPr lang="en-US" dirty="0" smtClean="0">
                <a:latin typeface="Monotype Corsiva" pitchFamily="66" charset="0"/>
              </a:rPr>
              <a:t>w</a:t>
            </a:r>
            <a:r>
              <a:rPr lang="id-ID" dirty="0" smtClean="0">
                <a:latin typeface="Monotype Corsiva" pitchFamily="66" charset="0"/>
              </a:rPr>
              <a:t>ujud ideal</a:t>
            </a:r>
            <a:r>
              <a:rPr lang="id-ID" b="1" dirty="0" smtClean="0">
                <a:latin typeface="Monotype Corsiva" pitchFamily="66" charset="0"/>
              </a:rPr>
              <a:t>)</a:t>
            </a:r>
            <a:r>
              <a:rPr lang="en-US" b="1" dirty="0" smtClean="0">
                <a:latin typeface="Monotype Corsiva" pitchFamily="66" charset="0"/>
              </a:rPr>
              <a:t>,</a:t>
            </a:r>
            <a:br>
              <a:rPr lang="en-US" b="1" dirty="0" smtClean="0">
                <a:latin typeface="Monotype Corsiva" pitchFamily="66" charset="0"/>
              </a:rPr>
            </a:br>
            <a:r>
              <a:rPr lang="id-ID" dirty="0" smtClean="0">
                <a:latin typeface="Monotype Corsiva" pitchFamily="66" charset="0"/>
              </a:rPr>
              <a:t/>
            </a:r>
            <a:br>
              <a:rPr lang="id-ID" dirty="0" smtClean="0">
                <a:latin typeface="Monotype Corsiva" pitchFamily="66" charset="0"/>
              </a:rPr>
            </a:br>
            <a:r>
              <a:rPr lang="id-ID" dirty="0" smtClean="0">
                <a:latin typeface="Monotype Corsiva" pitchFamily="66" charset="0"/>
              </a:rPr>
              <a:t>Wujud ideal kebudayaan adalah </a:t>
            </a:r>
            <a:r>
              <a:rPr lang="en-US" dirty="0" smtClean="0">
                <a:latin typeface="Monotype Corsiva" pitchFamily="66" charset="0"/>
              </a:rPr>
              <a:t> </a:t>
            </a:r>
            <a:r>
              <a:rPr lang="id-ID" dirty="0" smtClean="0">
                <a:latin typeface="Monotype Corsiva" pitchFamily="66" charset="0"/>
              </a:rPr>
              <a:t>yang berbentuk kumpulan ide-ide, gagasan, </a:t>
            </a:r>
            <a:r>
              <a:rPr lang="id-ID" dirty="0" smtClean="0">
                <a:latin typeface="Monotype Corsiva" pitchFamily="66" charset="0"/>
                <a:hlinkClick r:id="rId2" tooltip="Nilai sosial"/>
              </a:rPr>
              <a:t>nilai-nilai</a:t>
            </a:r>
            <a:r>
              <a:rPr lang="id-ID" dirty="0" smtClean="0">
                <a:latin typeface="Monotype Corsiva" pitchFamily="66" charset="0"/>
              </a:rPr>
              <a:t>, </a:t>
            </a:r>
            <a:r>
              <a:rPr lang="id-ID" dirty="0" smtClean="0">
                <a:latin typeface="Monotype Corsiva" pitchFamily="66" charset="0"/>
                <a:hlinkClick r:id="rId3" tooltip="Norma sosial"/>
              </a:rPr>
              <a:t>norma-norma</a:t>
            </a:r>
            <a:r>
              <a:rPr lang="id-ID" dirty="0" smtClean="0">
                <a:latin typeface="Monotype Corsiva" pitchFamily="66" charset="0"/>
              </a:rPr>
              <a:t>, peraturan, dan sebagainya yang sifatnya </a:t>
            </a:r>
            <a:r>
              <a:rPr lang="id-ID" dirty="0" smtClean="0">
                <a:latin typeface="Monotype Corsiva" pitchFamily="66" charset="0"/>
                <a:hlinkClick r:id="rId4" tooltip="Abstrak"/>
              </a:rPr>
              <a:t>abstrak</a:t>
            </a:r>
            <a:r>
              <a:rPr lang="id-ID" dirty="0" smtClean="0">
                <a:latin typeface="Monotype Corsiva" pitchFamily="66" charset="0"/>
              </a:rPr>
              <a:t>; tidak dapat diraba atau disentuh</a:t>
            </a:r>
            <a:r>
              <a:rPr lang="en-US" dirty="0" smtClean="0">
                <a:latin typeface="Monotype Corsiva" pitchFamily="66" charset="0"/>
              </a:rPr>
              <a:t> </a:t>
            </a:r>
            <a:r>
              <a:rPr lang="en-US" dirty="0" err="1" smtClean="0">
                <a:latin typeface="Monotype Corsiva" pitchFamily="66" charset="0"/>
              </a:rPr>
              <a:t>dan</a:t>
            </a:r>
            <a:r>
              <a:rPr lang="en-US" dirty="0" smtClean="0">
                <a:latin typeface="Monotype Corsiva" pitchFamily="66" charset="0"/>
              </a:rPr>
              <a:t> </a:t>
            </a:r>
            <a:r>
              <a:rPr lang="en-US" dirty="0" err="1" smtClean="0">
                <a:latin typeface="Monotype Corsiva" pitchFamily="66" charset="0"/>
              </a:rPr>
              <a:t>berada</a:t>
            </a:r>
            <a:r>
              <a:rPr lang="en-US" dirty="0" smtClean="0">
                <a:latin typeface="Monotype Corsiva" pitchFamily="66" charset="0"/>
              </a:rPr>
              <a:t> </a:t>
            </a:r>
            <a:r>
              <a:rPr lang="en-US" dirty="0" err="1" smtClean="0">
                <a:latin typeface="Monotype Corsiva" pitchFamily="66" charset="0"/>
              </a:rPr>
              <a:t>dikepala</a:t>
            </a:r>
            <a:r>
              <a:rPr lang="en-US" dirty="0" smtClean="0">
                <a:latin typeface="Monotype Corsiva" pitchFamily="66" charset="0"/>
              </a:rPr>
              <a:t> </a:t>
            </a:r>
            <a:r>
              <a:rPr lang="en-US" dirty="0" err="1" smtClean="0">
                <a:latin typeface="Monotype Corsiva" pitchFamily="66" charset="0"/>
              </a:rPr>
              <a:t>atau</a:t>
            </a:r>
            <a:r>
              <a:rPr lang="en-US" dirty="0" smtClean="0">
                <a:latin typeface="Monotype Corsiva" pitchFamily="66" charset="0"/>
              </a:rPr>
              <a:t> </a:t>
            </a:r>
            <a:r>
              <a:rPr lang="en-US" dirty="0" err="1" smtClean="0">
                <a:latin typeface="Monotype Corsiva" pitchFamily="66" charset="0"/>
              </a:rPr>
              <a:t>pikiran</a:t>
            </a:r>
            <a:r>
              <a:rPr lang="en-US" dirty="0" smtClean="0">
                <a:latin typeface="Monotype Corsiva" pitchFamily="66" charset="0"/>
              </a:rPr>
              <a:t> </a:t>
            </a:r>
            <a:r>
              <a:rPr lang="en-US" dirty="0" err="1" smtClean="0">
                <a:latin typeface="Monotype Corsiva" pitchFamily="66" charset="0"/>
              </a:rPr>
              <a:t>manusia</a:t>
            </a:r>
            <a:r>
              <a:rPr lang="en-US" dirty="0" smtClean="0">
                <a:latin typeface="Monotype Corsiva" pitchFamily="66" charset="0"/>
              </a:rPr>
              <a:t> </a:t>
            </a:r>
            <a:r>
              <a:rPr lang="en-US" dirty="0" err="1" smtClean="0">
                <a:latin typeface="Monotype Corsiva" pitchFamily="66" charset="0"/>
              </a:rPr>
              <a:t>dalam</a:t>
            </a:r>
            <a:r>
              <a:rPr lang="en-US" dirty="0" smtClean="0">
                <a:latin typeface="Monotype Corsiva" pitchFamily="66" charset="0"/>
              </a:rPr>
              <a:t> </a:t>
            </a:r>
            <a:r>
              <a:rPr lang="en-US" dirty="0" err="1" smtClean="0">
                <a:latin typeface="Monotype Corsiva" pitchFamily="66" charset="0"/>
              </a:rPr>
              <a:t>maeyarakat</a:t>
            </a:r>
            <a:r>
              <a:rPr lang="en-US" dirty="0" smtClean="0">
                <a:latin typeface="Monotype Corsiva" pitchFamily="66" charset="0"/>
              </a:rPr>
              <a:t> </a:t>
            </a:r>
            <a:r>
              <a:rPr lang="en-US" dirty="0" err="1" smtClean="0">
                <a:latin typeface="Monotype Corsiva" pitchFamily="66" charset="0"/>
              </a:rPr>
              <a:t>tersebut</a:t>
            </a:r>
            <a:r>
              <a:rPr lang="en-US" dirty="0" smtClean="0">
                <a:latin typeface="Monotype Corsiva" pitchFamily="66" charset="0"/>
              </a:rPr>
              <a:t>.</a:t>
            </a:r>
            <a:br>
              <a:rPr lang="en-US" dirty="0" smtClean="0">
                <a:latin typeface="Monotype Corsiva" pitchFamily="66" charset="0"/>
              </a:rPr>
            </a:br>
            <a:r>
              <a:rPr lang="en-US" dirty="0" smtClean="0">
                <a:latin typeface="Monotype Corsiva" pitchFamily="66" charset="0"/>
              </a:rPr>
              <a:t>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6049962"/>
          </a:xfrm>
        </p:spPr>
        <p:style>
          <a:lnRef idx="2">
            <a:schemeClr val="dk1"/>
          </a:lnRef>
          <a:fillRef idx="1">
            <a:schemeClr val="lt1"/>
          </a:fillRef>
          <a:effectRef idx="0">
            <a:schemeClr val="dk1"/>
          </a:effectRef>
          <a:fontRef idx="minor">
            <a:schemeClr val="dk1"/>
          </a:fontRef>
        </p:style>
        <p:txBody>
          <a:bodyPr>
            <a:normAutofit/>
          </a:bodyPr>
          <a:lstStyle/>
          <a:p>
            <a:r>
              <a:rPr lang="en-US" dirty="0" smtClean="0"/>
              <a:t> </a:t>
            </a:r>
            <a:r>
              <a:rPr lang="id-ID" dirty="0" smtClean="0"/>
              <a:t> </a:t>
            </a:r>
            <a:r>
              <a:rPr lang="id-ID" dirty="0" smtClean="0">
                <a:latin typeface="Monotype Corsiva" pitchFamily="66" charset="0"/>
              </a:rPr>
              <a:t>Jika masyarakat tersebut menyatakan gagasan mereka itu dalam bentuk tulisan, maka lokasi dari kebudayaan ideal itu berada dalam karangan dan buku-buku hasil karya para penulis warga masyarakat tersebut</a:t>
            </a:r>
            <a:r>
              <a:rPr lang="en-US" dirty="0" smtClean="0">
                <a:latin typeface="Monotype Corsiva" pitchFamily="66" charset="0"/>
              </a:rPr>
              <a:t>.</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897562"/>
          </a:xfrm>
        </p:spPr>
        <p:style>
          <a:lnRef idx="2">
            <a:schemeClr val="dk1"/>
          </a:lnRef>
          <a:fillRef idx="1">
            <a:schemeClr val="lt1"/>
          </a:fillRef>
          <a:effectRef idx="0">
            <a:schemeClr val="dk1"/>
          </a:effectRef>
          <a:fontRef idx="minor">
            <a:schemeClr val="dk1"/>
          </a:fontRef>
        </p:style>
        <p:txBody>
          <a:bodyPr/>
          <a:lstStyle/>
          <a:p>
            <a:pPr algn="r"/>
            <a:r>
              <a:rPr lang="en-US" sz="5400" dirty="0" err="1" smtClean="0">
                <a:latin typeface="Monotype Corsiva" pitchFamily="66" charset="0"/>
              </a:rPr>
              <a:t>Sekarang</a:t>
            </a:r>
            <a:r>
              <a:rPr lang="en-US" sz="5400" dirty="0" smtClean="0">
                <a:latin typeface="Monotype Corsiva" pitchFamily="66" charset="0"/>
              </a:rPr>
              <a:t> </a:t>
            </a:r>
            <a:r>
              <a:rPr lang="en-US" sz="5400" dirty="0" err="1" smtClean="0">
                <a:latin typeface="Monotype Corsiva" pitchFamily="66" charset="0"/>
              </a:rPr>
              <a:t>kebudayaan</a:t>
            </a:r>
            <a:r>
              <a:rPr lang="en-US" sz="5400" dirty="0" smtClean="0">
                <a:latin typeface="Monotype Corsiva" pitchFamily="66" charset="0"/>
              </a:rPr>
              <a:t> ideal </a:t>
            </a:r>
            <a:r>
              <a:rPr lang="en-US" sz="5400" dirty="0" err="1" smtClean="0">
                <a:latin typeface="Monotype Corsiva" pitchFamily="66" charset="0"/>
              </a:rPr>
              <a:t>banyak</a:t>
            </a:r>
            <a:r>
              <a:rPr lang="en-US" sz="5400" dirty="0" smtClean="0">
                <a:latin typeface="Monotype Corsiva" pitchFamily="66" charset="0"/>
              </a:rPr>
              <a:t> yang </a:t>
            </a:r>
            <a:r>
              <a:rPr lang="en-US" sz="5400" dirty="0" err="1" smtClean="0">
                <a:latin typeface="Monotype Corsiva" pitchFamily="66" charset="0"/>
              </a:rPr>
              <a:t>berujud</a:t>
            </a:r>
            <a:r>
              <a:rPr lang="en-US" sz="5400" dirty="0" smtClean="0">
                <a:latin typeface="Monotype Corsiva" pitchFamily="66" charset="0"/>
              </a:rPr>
              <a:t> </a:t>
            </a:r>
            <a:r>
              <a:rPr lang="en-US" sz="5400" dirty="0" err="1" smtClean="0">
                <a:latin typeface="Monotype Corsiva" pitchFamily="66" charset="0"/>
              </a:rPr>
              <a:t>berupa</a:t>
            </a:r>
            <a:r>
              <a:rPr lang="en-US" sz="5400" dirty="0" smtClean="0">
                <a:latin typeface="Monotype Corsiva" pitchFamily="66" charset="0"/>
              </a:rPr>
              <a:t> </a:t>
            </a:r>
            <a:r>
              <a:rPr lang="en-US" sz="5400" dirty="0" err="1" smtClean="0">
                <a:latin typeface="Monotype Corsiva" pitchFamily="66" charset="0"/>
              </a:rPr>
              <a:t>arsip</a:t>
            </a:r>
            <a:r>
              <a:rPr lang="en-US" sz="5400" dirty="0" smtClean="0">
                <a:latin typeface="Monotype Corsiva" pitchFamily="66" charset="0"/>
              </a:rPr>
              <a:t>, </a:t>
            </a:r>
            <a:r>
              <a:rPr lang="en-US" sz="5400" dirty="0" err="1" smtClean="0">
                <a:latin typeface="Monotype Corsiva" pitchFamily="66" charset="0"/>
              </a:rPr>
              <a:t>disket</a:t>
            </a:r>
            <a:r>
              <a:rPr lang="en-US" sz="5400" dirty="0" smtClean="0">
                <a:latin typeface="Monotype Corsiva" pitchFamily="66" charset="0"/>
              </a:rPr>
              <a:t>, compact disc, microfilm, pita </a:t>
            </a:r>
            <a:r>
              <a:rPr lang="en-US" sz="5400" dirty="0" err="1" smtClean="0">
                <a:latin typeface="Monotype Corsiva" pitchFamily="66" charset="0"/>
              </a:rPr>
              <a:t>rekaman</a:t>
            </a:r>
            <a:r>
              <a:rPr lang="en-US" sz="5400" dirty="0" smtClean="0">
                <a:latin typeface="Monotype Corsiva" pitchFamily="66" charset="0"/>
              </a:rPr>
              <a:t>, </a:t>
            </a:r>
            <a:r>
              <a:rPr lang="en-US" sz="5400" dirty="0" err="1" smtClean="0">
                <a:latin typeface="Monotype Corsiva" pitchFamily="66" charset="0"/>
              </a:rPr>
              <a:t>komputer</a:t>
            </a:r>
            <a:r>
              <a:rPr lang="en-US" sz="5400" dirty="0" smtClean="0">
                <a:latin typeface="Monotype Corsiva" pitchFamily="66" charset="0"/>
              </a:rPr>
              <a:t> </a:t>
            </a:r>
            <a:r>
              <a:rPr lang="en-US" sz="5400" dirty="0" err="1" smtClean="0">
                <a:latin typeface="Monotype Corsiva" pitchFamily="66" charset="0"/>
              </a:rPr>
              <a:t>dan</a:t>
            </a:r>
            <a:r>
              <a:rPr lang="en-US" sz="5400" dirty="0" smtClean="0">
                <a:latin typeface="Monotype Corsiva" pitchFamily="66" charset="0"/>
              </a:rPr>
              <a:t> </a:t>
            </a:r>
            <a:r>
              <a:rPr lang="en-US" sz="5400" dirty="0" err="1" smtClean="0">
                <a:latin typeface="Monotype Corsiva" pitchFamily="66" charset="0"/>
              </a:rPr>
              <a:t>sebagainya</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a:bodyPr>
          <a:lstStyle/>
          <a:p>
            <a:pPr algn="r"/>
            <a:r>
              <a:rPr lang="en-US" sz="4800" b="1" dirty="0" smtClean="0">
                <a:latin typeface="Monotype Corsiva" pitchFamily="66" charset="0"/>
              </a:rPr>
              <a:t>b. </a:t>
            </a:r>
            <a:r>
              <a:rPr lang="id-ID" sz="4800" b="1" dirty="0" smtClean="0">
                <a:latin typeface="Monotype Corsiva" pitchFamily="66" charset="0"/>
              </a:rPr>
              <a:t>Aktivitas (tindakan)</a:t>
            </a:r>
            <a:r>
              <a:rPr lang="id-ID" sz="4800" dirty="0" smtClean="0">
                <a:latin typeface="Monotype Corsiva" pitchFamily="66" charset="0"/>
              </a:rPr>
              <a:t/>
            </a:r>
            <a:br>
              <a:rPr lang="id-ID" sz="4800" dirty="0" smtClean="0">
                <a:latin typeface="Monotype Corsiva" pitchFamily="66" charset="0"/>
              </a:rPr>
            </a:br>
            <a:r>
              <a:rPr lang="en-US" sz="4800" dirty="0" smtClean="0">
                <a:latin typeface="Monotype Corsiva" pitchFamily="66" charset="0"/>
              </a:rPr>
              <a:t/>
            </a:r>
            <a:br>
              <a:rPr lang="en-US" sz="4800" dirty="0" smtClean="0">
                <a:latin typeface="Monotype Corsiva" pitchFamily="66" charset="0"/>
              </a:rPr>
            </a:br>
            <a:r>
              <a:rPr lang="id-ID" sz="4800" dirty="0" smtClean="0">
                <a:latin typeface="Monotype Corsiva" pitchFamily="66" charset="0"/>
              </a:rPr>
              <a:t>Aktivitas adalah wujud kebudayaan sebagai suatu tindakan berpola dari manusia dalam masyarakat itu. </a:t>
            </a:r>
            <a:r>
              <a:rPr lang="en-US" sz="4800" dirty="0" smtClean="0">
                <a:latin typeface="Monotype Corsiva" pitchFamily="66" charset="0"/>
              </a:rPr>
              <a:t/>
            </a:r>
            <a:br>
              <a:rPr lang="en-US" sz="4800" dirty="0" smtClean="0">
                <a:latin typeface="Monotype Corsiva" pitchFamily="66" charset="0"/>
              </a:rPr>
            </a:br>
            <a:r>
              <a:rPr lang="id-ID" sz="4800" dirty="0" smtClean="0">
                <a:latin typeface="Monotype Corsiva" pitchFamily="66" charset="0"/>
              </a:rPr>
              <a:t>Wujud ini sering pula disebut dengan </a:t>
            </a:r>
            <a:r>
              <a:rPr lang="id-ID" sz="4800" b="1" dirty="0" smtClean="0">
                <a:latin typeface="Monotype Corsiva" pitchFamily="66" charset="0"/>
              </a:rPr>
              <a:t>sistem sosial</a:t>
            </a:r>
            <a:r>
              <a:rPr lang="id-ID" sz="4800" dirty="0" smtClean="0">
                <a:latin typeface="Monotype Corsiva" pitchFamily="66" charset="0"/>
              </a:rPr>
              <a:t>. </a:t>
            </a:r>
            <a:endParaRPr lang="en-US" sz="4800"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973762"/>
          </a:xfrm>
        </p:spPr>
        <p:style>
          <a:lnRef idx="2">
            <a:schemeClr val="dk1"/>
          </a:lnRef>
          <a:fillRef idx="1">
            <a:schemeClr val="lt1"/>
          </a:fillRef>
          <a:effectRef idx="0">
            <a:schemeClr val="dk1"/>
          </a:effectRef>
          <a:fontRef idx="minor">
            <a:schemeClr val="dk1"/>
          </a:fontRef>
        </p:style>
        <p:txBody>
          <a:bodyPr>
            <a:normAutofit/>
          </a:bodyPr>
          <a:lstStyle/>
          <a:p>
            <a:pPr algn="r"/>
            <a:r>
              <a:rPr lang="id-ID" sz="4800" dirty="0" smtClean="0">
                <a:latin typeface="Monotype Corsiva" pitchFamily="66" charset="0"/>
              </a:rPr>
              <a:t>Sistem sosial ini terdiri dari aktivitas-aktivitas manusia yang saling </a:t>
            </a:r>
            <a:r>
              <a:rPr lang="id-ID" sz="4800" dirty="0" smtClean="0">
                <a:latin typeface="Monotype Corsiva" pitchFamily="66" charset="0"/>
                <a:hlinkClick r:id="rId2" tooltip="Interaksi"/>
              </a:rPr>
              <a:t>berinteraksi</a:t>
            </a:r>
            <a:r>
              <a:rPr lang="id-ID" sz="4800" dirty="0" smtClean="0">
                <a:latin typeface="Monotype Corsiva" pitchFamily="66" charset="0"/>
              </a:rPr>
              <a:t>, mengadakan kontak, serta bergaul</a:t>
            </a:r>
            <a:r>
              <a:rPr lang="en-US" sz="4800" dirty="0" smtClean="0">
                <a:latin typeface="Monotype Corsiva" pitchFamily="66" charset="0"/>
              </a:rPr>
              <a:t> </a:t>
            </a:r>
            <a:r>
              <a:rPr lang="id-ID" sz="4800" dirty="0" smtClean="0">
                <a:latin typeface="Monotype Corsiva" pitchFamily="66" charset="0"/>
              </a:rPr>
              <a:t>dengan </a:t>
            </a:r>
            <a:r>
              <a:rPr lang="id-ID" sz="4800" dirty="0" smtClean="0">
                <a:latin typeface="Monotype Corsiva" pitchFamily="66" charset="0"/>
                <a:hlinkClick r:id="rId3" tooltip="Manusia"/>
              </a:rPr>
              <a:t>manusia</a:t>
            </a:r>
            <a:r>
              <a:rPr lang="id-ID" sz="4800" dirty="0" smtClean="0">
                <a:latin typeface="Monotype Corsiva" pitchFamily="66" charset="0"/>
              </a:rPr>
              <a:t> lainnya menurut pola-pola tertentu yang berdasarkan adat tata kelakuan</a:t>
            </a:r>
            <a:r>
              <a:rPr lang="en-US" sz="4800" dirty="0" smtClean="0">
                <a:latin typeface="Monotype Corsiva" pitchFamily="66" charset="0"/>
              </a:rPr>
              <a:t>.</a:t>
            </a:r>
            <a:endParaRPr lang="en-US" sz="4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821362"/>
          </a:xfrm>
        </p:spPr>
        <p:style>
          <a:lnRef idx="2">
            <a:schemeClr val="dk1"/>
          </a:lnRef>
          <a:fillRef idx="1">
            <a:schemeClr val="lt1"/>
          </a:fillRef>
          <a:effectRef idx="0">
            <a:schemeClr val="dk1"/>
          </a:effectRef>
          <a:fontRef idx="minor">
            <a:schemeClr val="dk1"/>
          </a:fontRef>
        </p:style>
        <p:txBody>
          <a:bodyPr/>
          <a:lstStyle/>
          <a:p>
            <a:pPr lvl="0" algn="r"/>
            <a:r>
              <a:rPr lang="id-ID" sz="5400" dirty="0" smtClean="0">
                <a:latin typeface="Monotype Corsiva" pitchFamily="66" charset="0"/>
              </a:rPr>
              <a:t>Sifatnya </a:t>
            </a:r>
            <a:r>
              <a:rPr lang="id-ID" sz="5400" dirty="0" smtClean="0">
                <a:latin typeface="Monotype Corsiva" pitchFamily="66" charset="0"/>
                <a:hlinkClick r:id="rId2" tooltip="Konkret (halaman belum tersedia)"/>
              </a:rPr>
              <a:t>konkret</a:t>
            </a:r>
            <a:r>
              <a:rPr lang="en-US" sz="5400" dirty="0" smtClean="0">
                <a:latin typeface="Monotype Corsiva" pitchFamily="66" charset="0"/>
              </a:rPr>
              <a:t> </a:t>
            </a:r>
            <a:r>
              <a:rPr lang="en-US" sz="5400" dirty="0" err="1" smtClean="0">
                <a:latin typeface="Monotype Corsiva" pitchFamily="66" charset="0"/>
              </a:rPr>
              <a:t>dari</a:t>
            </a:r>
            <a:r>
              <a:rPr lang="en-US" sz="5400" dirty="0" smtClean="0">
                <a:latin typeface="Monotype Corsiva" pitchFamily="66" charset="0"/>
              </a:rPr>
              <a:t> </a:t>
            </a:r>
            <a:r>
              <a:rPr lang="en-US" sz="5400" dirty="0" err="1" smtClean="0">
                <a:latin typeface="Monotype Corsiva" pitchFamily="66" charset="0"/>
              </a:rPr>
              <a:t>bentuk</a:t>
            </a:r>
            <a:r>
              <a:rPr lang="en-US" sz="5400" dirty="0" smtClean="0">
                <a:latin typeface="Monotype Corsiva" pitchFamily="66" charset="0"/>
              </a:rPr>
              <a:t> </a:t>
            </a:r>
            <a:r>
              <a:rPr lang="en-US" sz="5400" dirty="0" err="1" smtClean="0">
                <a:latin typeface="Monotype Corsiva" pitchFamily="66" charset="0"/>
              </a:rPr>
              <a:t>aktivitas</a:t>
            </a:r>
            <a:r>
              <a:rPr lang="en-US" sz="5400" dirty="0" smtClean="0">
                <a:latin typeface="Monotype Corsiva" pitchFamily="66" charset="0"/>
              </a:rPr>
              <a:t> </a:t>
            </a:r>
            <a:r>
              <a:rPr lang="id-ID" sz="5400" dirty="0" smtClean="0">
                <a:latin typeface="Monotype Corsiva" pitchFamily="66" charset="0"/>
              </a:rPr>
              <a:t> </a:t>
            </a:r>
            <a:r>
              <a:rPr lang="en-US" sz="5400" dirty="0" err="1" smtClean="0">
                <a:latin typeface="Monotype Corsiva" pitchFamily="66" charset="0"/>
              </a:rPr>
              <a:t>kebudayaan</a:t>
            </a:r>
            <a:r>
              <a:rPr lang="en-US" sz="5400" dirty="0" smtClean="0">
                <a:latin typeface="Monotype Corsiva" pitchFamily="66" charset="0"/>
              </a:rPr>
              <a:t> </a:t>
            </a:r>
            <a:r>
              <a:rPr lang="id-ID" sz="5400" dirty="0" smtClean="0">
                <a:latin typeface="Monotype Corsiva" pitchFamily="66" charset="0"/>
              </a:rPr>
              <a:t>terjadi dalam kehidupan sehari-hari, dan dapat diamati dan didokumentasikan.</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8975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sz="3600" b="1" dirty="0" smtClean="0">
                <a:latin typeface="Monotype Corsiva" pitchFamily="66" charset="0"/>
              </a:rPr>
              <a:t>c. </a:t>
            </a:r>
            <a:r>
              <a:rPr lang="id-ID" sz="3600" b="1" dirty="0" smtClean="0">
                <a:latin typeface="Monotype Corsiva" pitchFamily="66" charset="0"/>
              </a:rPr>
              <a:t>Artefak (karya)</a:t>
            </a:r>
            <a:r>
              <a:rPr lang="id-ID" sz="3600" dirty="0" smtClean="0">
                <a:latin typeface="Monotype Corsiva" pitchFamily="66" charset="0"/>
              </a:rPr>
              <a:t/>
            </a:r>
            <a:br>
              <a:rPr lang="id-ID" sz="3600" dirty="0" smtClean="0">
                <a:latin typeface="Monotype Corsiva" pitchFamily="66" charset="0"/>
              </a:rPr>
            </a:br>
            <a:r>
              <a:rPr lang="en-US" sz="3600" dirty="0" smtClean="0">
                <a:latin typeface="Monotype Corsiva" pitchFamily="66" charset="0"/>
              </a:rPr>
              <a:t/>
            </a:r>
            <a:br>
              <a:rPr lang="en-US" sz="3600" dirty="0" smtClean="0">
                <a:latin typeface="Monotype Corsiva" pitchFamily="66" charset="0"/>
              </a:rPr>
            </a:br>
            <a:r>
              <a:rPr lang="id-ID" sz="3600" dirty="0" smtClean="0">
                <a:latin typeface="Monotype Corsiva" pitchFamily="66" charset="0"/>
              </a:rPr>
              <a:t>Artefak adalah wujud kebudayaan </a:t>
            </a:r>
            <a:r>
              <a:rPr lang="id-ID" sz="3600" dirty="0" smtClean="0">
                <a:latin typeface="Monotype Corsiva" pitchFamily="66" charset="0"/>
                <a:hlinkClick r:id="rId2" tooltip="Fisik"/>
              </a:rPr>
              <a:t>fisik</a:t>
            </a:r>
            <a:r>
              <a:rPr lang="id-ID" sz="3600" dirty="0" smtClean="0">
                <a:latin typeface="Monotype Corsiva" pitchFamily="66" charset="0"/>
              </a:rPr>
              <a:t> yang berupa hasil dari aktivitas, perbuatan, dan karya semua manusia dalam masyarakat</a:t>
            </a:r>
            <a:r>
              <a:rPr lang="en-US" sz="3600" dirty="0" smtClean="0">
                <a:latin typeface="Monotype Corsiva" pitchFamily="66" charset="0"/>
              </a:rPr>
              <a:t>.</a:t>
            </a:r>
            <a:br>
              <a:rPr lang="en-US" sz="3600" dirty="0" smtClean="0">
                <a:latin typeface="Monotype Corsiva" pitchFamily="66" charset="0"/>
              </a:rPr>
            </a:br>
            <a:r>
              <a:rPr lang="en-US" sz="3600" dirty="0" smtClean="0">
                <a:latin typeface="Monotype Corsiva" pitchFamily="66" charset="0"/>
              </a:rPr>
              <a:t/>
            </a:r>
            <a:br>
              <a:rPr lang="en-US" sz="3600" dirty="0" smtClean="0">
                <a:latin typeface="Monotype Corsiva" pitchFamily="66" charset="0"/>
              </a:rPr>
            </a:br>
            <a:r>
              <a:rPr lang="en-US" sz="3600" dirty="0" smtClean="0">
                <a:latin typeface="Monotype Corsiva" pitchFamily="66" charset="0"/>
              </a:rPr>
              <a:t>B</a:t>
            </a:r>
            <a:r>
              <a:rPr lang="id-ID" sz="3600" dirty="0" smtClean="0">
                <a:latin typeface="Monotype Corsiva" pitchFamily="66" charset="0"/>
              </a:rPr>
              <a:t>erupa benda-benda atau hal-hal yang dapat diraba, dilihat, dan didokumentasikan. </a:t>
            </a:r>
            <a:r>
              <a:rPr lang="en-US" sz="3600" dirty="0" smtClean="0">
                <a:latin typeface="Monotype Corsiva" pitchFamily="66" charset="0"/>
              </a:rPr>
              <a:t/>
            </a:r>
            <a:br>
              <a:rPr lang="en-US" sz="3600" dirty="0" smtClean="0">
                <a:latin typeface="Monotype Corsiva" pitchFamily="66" charset="0"/>
              </a:rPr>
            </a:br>
            <a:r>
              <a:rPr lang="en-US" sz="3600" dirty="0" smtClean="0">
                <a:latin typeface="Monotype Corsiva" pitchFamily="66" charset="0"/>
              </a:rPr>
              <a:t/>
            </a:r>
            <a:br>
              <a:rPr lang="en-US" sz="3600" dirty="0" smtClean="0">
                <a:latin typeface="Monotype Corsiva" pitchFamily="66" charset="0"/>
              </a:rPr>
            </a:br>
            <a:r>
              <a:rPr lang="id-ID" sz="3600" dirty="0" smtClean="0">
                <a:latin typeface="Monotype Corsiva" pitchFamily="66" charset="0"/>
              </a:rPr>
              <a:t>Sifatnya paling konkret di antara ketiga wujud kebudayaan.</a:t>
            </a:r>
            <a:endParaRPr lang="en-US" sz="3600"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8975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id-ID" dirty="0" smtClean="0">
                <a:latin typeface="Monotype Corsiva" pitchFamily="66" charset="0"/>
              </a:rPr>
              <a:t>Dalam kenyataan kehidupan bermasyarakat, antara wujud kebudayaan yang satu tidak bisa dipisahkan dari wujud kebudayaan yang lain.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Sebagai contoh: wujud kebudayaan ideal mengatur dan memberi arah kepada tindakan (aktivitas) dan karya (artefak) manusia.</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b="1" dirty="0" smtClean="0">
                <a:latin typeface="Monotype Corsiva" pitchFamily="66" charset="0"/>
              </a:rPr>
              <a:t>3. </a:t>
            </a:r>
            <a:r>
              <a:rPr lang="id-ID" b="1" dirty="0" smtClean="0">
                <a:latin typeface="Monotype Corsiva" pitchFamily="66" charset="0"/>
              </a:rPr>
              <a:t>Komponen</a:t>
            </a:r>
            <a:r>
              <a:rPr lang="en-US" b="1" dirty="0" smtClean="0">
                <a:latin typeface="Monotype Corsiva" pitchFamily="66" charset="0"/>
              </a:rPr>
              <a:t> </a:t>
            </a:r>
            <a:r>
              <a:rPr lang="en-US" b="1" dirty="0" err="1" smtClean="0">
                <a:latin typeface="Monotype Corsiva" pitchFamily="66" charset="0"/>
              </a:rPr>
              <a:t>Kebudayaan</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Berdasarkan wujudnya , Budaya memiliki beberapa elemen atau komponen, menurut ahli antropologi </a:t>
            </a:r>
            <a:r>
              <a:rPr lang="en-US" dirty="0" smtClean="0">
                <a:latin typeface="Monotype Corsiva" pitchFamily="66" charset="0"/>
              </a:rPr>
              <a:t>(</a:t>
            </a:r>
            <a:r>
              <a:rPr lang="id-ID" b="1" dirty="0" smtClean="0">
                <a:latin typeface="Monotype Corsiva" pitchFamily="66" charset="0"/>
              </a:rPr>
              <a:t>Cateora</a:t>
            </a:r>
            <a:r>
              <a:rPr lang="en-US" dirty="0" smtClean="0">
                <a:latin typeface="Monotype Corsiva" pitchFamily="66" charset="0"/>
              </a:rPr>
              <a:t>)</a:t>
            </a:r>
            <a:r>
              <a:rPr lang="id-ID" dirty="0" smtClean="0">
                <a:latin typeface="Monotype Corsiva" pitchFamily="66" charset="0"/>
              </a:rPr>
              <a:t>, yaitu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 </a:t>
            </a:r>
            <a:r>
              <a:rPr lang="id-ID" b="1" dirty="0" smtClean="0">
                <a:latin typeface="Monotype Corsiva" pitchFamily="66" charset="0"/>
              </a:rPr>
              <a:t>Kebudayaan material</a:t>
            </a:r>
            <a:r>
              <a:rPr lang="id-ID" dirty="0" smtClean="0">
                <a:latin typeface="Monotype Corsiva" pitchFamily="66" charset="0"/>
              </a:rPr>
              <a:t/>
            </a:r>
            <a:br>
              <a:rPr lang="id-ID"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Kebudayaan material mengacu pada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semua ciptaan masyarakat yang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nyata, konkret</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lvl="0" algn="r"/>
            <a:r>
              <a:rPr lang="en-US" dirty="0" smtClean="0">
                <a:latin typeface="Monotype Corsiva" pitchFamily="66" charset="0"/>
              </a:rPr>
              <a:t>		</a:t>
            </a:r>
            <a:br>
              <a:rPr lang="en-US" dirty="0" smtClean="0">
                <a:latin typeface="Monotype Corsiva" pitchFamily="66" charset="0"/>
              </a:rPr>
            </a:br>
            <a:r>
              <a:rPr lang="id-ID" dirty="0" smtClean="0">
                <a:latin typeface="Monotype Corsiva" pitchFamily="66" charset="0"/>
              </a:rPr>
              <a:t>Termasuk dalam kebudayaan </a:t>
            </a:r>
            <a:r>
              <a:rPr lang="en-US" dirty="0" smtClean="0">
                <a:latin typeface="Monotype Corsiva" pitchFamily="66" charset="0"/>
              </a:rPr>
              <a:t>			</a:t>
            </a:r>
            <a:r>
              <a:rPr lang="id-ID" dirty="0" smtClean="0">
                <a:latin typeface="Monotype Corsiva" pitchFamily="66" charset="0"/>
              </a:rPr>
              <a:t>material ini adalah</a:t>
            </a:r>
            <a:r>
              <a:rPr lang="en-US" dirty="0" smtClean="0">
                <a:latin typeface="Monotype Corsiva" pitchFamily="66" charset="0"/>
              </a:rPr>
              <a:t>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 temuan-temuan yang dihasilkan dari suatu penggalian arkeologi:</a:t>
            </a: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mangkuk tanah liat, </a:t>
            </a: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perhi</a:t>
            </a:r>
            <a:r>
              <a:rPr lang="en-US" dirty="0" smtClean="0">
                <a:latin typeface="Monotype Corsiva" pitchFamily="66" charset="0"/>
              </a:rPr>
              <a:t>as</a:t>
            </a:r>
            <a:r>
              <a:rPr lang="id-ID" dirty="0" smtClean="0">
                <a:latin typeface="Monotype Corsiva" pitchFamily="66" charset="0"/>
              </a:rPr>
              <a:t>an, </a:t>
            </a: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senjata, d</a:t>
            </a: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an seterusnya. </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5973762"/>
          </a:xfrm>
        </p:spPr>
        <p:style>
          <a:lnRef idx="2">
            <a:schemeClr val="dk1"/>
          </a:lnRef>
          <a:fillRef idx="1">
            <a:schemeClr val="lt1"/>
          </a:fillRef>
          <a:effectRef idx="0">
            <a:schemeClr val="dk1"/>
          </a:effectRef>
          <a:fontRef idx="minor">
            <a:schemeClr val="dk1"/>
          </a:fontRef>
        </p:style>
        <p:txBody>
          <a:bodyPr>
            <a:noAutofit/>
          </a:bodyPr>
          <a:lstStyle/>
          <a:p>
            <a:pPr algn="l"/>
            <a:r>
              <a:rPr lang="en-US" sz="3600" b="1" i="1" dirty="0" smtClean="0">
                <a:latin typeface="Monotype Corsiva" pitchFamily="66" charset="0"/>
              </a:rPr>
              <a:t/>
            </a:r>
            <a:br>
              <a:rPr lang="en-US" sz="3600" b="1" i="1" dirty="0" smtClean="0">
                <a:latin typeface="Monotype Corsiva" pitchFamily="66" charset="0"/>
              </a:rPr>
            </a:br>
            <a:r>
              <a:rPr lang="en-US" sz="3600" b="1" i="1" dirty="0" smtClean="0">
                <a:latin typeface="Bodoni MT Black" pitchFamily="18" charset="0"/>
              </a:rPr>
              <a:t>B. </a:t>
            </a:r>
            <a:r>
              <a:rPr lang="en-US" sz="3600" b="1" i="1" dirty="0" err="1" smtClean="0">
                <a:latin typeface="Bodoni MT Black" pitchFamily="18" charset="0"/>
              </a:rPr>
              <a:t>Kebudayaan</a:t>
            </a:r>
            <a:r>
              <a:rPr lang="en-US" sz="3600" b="1" i="1" dirty="0" smtClean="0">
                <a:latin typeface="Bodoni MT Black" pitchFamily="18" charset="0"/>
              </a:rPr>
              <a:t> </a:t>
            </a:r>
            <a:r>
              <a:rPr lang="en-US" sz="3600" b="1" i="1" dirty="0" smtClean="0">
                <a:latin typeface="Monotype Corsiva" pitchFamily="66" charset="0"/>
              </a:rPr>
              <a:t/>
            </a:r>
            <a:br>
              <a:rPr lang="en-US" sz="3600" b="1" i="1" dirty="0" smtClean="0">
                <a:latin typeface="Monotype Corsiva" pitchFamily="66" charset="0"/>
              </a:rPr>
            </a:br>
            <a:r>
              <a:rPr lang="en-US" sz="3600" b="1" i="1" dirty="0" smtClean="0">
                <a:latin typeface="Monotype Corsiva" pitchFamily="66" charset="0"/>
              </a:rPr>
              <a:t/>
            </a:r>
            <a:br>
              <a:rPr lang="en-US" sz="3600" b="1" i="1" dirty="0" smtClean="0">
                <a:latin typeface="Monotype Corsiva" pitchFamily="66" charset="0"/>
              </a:rPr>
            </a:br>
            <a:r>
              <a:rPr lang="en-US" sz="3600" b="1" i="1" dirty="0" smtClean="0">
                <a:latin typeface="Monotype Corsiva" pitchFamily="66" charset="0"/>
              </a:rPr>
              <a:t>1. </a:t>
            </a:r>
            <a:r>
              <a:rPr lang="id-ID" sz="3600" b="1" i="1" dirty="0" smtClean="0">
                <a:latin typeface="Monotype Corsiva" pitchFamily="66" charset="0"/>
              </a:rPr>
              <a:t>Pengertian kebudayaan </a:t>
            </a:r>
            <a:r>
              <a:rPr lang="en-US" sz="3600" b="1" dirty="0" smtClean="0">
                <a:latin typeface="Monotype Corsiva" pitchFamily="66" charset="0"/>
              </a:rPr>
              <a:t/>
            </a:r>
            <a:br>
              <a:rPr lang="en-US" sz="3600" b="1" dirty="0" smtClean="0">
                <a:latin typeface="Monotype Corsiva" pitchFamily="66" charset="0"/>
              </a:rPr>
            </a:br>
            <a:r>
              <a:rPr lang="en-US" sz="3600" b="1" dirty="0" smtClean="0">
                <a:latin typeface="Monotype Corsiva" pitchFamily="66" charset="0"/>
              </a:rPr>
              <a:t>	</a:t>
            </a:r>
            <a:r>
              <a:rPr lang="id-ID" sz="3600" b="1" dirty="0" smtClean="0">
                <a:latin typeface="Monotype Corsiva" pitchFamily="66" charset="0"/>
              </a:rPr>
              <a:t>Budaya</a:t>
            </a:r>
            <a:r>
              <a:rPr lang="id-ID" sz="3600" dirty="0" smtClean="0">
                <a:latin typeface="Monotype Corsiva" pitchFamily="66" charset="0"/>
              </a:rPr>
              <a:t> </a:t>
            </a:r>
            <a:r>
              <a:rPr lang="en-US" sz="3600" dirty="0" smtClean="0">
                <a:latin typeface="Monotype Corsiva" pitchFamily="66" charset="0"/>
              </a:rPr>
              <a:t>/</a:t>
            </a:r>
            <a:r>
              <a:rPr lang="id-ID" sz="3600" b="1" dirty="0" smtClean="0">
                <a:latin typeface="Monotype Corsiva" pitchFamily="66" charset="0"/>
              </a:rPr>
              <a:t>kebudayaan</a:t>
            </a:r>
            <a:r>
              <a:rPr lang="en-US" sz="3600" b="1" dirty="0" smtClean="0">
                <a:latin typeface="Monotype Corsiva" pitchFamily="66" charset="0"/>
              </a:rPr>
              <a:t>  (</a:t>
            </a:r>
            <a:r>
              <a:rPr lang="id-ID" sz="3600" dirty="0" smtClean="0">
                <a:latin typeface="Monotype Corsiva" pitchFamily="66" charset="0"/>
                <a:hlinkClick r:id="rId2" tooltip="Bahasa Sanskerta"/>
              </a:rPr>
              <a:t>bahasa</a:t>
            </a:r>
            <a:r>
              <a:rPr lang="en-US" sz="3600" dirty="0" smtClean="0">
                <a:latin typeface="Monotype Corsiva" pitchFamily="66" charset="0"/>
                <a:hlinkClick r:id="rId2" tooltip="Bahasa Sanskerta"/>
              </a:rPr>
              <a:t> </a:t>
            </a:r>
            <a:r>
              <a:rPr lang="id-ID" sz="3600" dirty="0" smtClean="0">
                <a:latin typeface="Monotype Corsiva" pitchFamily="66" charset="0"/>
                <a:hlinkClick r:id="rId2" tooltip="Bahasa Sanskerta"/>
              </a:rPr>
              <a:t/>
            </a:r>
            <a:br>
              <a:rPr lang="id-ID" sz="3600" dirty="0" smtClean="0">
                <a:latin typeface="Monotype Corsiva" pitchFamily="66" charset="0"/>
                <a:hlinkClick r:id="rId2" tooltip="Bahasa Sanskerta"/>
              </a:rPr>
            </a:br>
            <a:r>
              <a:rPr lang="id-ID" sz="3600" dirty="0" smtClean="0">
                <a:latin typeface="Monotype Corsiva" pitchFamily="66" charset="0"/>
                <a:hlinkClick r:id="rId2" tooltip="Bahasa Sanskerta"/>
              </a:rPr>
              <a:t>         Sans</a:t>
            </a:r>
            <a:r>
              <a:rPr lang="en-US" sz="3600" dirty="0" smtClean="0">
                <a:latin typeface="Monotype Corsiva" pitchFamily="66" charset="0"/>
                <a:hlinkClick r:id="rId2" tooltip="Bahasa Sanskerta"/>
              </a:rPr>
              <a:t>e</a:t>
            </a:r>
            <a:r>
              <a:rPr lang="id-ID" sz="3600" dirty="0" smtClean="0">
                <a:latin typeface="Monotype Corsiva" pitchFamily="66" charset="0"/>
                <a:hlinkClick r:id="rId2" tooltip="Bahasa Sanskerta"/>
              </a:rPr>
              <a:t>kerta</a:t>
            </a:r>
            <a:r>
              <a:rPr lang="en-US" sz="3600" dirty="0" smtClean="0">
                <a:latin typeface="Monotype Corsiva" pitchFamily="66" charset="0"/>
              </a:rPr>
              <a:t>), </a:t>
            </a:r>
            <a:r>
              <a:rPr lang="id-ID" sz="3600" dirty="0" smtClean="0">
                <a:latin typeface="Monotype Corsiva" pitchFamily="66" charset="0"/>
              </a:rPr>
              <a:t> </a:t>
            </a:r>
            <a:r>
              <a:rPr lang="en-US" sz="3600" dirty="0" smtClean="0">
                <a:latin typeface="Monotype Corsiva" pitchFamily="66" charset="0"/>
              </a:rPr>
              <a:t/>
            </a:r>
            <a:br>
              <a:rPr lang="en-US" sz="3600" dirty="0" smtClean="0">
                <a:latin typeface="Monotype Corsiva" pitchFamily="66" charset="0"/>
              </a:rPr>
            </a:br>
            <a:r>
              <a:rPr lang="en-US" sz="3600" dirty="0" smtClean="0">
                <a:latin typeface="Monotype Corsiva" pitchFamily="66" charset="0"/>
              </a:rPr>
              <a:t>	</a:t>
            </a:r>
            <a:r>
              <a:rPr lang="id-ID" sz="3600" dirty="0" smtClean="0">
                <a:latin typeface="Monotype Corsiva" pitchFamily="66" charset="0"/>
              </a:rPr>
              <a:t>yaitu </a:t>
            </a:r>
            <a:r>
              <a:rPr lang="id-ID" sz="3600" b="1" i="1" dirty="0" smtClean="0">
                <a:latin typeface="Monotype Corsiva" pitchFamily="66" charset="0"/>
              </a:rPr>
              <a:t>buddhayah</a:t>
            </a:r>
            <a:r>
              <a:rPr lang="id-ID" sz="3600" dirty="0" smtClean="0">
                <a:latin typeface="Monotype Corsiva" pitchFamily="66" charset="0"/>
              </a:rPr>
              <a:t>, yang merupakan </a:t>
            </a:r>
            <a:r>
              <a:rPr lang="en-US" sz="3600" dirty="0" smtClean="0">
                <a:latin typeface="Monotype Corsiva" pitchFamily="66" charset="0"/>
              </a:rPr>
              <a:t>	</a:t>
            </a:r>
            <a:r>
              <a:rPr lang="id-ID" sz="3600" dirty="0" smtClean="0">
                <a:latin typeface="Monotype Corsiva" pitchFamily="66" charset="0"/>
              </a:rPr>
              <a:t>bentuk jamak dari </a:t>
            </a:r>
            <a:r>
              <a:rPr lang="id-ID" sz="3600" b="1" i="1" dirty="0" smtClean="0">
                <a:latin typeface="Monotype Corsiva" pitchFamily="66" charset="0"/>
              </a:rPr>
              <a:t>buddhi</a:t>
            </a:r>
            <a:r>
              <a:rPr lang="id-ID" sz="3600" dirty="0" smtClean="0">
                <a:latin typeface="Monotype Corsiva" pitchFamily="66" charset="0"/>
              </a:rPr>
              <a:t> </a:t>
            </a:r>
            <a:r>
              <a:rPr lang="en-US" sz="3600" dirty="0" smtClean="0">
                <a:latin typeface="Monotype Corsiva" pitchFamily="66" charset="0"/>
              </a:rPr>
              <a:t/>
            </a:r>
            <a:br>
              <a:rPr lang="en-US" sz="3600" dirty="0" smtClean="0">
                <a:latin typeface="Monotype Corsiva" pitchFamily="66" charset="0"/>
              </a:rPr>
            </a:br>
            <a:r>
              <a:rPr lang="en-US" sz="3600" dirty="0" smtClean="0">
                <a:latin typeface="Monotype Corsiva" pitchFamily="66" charset="0"/>
              </a:rPr>
              <a:t>	</a:t>
            </a:r>
            <a:r>
              <a:rPr lang="id-ID" sz="3600" dirty="0" smtClean="0">
                <a:latin typeface="Monotype Corsiva" pitchFamily="66" charset="0"/>
              </a:rPr>
              <a:t>(</a:t>
            </a:r>
            <a:r>
              <a:rPr lang="id-ID" sz="3600" i="1" u="sng" dirty="0" smtClean="0">
                <a:latin typeface="Monotype Corsiva" pitchFamily="66" charset="0"/>
              </a:rPr>
              <a:t>budi atau akal</a:t>
            </a:r>
            <a:r>
              <a:rPr lang="id-ID" sz="3600" dirty="0" smtClean="0">
                <a:latin typeface="Monotype Corsiva" pitchFamily="66" charset="0"/>
              </a:rPr>
              <a:t>) </a:t>
            </a:r>
            <a:r>
              <a:rPr lang="en-US" sz="3600" dirty="0" smtClean="0">
                <a:latin typeface="Monotype Corsiva" pitchFamily="66" charset="0"/>
              </a:rPr>
              <a:t/>
            </a:r>
            <a:br>
              <a:rPr lang="en-US" sz="3600" dirty="0" smtClean="0">
                <a:latin typeface="Monotype Corsiva" pitchFamily="66" charset="0"/>
              </a:rPr>
            </a:br>
            <a:r>
              <a:rPr lang="en-US" sz="3600" dirty="0" smtClean="0">
                <a:latin typeface="Monotype Corsiva" pitchFamily="66" charset="0"/>
              </a:rPr>
              <a:t>	</a:t>
            </a:r>
            <a:r>
              <a:rPr lang="id-ID" sz="3600" dirty="0" smtClean="0">
                <a:latin typeface="Monotype Corsiva" pitchFamily="66" charset="0"/>
              </a:rPr>
              <a:t>diartikan sebagai hal-hal yang </a:t>
            </a:r>
            <a:r>
              <a:rPr lang="en-US" sz="3600" dirty="0" smtClean="0">
                <a:latin typeface="Monotype Corsiva" pitchFamily="66" charset="0"/>
              </a:rPr>
              <a:t>	</a:t>
            </a:r>
            <a:r>
              <a:rPr lang="id-ID" sz="3600" dirty="0" smtClean="0">
                <a:latin typeface="Monotype Corsiva" pitchFamily="66" charset="0"/>
              </a:rPr>
              <a:t>berkaitan dengan budi dan akal </a:t>
            </a:r>
            <a:r>
              <a:rPr lang="en-US" sz="3600" dirty="0" smtClean="0">
                <a:latin typeface="Monotype Corsiva" pitchFamily="66" charset="0"/>
              </a:rPr>
              <a:t>	</a:t>
            </a:r>
            <a:r>
              <a:rPr lang="id-ID" sz="3600" dirty="0" smtClean="0">
                <a:latin typeface="Monotype Corsiva" pitchFamily="66" charset="0"/>
              </a:rPr>
              <a:t>manusia.</a:t>
            </a:r>
            <a:r>
              <a:rPr lang="en-US" sz="3600" dirty="0" smtClean="0"/>
              <a:t/>
            </a:r>
            <a:br>
              <a:rPr lang="en-US" sz="3600" dirty="0" smtClean="0"/>
            </a:b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dirty="0" smtClean="0">
                <a:latin typeface="Monotype Corsiva" pitchFamily="66" charset="0"/>
              </a:rPr>
              <a:t>		</a:t>
            </a:r>
            <a:r>
              <a:rPr lang="id-ID" dirty="0" smtClean="0">
                <a:latin typeface="Monotype Corsiva" pitchFamily="66" charset="0"/>
              </a:rPr>
              <a:t>Kebudayaan material juga </a:t>
            </a:r>
            <a:r>
              <a:rPr lang="en-US" dirty="0" smtClean="0">
                <a:latin typeface="Monotype Corsiva" pitchFamily="66" charset="0"/>
              </a:rPr>
              <a:t>			</a:t>
            </a:r>
            <a:r>
              <a:rPr lang="id-ID" dirty="0" smtClean="0">
                <a:latin typeface="Monotype Corsiva" pitchFamily="66" charset="0"/>
              </a:rPr>
              <a:t>mencakup barang-barang, </a:t>
            </a:r>
            <a:r>
              <a:rPr lang="en-US" dirty="0" smtClean="0">
                <a:latin typeface="Monotype Corsiva" pitchFamily="66" charset="0"/>
              </a:rPr>
              <a:t>			</a:t>
            </a:r>
            <a:r>
              <a:rPr lang="id-ID" dirty="0" smtClean="0">
                <a:latin typeface="Monotype Corsiva" pitchFamily="66" charset="0"/>
              </a:rPr>
              <a:t>seperti</a:t>
            </a:r>
            <a:r>
              <a:rPr lang="en-US" dirty="0" smtClean="0">
                <a:latin typeface="Monotype Corsiva" pitchFamily="66" charset="0"/>
              </a:rPr>
              <a:t> :</a:t>
            </a:r>
            <a:br>
              <a:rPr lang="en-US" dirty="0" smtClean="0">
                <a:latin typeface="Monotype Corsiva" pitchFamily="66" charset="0"/>
              </a:rPr>
            </a:br>
            <a:r>
              <a:rPr lang="en-US" dirty="0" smtClean="0">
                <a:latin typeface="Monotype Corsiva" pitchFamily="66" charset="0"/>
              </a:rPr>
              <a:t>			radio </a:t>
            </a:r>
            <a:r>
              <a:rPr lang="id-ID" dirty="0" smtClean="0">
                <a:latin typeface="Monotype Corsiva" pitchFamily="66" charset="0"/>
              </a:rPr>
              <a:t>televisi, </a:t>
            </a:r>
            <a:r>
              <a:rPr lang="en-US" dirty="0" smtClean="0">
                <a:latin typeface="Monotype Corsiva" pitchFamily="66" charset="0"/>
              </a:rPr>
              <a:t>	</a:t>
            </a:r>
            <a:br>
              <a:rPr lang="en-US" dirty="0" smtClean="0">
                <a:latin typeface="Monotype Corsiva" pitchFamily="66" charset="0"/>
              </a:rPr>
            </a:br>
            <a:r>
              <a:rPr lang="en-US" dirty="0" smtClean="0">
                <a:latin typeface="Monotype Corsiva" pitchFamily="66" charset="0"/>
              </a:rPr>
              <a:t>			</a:t>
            </a:r>
            <a:r>
              <a:rPr lang="en-US" dirty="0" err="1" smtClean="0">
                <a:latin typeface="Monotype Corsiva" pitchFamily="66" charset="0"/>
              </a:rPr>
              <a:t>kapal</a:t>
            </a:r>
            <a:r>
              <a:rPr lang="en-US" dirty="0" smtClean="0">
                <a:latin typeface="Monotype Corsiva" pitchFamily="66" charset="0"/>
              </a:rPr>
              <a:t> </a:t>
            </a:r>
            <a:r>
              <a:rPr lang="en-US" dirty="0" err="1" smtClean="0">
                <a:latin typeface="Monotype Corsiva" pitchFamily="66" charset="0"/>
              </a:rPr>
              <a:t>mobil</a:t>
            </a:r>
            <a:r>
              <a:rPr lang="id-ID" dirty="0" smtClean="0">
                <a:latin typeface="Monotype Corsiva" pitchFamily="66" charset="0"/>
              </a:rPr>
              <a:t>,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stadion olahraga, </a:t>
            </a:r>
            <a:r>
              <a:rPr lang="en-US" dirty="0" smtClean="0">
                <a:latin typeface="Monotype Corsiva" pitchFamily="66" charset="0"/>
              </a:rPr>
              <a:t>					</a:t>
            </a:r>
            <a:r>
              <a:rPr lang="en-US" dirty="0" err="1" smtClean="0">
                <a:latin typeface="Monotype Corsiva" pitchFamily="66" charset="0"/>
              </a:rPr>
              <a:t>rumah</a:t>
            </a:r>
            <a:r>
              <a:rPr lang="en-US" dirty="0" smtClean="0">
                <a:latin typeface="Monotype Corsiva" pitchFamily="66" charset="0"/>
              </a:rPr>
              <a:t> </a:t>
            </a:r>
            <a:r>
              <a:rPr lang="id-ID" dirty="0" smtClean="0">
                <a:latin typeface="Monotype Corsiva" pitchFamily="66" charset="0"/>
              </a:rPr>
              <a:t>pakaian</a:t>
            </a:r>
            <a:r>
              <a:rPr lang="en-US" dirty="0" smtClean="0">
                <a:latin typeface="Monotype Corsiva" pitchFamily="66" charset="0"/>
              </a:rPr>
              <a:t> </a:t>
            </a:r>
            <a:r>
              <a:rPr lang="en-US" dirty="0" err="1" smtClean="0">
                <a:latin typeface="Monotype Corsiva" pitchFamily="66" charset="0"/>
              </a:rPr>
              <a:t>makanan</a:t>
            </a:r>
            <a:r>
              <a:rPr lang="id-ID" dirty="0" smtClean="0">
                <a:latin typeface="Monotype Corsiva" pitchFamily="66" charset="0"/>
              </a:rPr>
              <a:t>,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gedung </a:t>
            </a:r>
            <a:r>
              <a:rPr lang="en-US" dirty="0" err="1" smtClean="0">
                <a:latin typeface="Monotype Corsiva" pitchFamily="66" charset="0"/>
              </a:rPr>
              <a:t>jembatan</a:t>
            </a:r>
            <a:r>
              <a:rPr lang="en-US" dirty="0" smtClean="0">
                <a:latin typeface="Monotype Corsiva" pitchFamily="66" charset="0"/>
              </a:rPr>
              <a:t> </a:t>
            </a:r>
            <a:r>
              <a:rPr lang="en-US" dirty="0" err="1" smtClean="0">
                <a:latin typeface="Monotype Corsiva" pitchFamily="66" charset="0"/>
              </a:rPr>
              <a:t>jalan</a:t>
            </a:r>
            <a:r>
              <a:rPr lang="id-ID" dirty="0" smtClean="0">
                <a:latin typeface="Monotype Corsiva" pitchFamily="66" charset="0"/>
              </a:rPr>
              <a:t>,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dan mesin </a:t>
            </a:r>
            <a:r>
              <a:rPr lang="en-US" dirty="0" err="1" smtClean="0">
                <a:latin typeface="Monotype Corsiva" pitchFamily="66" charset="0"/>
              </a:rPr>
              <a:t>mesin</a:t>
            </a:r>
            <a:r>
              <a:rPr lang="id-ID" dirty="0" smtClean="0">
                <a:latin typeface="Monotype Corsiva" pitchFamily="66" charset="0"/>
              </a:rPr>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lvl="0" algn="l"/>
            <a:r>
              <a:rPr lang="en-US" sz="4000" b="1" dirty="0" smtClean="0"/>
              <a:t>	</a:t>
            </a:r>
            <a:br>
              <a:rPr lang="en-US" sz="4000" b="1" dirty="0" smtClean="0"/>
            </a:br>
            <a:r>
              <a:rPr lang="en-US" sz="4000" b="1" dirty="0" smtClean="0"/>
              <a:t>	</a:t>
            </a:r>
            <a:r>
              <a:rPr lang="en-US" sz="4000" b="1" dirty="0" smtClean="0">
                <a:latin typeface="Monotype Corsiva" pitchFamily="66" charset="0"/>
              </a:rPr>
              <a:t>b. </a:t>
            </a:r>
            <a:r>
              <a:rPr lang="id-ID" sz="4000" b="1" dirty="0" smtClean="0">
                <a:latin typeface="Monotype Corsiva" pitchFamily="66" charset="0"/>
              </a:rPr>
              <a:t>Kebudayaan nonmaterial</a:t>
            </a:r>
            <a:r>
              <a:rPr lang="id-ID" sz="4000" dirty="0" smtClean="0">
                <a:latin typeface="Monotype Corsiva" pitchFamily="66" charset="0"/>
              </a:rPr>
              <a:t/>
            </a:r>
            <a:br>
              <a:rPr lang="id-ID"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Kebudayaan nonmaterial </a:t>
            </a:r>
            <a:r>
              <a:rPr lang="en-US" sz="4000" dirty="0" smtClean="0">
                <a:latin typeface="Monotype Corsiva" pitchFamily="66" charset="0"/>
              </a:rPr>
              <a:t>	  </a:t>
            </a:r>
            <a:br>
              <a:rPr lang="en-US"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adalah ciptaan-ciptaan </a:t>
            </a:r>
            <a:r>
              <a:rPr lang="en-US" sz="4000" dirty="0" smtClean="0">
                <a:latin typeface="Monotype Corsiva" pitchFamily="66" charset="0"/>
              </a:rPr>
              <a:t>  </a:t>
            </a:r>
            <a:r>
              <a:rPr lang="id-ID" sz="4000" dirty="0" smtClean="0">
                <a:latin typeface="Monotype Corsiva" pitchFamily="66" charset="0"/>
              </a:rPr>
              <a:t>abstrak </a:t>
            </a:r>
            <a:r>
              <a:rPr lang="en-US" sz="4000" dirty="0" smtClean="0">
                <a:latin typeface="Monotype Corsiva" pitchFamily="66" charset="0"/>
              </a:rPr>
              <a:t> </a:t>
            </a:r>
            <a:r>
              <a:rPr lang="id-ID" sz="4000" dirty="0" smtClean="0">
                <a:latin typeface="Monotype Corsiva" pitchFamily="66" charset="0"/>
              </a:rPr>
              <a:t>yang </a:t>
            </a: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diwariskan dari generasi </a:t>
            </a:r>
            <a:r>
              <a:rPr lang="en-US" sz="4000" dirty="0" smtClean="0">
                <a:latin typeface="Monotype Corsiva" pitchFamily="66" charset="0"/>
              </a:rPr>
              <a:t> </a:t>
            </a:r>
            <a:r>
              <a:rPr lang="id-ID" sz="4000" dirty="0" smtClean="0">
                <a:latin typeface="Monotype Corsiva" pitchFamily="66" charset="0"/>
              </a:rPr>
              <a:t>ke generasi</a:t>
            </a:r>
            <a:r>
              <a:rPr lang="en-US" sz="4000" dirty="0" smtClean="0">
                <a:latin typeface="Monotype Corsiva" pitchFamily="66" charset="0"/>
              </a:rPr>
              <a:t>.</a:t>
            </a:r>
            <a:br>
              <a:rPr lang="en-US" sz="4000" dirty="0" smtClean="0">
                <a:latin typeface="Monotype Corsiva" pitchFamily="66" charset="0"/>
              </a:rPr>
            </a:b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t>
            </a:r>
            <a:r>
              <a:rPr lang="en-US" sz="4000" dirty="0" err="1" smtClean="0">
                <a:latin typeface="Monotype Corsiva" pitchFamily="66" charset="0"/>
              </a:rPr>
              <a:t>Contoh</a:t>
            </a:r>
            <a:r>
              <a:rPr lang="en-US" sz="4000" dirty="0" smtClean="0">
                <a:latin typeface="Monotype Corsiva" pitchFamily="66" charset="0"/>
              </a:rPr>
              <a:t> :</a:t>
            </a:r>
            <a:r>
              <a:rPr lang="id-ID" sz="4000" dirty="0" smtClean="0">
                <a:latin typeface="Monotype Corsiva" pitchFamily="66" charset="0"/>
              </a:rPr>
              <a:t> berupa dongeng, cerita </a:t>
            </a: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rakyat, dan lagu atau tarian </a:t>
            </a: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tradisional.</a:t>
            </a:r>
            <a:r>
              <a:rPr lang="en-US" sz="4800" dirty="0" smtClean="0">
                <a:latin typeface="Monotype Corsiva" pitchFamily="66" charset="0"/>
              </a:rPr>
              <a:t/>
            </a:r>
            <a:br>
              <a:rPr lang="en-US" sz="4800" dirty="0" smtClean="0">
                <a:latin typeface="Monotype Corsiva" pitchFamily="66" charset="0"/>
              </a:rPr>
            </a:br>
            <a:endParaRPr lang="en-US" sz="4800"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sz="4000" b="1" dirty="0" smtClean="0">
                <a:latin typeface="Monotype Corsiva" pitchFamily="66" charset="0"/>
              </a:rPr>
              <a:t>	c. </a:t>
            </a:r>
            <a:r>
              <a:rPr lang="id-ID" sz="4000" b="1" dirty="0" smtClean="0">
                <a:latin typeface="Monotype Corsiva" pitchFamily="66" charset="0"/>
              </a:rPr>
              <a:t>Lembaga so</a:t>
            </a:r>
            <a:r>
              <a:rPr lang="en-US" sz="4000" b="1" dirty="0" smtClean="0">
                <a:latin typeface="Monotype Corsiva" pitchFamily="66" charset="0"/>
              </a:rPr>
              <a:t>s</a:t>
            </a:r>
            <a:r>
              <a:rPr lang="id-ID" sz="4000" b="1" dirty="0" smtClean="0">
                <a:latin typeface="Monotype Corsiva" pitchFamily="66" charset="0"/>
              </a:rPr>
              <a:t>ial</a:t>
            </a:r>
            <a:r>
              <a:rPr lang="id-ID" sz="4000" dirty="0" smtClean="0">
                <a:latin typeface="Monotype Corsiva" pitchFamily="66" charset="0"/>
              </a:rPr>
              <a:t/>
            </a:r>
            <a:br>
              <a:rPr lang="id-ID"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Lembaga social dan pendidikan </a:t>
            </a: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memberikan peran yang banyak </a:t>
            </a: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dalam kontek berhubungan dan </a:t>
            </a: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berkomunikasi di</a:t>
            </a:r>
            <a:r>
              <a:rPr lang="en-US" sz="4000" dirty="0" smtClean="0">
                <a:latin typeface="Monotype Corsiva" pitchFamily="66" charset="0"/>
              </a:rPr>
              <a:t>d</a:t>
            </a:r>
            <a:r>
              <a:rPr lang="id-ID" sz="4000" dirty="0" smtClean="0">
                <a:latin typeface="Monotype Corsiva" pitchFamily="66" charset="0"/>
              </a:rPr>
              <a:t>alam masyarakat. </a:t>
            </a: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Sistem so</a:t>
            </a:r>
            <a:r>
              <a:rPr lang="en-US" sz="4000" dirty="0" smtClean="0">
                <a:latin typeface="Monotype Corsiva" pitchFamily="66" charset="0"/>
              </a:rPr>
              <a:t>s</a:t>
            </a:r>
            <a:r>
              <a:rPr lang="id-ID" sz="4000" dirty="0" smtClean="0">
                <a:latin typeface="Monotype Corsiva" pitchFamily="66" charset="0"/>
              </a:rPr>
              <a:t>ial yang terb</a:t>
            </a:r>
            <a:r>
              <a:rPr lang="en-US" sz="4000" dirty="0" smtClean="0">
                <a:latin typeface="Monotype Corsiva" pitchFamily="66" charset="0"/>
              </a:rPr>
              <a:t>e</a:t>
            </a:r>
            <a:r>
              <a:rPr lang="id-ID" sz="4000" dirty="0" smtClean="0">
                <a:latin typeface="Monotype Corsiva" pitchFamily="66" charset="0"/>
              </a:rPr>
              <a:t>ntuk dalam suatu </a:t>
            </a: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n</a:t>
            </a:r>
            <a:r>
              <a:rPr lang="id-ID" sz="4000" dirty="0" smtClean="0">
                <a:latin typeface="Monotype Corsiva" pitchFamily="66" charset="0"/>
              </a:rPr>
              <a:t>egara akan menjadi dasar dan konsep </a:t>
            </a: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yang berlaku pada tatanan so</a:t>
            </a:r>
            <a:r>
              <a:rPr lang="en-US" sz="4000" dirty="0" smtClean="0">
                <a:latin typeface="Monotype Corsiva" pitchFamily="66" charset="0"/>
              </a:rPr>
              <a:t>s</a:t>
            </a:r>
            <a:r>
              <a:rPr lang="id-ID" sz="4000" dirty="0" smtClean="0">
                <a:latin typeface="Monotype Corsiva" pitchFamily="66" charset="0"/>
              </a:rPr>
              <a:t>ial </a:t>
            </a:r>
            <a:r>
              <a:rPr lang="en-US" sz="4000" dirty="0" smtClean="0">
                <a:latin typeface="Monotype Corsiva" pitchFamily="66" charset="0"/>
              </a:rPr>
              <a:t/>
            </a:r>
            <a:br>
              <a:rPr lang="en-US" sz="4000" dirty="0" smtClean="0">
                <a:latin typeface="Monotype Corsiva" pitchFamily="66" charset="0"/>
              </a:rPr>
            </a:br>
            <a:r>
              <a:rPr lang="en-US" sz="4000" dirty="0" smtClean="0">
                <a:latin typeface="Monotype Corsiva" pitchFamily="66" charset="0"/>
              </a:rPr>
              <a:t>            </a:t>
            </a:r>
            <a:r>
              <a:rPr lang="id-ID" sz="4000" dirty="0" smtClean="0">
                <a:latin typeface="Monotype Corsiva" pitchFamily="66" charset="0"/>
              </a:rPr>
              <a:t>masyarakat</a:t>
            </a:r>
            <a:r>
              <a:rPr lang="en-US" sz="4000" dirty="0" err="1" smtClean="0">
                <a:latin typeface="Monotype Corsiva" pitchFamily="66" charset="0"/>
              </a:rPr>
              <a:t>nya</a:t>
            </a:r>
            <a:r>
              <a:rPr lang="en-US" sz="4000" dirty="0" smtClean="0">
                <a:latin typeface="Monotype Corsiva" pitchFamily="66" charset="0"/>
              </a:rPr>
              <a:t>.</a:t>
            </a:r>
            <a:endParaRPr lang="en-US" sz="4000"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dirty="0" smtClean="0">
                <a:latin typeface="Monotype Corsiva" pitchFamily="66" charset="0"/>
              </a:rPr>
              <a:t>		</a:t>
            </a:r>
            <a:r>
              <a:rPr lang="id-ID" dirty="0" smtClean="0">
                <a:latin typeface="Monotype Corsiva" pitchFamily="66" charset="0"/>
              </a:rPr>
              <a:t>Contoh </a:t>
            </a:r>
            <a:r>
              <a:rPr lang="en-US" dirty="0" smtClean="0">
                <a:latin typeface="Monotype Corsiva" pitchFamily="66" charset="0"/>
              </a:rPr>
              <a:t> </a:t>
            </a:r>
            <a:r>
              <a:rPr lang="en-US" dirty="0" err="1" smtClean="0">
                <a:latin typeface="Monotype Corsiva" pitchFamily="66" charset="0"/>
              </a:rPr>
              <a:t>di</a:t>
            </a:r>
            <a:r>
              <a:rPr lang="en-US" dirty="0" smtClean="0">
                <a:latin typeface="Monotype Corsiva" pitchFamily="66" charset="0"/>
              </a:rPr>
              <a:t> </a:t>
            </a:r>
            <a:r>
              <a:rPr lang="id-ID" dirty="0" smtClean="0">
                <a:latin typeface="Monotype Corsiva" pitchFamily="66" charset="0"/>
              </a:rPr>
              <a:t>desa </a:t>
            </a:r>
            <a:r>
              <a:rPr lang="en-US" dirty="0" smtClean="0">
                <a:latin typeface="Monotype Corsiva" pitchFamily="66" charset="0"/>
              </a:rPr>
              <a:t>d</a:t>
            </a:r>
            <a:r>
              <a:rPr lang="id-ID" dirty="0" smtClean="0">
                <a:latin typeface="Monotype Corsiva" pitchFamily="66" charset="0"/>
              </a:rPr>
              <a:t>ibeberapa </a:t>
            </a:r>
            <a:r>
              <a:rPr lang="en-US" dirty="0" smtClean="0">
                <a:latin typeface="Monotype Corsiva" pitchFamily="66" charset="0"/>
              </a:rPr>
              <a:t>			</a:t>
            </a:r>
            <a:r>
              <a:rPr lang="en-US" dirty="0" err="1" smtClean="0">
                <a:latin typeface="Monotype Corsiva" pitchFamily="66" charset="0"/>
              </a:rPr>
              <a:t>daerah</a:t>
            </a:r>
            <a:r>
              <a:rPr lang="id-ID" dirty="0" smtClean="0">
                <a:latin typeface="Monotype Corsiva" pitchFamily="66" charset="0"/>
              </a:rPr>
              <a:t>, </a:t>
            </a:r>
            <a:r>
              <a:rPr lang="en-US" dirty="0" smtClean="0">
                <a:latin typeface="Monotype Corsiva" pitchFamily="66" charset="0"/>
              </a:rPr>
              <a:t>w</a:t>
            </a:r>
            <a:r>
              <a:rPr lang="id-ID" dirty="0" smtClean="0">
                <a:latin typeface="Monotype Corsiva" pitchFamily="66" charset="0"/>
              </a:rPr>
              <a:t>anita tidak </a:t>
            </a:r>
            <a:r>
              <a:rPr lang="en-US" dirty="0" smtClean="0">
                <a:latin typeface="Monotype Corsiva" pitchFamily="66" charset="0"/>
              </a:rPr>
              <a:t>p</a:t>
            </a:r>
            <a:r>
              <a:rPr lang="id-ID" dirty="0" smtClean="0">
                <a:latin typeface="Monotype Corsiva" pitchFamily="66" charset="0"/>
              </a:rPr>
              <a:t>erlu </a:t>
            </a:r>
            <a:br>
              <a:rPr lang="id-ID" dirty="0" smtClean="0">
                <a:latin typeface="Monotype Corsiva" pitchFamily="66" charset="0"/>
              </a:rPr>
            </a:br>
            <a:r>
              <a:rPr lang="id-ID" dirty="0" smtClean="0">
                <a:latin typeface="Monotype Corsiva" pitchFamily="66" charset="0"/>
              </a:rPr>
              <a:t>                sekolah </a:t>
            </a:r>
            <a:r>
              <a:rPr lang="en-US" dirty="0" smtClean="0">
                <a:latin typeface="Monotype Corsiva" pitchFamily="66" charset="0"/>
              </a:rPr>
              <a:t>t</a:t>
            </a:r>
            <a:r>
              <a:rPr lang="id-ID" dirty="0" smtClean="0">
                <a:latin typeface="Monotype Corsiva" pitchFamily="66" charset="0"/>
              </a:rPr>
              <a:t>inggi</a:t>
            </a:r>
            <a:r>
              <a:rPr lang="en-US" dirty="0" smtClean="0">
                <a:latin typeface="Monotype Corsiva" pitchFamily="66" charset="0"/>
              </a:rPr>
              <a:t>,</a:t>
            </a:r>
            <a:r>
              <a:rPr lang="id-ID" dirty="0" smtClean="0">
                <a:latin typeface="Monotype Corsiva" pitchFamily="66" charset="0"/>
              </a:rPr>
              <a:t> apalagi bekerja </a:t>
            </a:r>
            <a:br>
              <a:rPr lang="id-ID" dirty="0" smtClean="0">
                <a:latin typeface="Monotype Corsiva" pitchFamily="66" charset="0"/>
              </a:rPr>
            </a:br>
            <a:r>
              <a:rPr lang="id-ID" dirty="0" smtClean="0">
                <a:latin typeface="Monotype Corsiva" pitchFamily="66" charset="0"/>
              </a:rPr>
              <a:t>                pada satu instansi atau </a:t>
            </a:r>
            <a:br>
              <a:rPr lang="id-ID" dirty="0" smtClean="0">
                <a:latin typeface="Monotype Corsiva" pitchFamily="66" charset="0"/>
              </a:rPr>
            </a:br>
            <a:r>
              <a:rPr lang="id-ID" dirty="0" smtClean="0">
                <a:latin typeface="Monotype Corsiva" pitchFamily="66" charset="0"/>
              </a:rPr>
              <a:t>                perusahaan.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Tetapi di kota – kota besar hal </a:t>
            </a:r>
            <a:r>
              <a:rPr lang="en-US" dirty="0" smtClean="0">
                <a:latin typeface="Monotype Corsiva" pitchFamily="66" charset="0"/>
              </a:rPr>
              <a:t>		</a:t>
            </a:r>
            <a:r>
              <a:rPr lang="id-ID" dirty="0" smtClean="0">
                <a:latin typeface="Monotype Corsiva" pitchFamily="66" charset="0"/>
              </a:rPr>
              <a:t>tersebut terbalik, wajar seorang </a:t>
            </a:r>
            <a:r>
              <a:rPr lang="en-US" dirty="0" smtClean="0">
                <a:latin typeface="Monotype Corsiva" pitchFamily="66" charset="0"/>
              </a:rPr>
              <a:t>		</a:t>
            </a:r>
            <a:r>
              <a:rPr lang="id-ID" dirty="0" smtClean="0">
                <a:latin typeface="Monotype Corsiva" pitchFamily="66" charset="0"/>
              </a:rPr>
              <a:t>wanita memilik karier</a:t>
            </a:r>
            <a:r>
              <a:rPr lang="en-US" dirty="0" smtClean="0">
                <a:latin typeface="Monotype Corsiva" pitchFamily="66" charset="0"/>
              </a:rPr>
              <a:t> </a:t>
            </a:r>
            <a:r>
              <a:rPr lang="en-US" dirty="0" err="1" smtClean="0">
                <a:latin typeface="Monotype Corsiva" pitchFamily="66" charset="0"/>
              </a:rPr>
              <a:t>dan</a:t>
            </a:r>
            <a:r>
              <a:rPr lang="en-US" dirty="0" smtClean="0">
                <a:latin typeface="Monotype Corsiva" pitchFamily="66" charset="0"/>
              </a:rPr>
              <a:t> 			</a:t>
            </a:r>
            <a:r>
              <a:rPr lang="en-US" dirty="0" err="1" smtClean="0">
                <a:latin typeface="Monotype Corsiva" pitchFamily="66" charset="0"/>
              </a:rPr>
              <a:t>menjadi</a:t>
            </a:r>
            <a:r>
              <a:rPr lang="en-US" dirty="0" smtClean="0">
                <a:latin typeface="Monotype Corsiva" pitchFamily="66" charset="0"/>
              </a:rPr>
              <a:t> </a:t>
            </a:r>
            <a:r>
              <a:rPr lang="en-US" dirty="0" err="1" smtClean="0">
                <a:latin typeface="Monotype Corsiva" pitchFamily="66" charset="0"/>
              </a:rPr>
              <a:t>pimpinan</a:t>
            </a:r>
            <a:r>
              <a:rPr lang="en-US" dirty="0" smtClean="0">
                <a:latin typeface="Monotype Corsiva" pitchFamily="66" charset="0"/>
              </a:rPr>
              <a:t>.</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b="1" dirty="0" smtClean="0">
                <a:latin typeface="Monotype Corsiva" pitchFamily="66" charset="0"/>
              </a:rPr>
              <a:t>	d. </a:t>
            </a:r>
            <a:r>
              <a:rPr lang="id-ID" b="1" dirty="0" smtClean="0">
                <a:latin typeface="Monotype Corsiva" pitchFamily="66" charset="0"/>
              </a:rPr>
              <a:t>Sistem kepercayaan</a:t>
            </a:r>
            <a:r>
              <a:rPr lang="id-ID" dirty="0" smtClean="0">
                <a:latin typeface="Monotype Corsiva" pitchFamily="66" charset="0"/>
              </a:rPr>
              <a:t/>
            </a:r>
            <a:br>
              <a:rPr lang="id-ID"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Bagaimana masyarakat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mengembangkan dan membangun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system kepercayaan atau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keyakinan terhadap sesuatu, hal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ini akan mempengaruhi system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penilaian yang ada dalam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masyarakat</a:t>
            </a:r>
            <a:r>
              <a:rPr lang="en-US" dirty="0" smtClean="0">
                <a:latin typeface="Monotype Corsiva" pitchFamily="66" charset="0"/>
              </a:rPr>
              <a:t>.</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lvl="0" algn="l"/>
            <a:r>
              <a:rPr lang="en-US" dirty="0" smtClean="0">
                <a:latin typeface="Monotype Corsiva" pitchFamily="66" charset="0"/>
              </a:rPr>
              <a:t>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Sistem keyakinan ini akan </a:t>
            </a:r>
            <a:r>
              <a:rPr lang="en-US" dirty="0" smtClean="0">
                <a:latin typeface="Monotype Corsiva" pitchFamily="66" charset="0"/>
              </a:rPr>
              <a:t>			</a:t>
            </a:r>
            <a:r>
              <a:rPr lang="id-ID" dirty="0" smtClean="0">
                <a:latin typeface="Monotype Corsiva" pitchFamily="66" charset="0"/>
              </a:rPr>
              <a:t>mempengaruhi dalam </a:t>
            </a:r>
            <a:r>
              <a:rPr lang="en-US" dirty="0" smtClean="0">
                <a:latin typeface="Monotype Corsiva" pitchFamily="66" charset="0"/>
              </a:rPr>
              <a:t>				</a:t>
            </a:r>
            <a:r>
              <a:rPr lang="id-ID" dirty="0" smtClean="0">
                <a:latin typeface="Monotype Corsiva" pitchFamily="66" charset="0"/>
              </a:rPr>
              <a:t>kebiasaan, bagaimana </a:t>
            </a:r>
            <a:r>
              <a:rPr lang="en-US" dirty="0" smtClean="0">
                <a:latin typeface="Monotype Corsiva" pitchFamily="66" charset="0"/>
              </a:rPr>
              <a:t>				</a:t>
            </a:r>
            <a:r>
              <a:rPr lang="id-ID" dirty="0" smtClean="0">
                <a:latin typeface="Monotype Corsiva" pitchFamily="66" charset="0"/>
              </a:rPr>
              <a:t>memandang hidup dan </a:t>
            </a:r>
            <a:r>
              <a:rPr lang="en-US" dirty="0" smtClean="0">
                <a:latin typeface="Monotype Corsiva" pitchFamily="66" charset="0"/>
              </a:rPr>
              <a:t>				</a:t>
            </a:r>
            <a:r>
              <a:rPr lang="id-ID" dirty="0" smtClean="0">
                <a:latin typeface="Monotype Corsiva" pitchFamily="66" charset="0"/>
              </a:rPr>
              <a:t>kehidupan, cara mereka </a:t>
            </a:r>
            <a:r>
              <a:rPr lang="en-US" dirty="0" smtClean="0">
                <a:latin typeface="Monotype Corsiva" pitchFamily="66" charset="0"/>
              </a:rPr>
              <a:t>				</a:t>
            </a:r>
            <a:r>
              <a:rPr lang="id-ID" dirty="0" smtClean="0">
                <a:latin typeface="Monotype Corsiva" pitchFamily="66" charset="0"/>
              </a:rPr>
              <a:t>berkonsumsi, sampai dengan </a:t>
            </a:r>
            <a:r>
              <a:rPr lang="en-US" dirty="0" smtClean="0">
                <a:latin typeface="Monotype Corsiva" pitchFamily="66" charset="0"/>
              </a:rPr>
              <a:t>			</a:t>
            </a:r>
            <a:r>
              <a:rPr lang="id-ID" dirty="0" smtClean="0">
                <a:latin typeface="Monotype Corsiva" pitchFamily="66" charset="0"/>
              </a:rPr>
              <a:t>cara bagaimana berkomunikasi.</a:t>
            </a:r>
            <a:r>
              <a:rPr lang="en-US" dirty="0" smtClean="0">
                <a:latin typeface="Monotype Corsiva" pitchFamily="66" charset="0"/>
              </a:rPr>
              <a:t/>
            </a:r>
            <a:br>
              <a:rPr lang="en-US" dirty="0" smtClean="0">
                <a:latin typeface="Monotype Corsiva" pitchFamily="66" charset="0"/>
              </a:rPr>
            </a:b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b="1" dirty="0" smtClean="0">
                <a:latin typeface="Monotype Corsiva" pitchFamily="66" charset="0"/>
              </a:rPr>
              <a:t>		e. </a:t>
            </a:r>
            <a:r>
              <a:rPr lang="id-ID" b="1" dirty="0" smtClean="0">
                <a:latin typeface="Monotype Corsiva" pitchFamily="66" charset="0"/>
              </a:rPr>
              <a:t>Estetika</a:t>
            </a:r>
            <a:r>
              <a:rPr lang="id-ID" dirty="0" smtClean="0">
                <a:latin typeface="Monotype Corsiva" pitchFamily="66" charset="0"/>
              </a:rPr>
              <a:t/>
            </a:r>
            <a:br>
              <a:rPr lang="id-ID"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Berhubungan dengan seni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dan kesenian, musi</a:t>
            </a:r>
            <a:r>
              <a:rPr lang="en-US" dirty="0" smtClean="0">
                <a:latin typeface="Monotype Corsiva" pitchFamily="66" charset="0"/>
              </a:rPr>
              <a:t>k</a:t>
            </a:r>
            <a:r>
              <a:rPr lang="id-ID" dirty="0" smtClean="0">
                <a:latin typeface="Monotype Corsiva" pitchFamily="66" charset="0"/>
              </a:rPr>
              <a:t>, cerita,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dongeng, hikayat, drama dan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tari –tarian, yang </a:t>
            </a:r>
            <a:r>
              <a:rPr lang="en-US" dirty="0" err="1" smtClean="0">
                <a:latin typeface="Monotype Corsiva" pitchFamily="66" charset="0"/>
              </a:rPr>
              <a:t>ada</a:t>
            </a:r>
            <a:r>
              <a:rPr lang="en-US" dirty="0" smtClean="0">
                <a:latin typeface="Monotype Corsiva" pitchFamily="66" charset="0"/>
              </a:rPr>
              <a:t> </a:t>
            </a:r>
            <a:r>
              <a:rPr lang="id-ID" dirty="0" smtClean="0">
                <a:latin typeface="Monotype Corsiva" pitchFamily="66" charset="0"/>
              </a:rPr>
              <a:t>dan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b</a:t>
            </a:r>
            <a:r>
              <a:rPr lang="id-ID" dirty="0" smtClean="0">
                <a:latin typeface="Monotype Corsiva" pitchFamily="66" charset="0"/>
              </a:rPr>
              <a:t>erkembang dalam masyarakat.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I</a:t>
            </a:r>
            <a:r>
              <a:rPr lang="id-ID" dirty="0" smtClean="0">
                <a:latin typeface="Monotype Corsiva" pitchFamily="66" charset="0"/>
              </a:rPr>
              <a:t>ndonesia setiap </a:t>
            </a:r>
            <a:r>
              <a:rPr lang="en-US" dirty="0" err="1" smtClean="0">
                <a:latin typeface="Monotype Corsiva" pitchFamily="66" charset="0"/>
              </a:rPr>
              <a:t>kelompok</a:t>
            </a:r>
            <a:r>
              <a:rPr lang="en-US" dirty="0" smtClean="0">
                <a:latin typeface="Monotype Corsiva" pitchFamily="66" charset="0"/>
              </a:rPr>
              <a:t>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masyarakatnya memiliki nilai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estetika sendiri</a:t>
            </a:r>
            <a:r>
              <a:rPr lang="en-US" dirty="0" smtClean="0">
                <a:latin typeface="Monotype Corsiva" pitchFamily="66" charset="0"/>
              </a:rPr>
              <a:t>.</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a:bodyPr>
          <a:lstStyle/>
          <a:p>
            <a:pPr algn="l"/>
            <a:r>
              <a:rPr lang="en-US" sz="3600" dirty="0" smtClean="0">
                <a:latin typeface="Monotype Corsiva" pitchFamily="66" charset="0"/>
              </a:rPr>
              <a:t>		</a:t>
            </a:r>
            <a:r>
              <a:rPr lang="id-ID" sz="3600" dirty="0" smtClean="0">
                <a:latin typeface="Monotype Corsiva" pitchFamily="66" charset="0"/>
              </a:rPr>
              <a:t>Nilai estetika ini perlu dipahami </a:t>
            </a:r>
            <a:r>
              <a:rPr lang="en-US" sz="3600" dirty="0" smtClean="0">
                <a:latin typeface="Monotype Corsiva" pitchFamily="66" charset="0"/>
              </a:rPr>
              <a:t>			</a:t>
            </a:r>
            <a:r>
              <a:rPr lang="id-ID" sz="3600" dirty="0" smtClean="0">
                <a:latin typeface="Monotype Corsiva" pitchFamily="66" charset="0"/>
              </a:rPr>
              <a:t>dalam segala peran, agar pesan yang </a:t>
            </a:r>
            <a:r>
              <a:rPr lang="en-US" sz="3600" dirty="0" smtClean="0">
                <a:latin typeface="Monotype Corsiva" pitchFamily="66" charset="0"/>
              </a:rPr>
              <a:t>		</a:t>
            </a:r>
            <a:r>
              <a:rPr lang="id-ID" sz="3600" dirty="0" smtClean="0">
                <a:latin typeface="Monotype Corsiva" pitchFamily="66" charset="0"/>
              </a:rPr>
              <a:t>akan kita sampaikan dapat mencapai </a:t>
            </a:r>
            <a:r>
              <a:rPr lang="en-US" sz="3600" dirty="0" smtClean="0">
                <a:latin typeface="Monotype Corsiva" pitchFamily="66" charset="0"/>
              </a:rPr>
              <a:t>		</a:t>
            </a:r>
            <a:r>
              <a:rPr lang="id-ID" sz="3600" dirty="0" smtClean="0">
                <a:latin typeface="Monotype Corsiva" pitchFamily="66" charset="0"/>
              </a:rPr>
              <a:t>tujuan dan efektif. </a:t>
            </a:r>
            <a:r>
              <a:rPr lang="en-US" sz="3600" dirty="0" smtClean="0">
                <a:latin typeface="Monotype Corsiva" pitchFamily="66" charset="0"/>
              </a:rPr>
              <a:t/>
            </a:r>
            <a:br>
              <a:rPr lang="en-US" sz="3600" dirty="0" smtClean="0">
                <a:latin typeface="Monotype Corsiva" pitchFamily="66" charset="0"/>
              </a:rPr>
            </a:br>
            <a:r>
              <a:rPr lang="en-US" sz="3600" dirty="0" smtClean="0">
                <a:latin typeface="Monotype Corsiva" pitchFamily="66" charset="0"/>
              </a:rPr>
              <a:t>		</a:t>
            </a:r>
            <a:r>
              <a:rPr lang="id-ID" sz="3600" dirty="0" smtClean="0">
                <a:latin typeface="Monotype Corsiva" pitchFamily="66" charset="0"/>
              </a:rPr>
              <a:t>Misalkan di beberapa wilayah dan </a:t>
            </a:r>
            <a:r>
              <a:rPr lang="en-US" sz="3600" dirty="0" smtClean="0">
                <a:latin typeface="Monotype Corsiva" pitchFamily="66" charset="0"/>
              </a:rPr>
              <a:t>		</a:t>
            </a:r>
            <a:r>
              <a:rPr lang="id-ID" sz="3600" dirty="0" smtClean="0">
                <a:latin typeface="Monotype Corsiva" pitchFamily="66" charset="0"/>
              </a:rPr>
              <a:t>bersifat kedaerah, setiap akan </a:t>
            </a:r>
            <a:r>
              <a:rPr lang="en-US" sz="3600" dirty="0" smtClean="0">
                <a:latin typeface="Monotype Corsiva" pitchFamily="66" charset="0"/>
              </a:rPr>
              <a:t>			</a:t>
            </a:r>
            <a:r>
              <a:rPr lang="en-US" sz="3600" dirty="0" err="1" smtClean="0">
                <a:latin typeface="Monotype Corsiva" pitchFamily="66" charset="0"/>
              </a:rPr>
              <a:t>resepsi</a:t>
            </a:r>
            <a:r>
              <a:rPr lang="en-US" sz="3600" dirty="0" smtClean="0">
                <a:latin typeface="Monotype Corsiva" pitchFamily="66" charset="0"/>
              </a:rPr>
              <a:t> </a:t>
            </a:r>
            <a:r>
              <a:rPr lang="en-US" sz="3600" dirty="0" err="1" smtClean="0">
                <a:latin typeface="Monotype Corsiva" pitchFamily="66" charset="0"/>
              </a:rPr>
              <a:t>pernikahan</a:t>
            </a:r>
            <a:r>
              <a:rPr lang="en-US" sz="3600" dirty="0" smtClean="0">
                <a:latin typeface="Monotype Corsiva" pitchFamily="66" charset="0"/>
              </a:rPr>
              <a:t> </a:t>
            </a:r>
            <a:r>
              <a:rPr lang="id-ID" sz="3600" dirty="0" smtClean="0">
                <a:latin typeface="Monotype Corsiva" pitchFamily="66" charset="0"/>
              </a:rPr>
              <a:t>harus meletakan </a:t>
            </a:r>
            <a:r>
              <a:rPr lang="en-US" sz="3600" dirty="0" smtClean="0">
                <a:latin typeface="Monotype Corsiva" pitchFamily="66" charset="0"/>
              </a:rPr>
              <a:t>		</a:t>
            </a:r>
            <a:r>
              <a:rPr lang="id-ID" sz="3600" dirty="0" smtClean="0">
                <a:latin typeface="Monotype Corsiva" pitchFamily="66" charset="0"/>
              </a:rPr>
              <a:t>janur kuning dan </a:t>
            </a:r>
            <a:r>
              <a:rPr lang="en-US" sz="3600" dirty="0" smtClean="0">
                <a:latin typeface="Monotype Corsiva" pitchFamily="66" charset="0"/>
              </a:rPr>
              <a:t> </a:t>
            </a:r>
            <a:r>
              <a:rPr lang="id-ID" sz="3600" dirty="0" smtClean="0">
                <a:latin typeface="Monotype Corsiva" pitchFamily="66" charset="0"/>
              </a:rPr>
              <a:t>sebagai symbol </a:t>
            </a:r>
            <a:br>
              <a:rPr lang="id-ID" sz="3600" dirty="0" smtClean="0">
                <a:latin typeface="Monotype Corsiva" pitchFamily="66" charset="0"/>
              </a:rPr>
            </a:br>
            <a:r>
              <a:rPr lang="id-ID" sz="3600" dirty="0" smtClean="0">
                <a:latin typeface="Monotype Corsiva" pitchFamily="66" charset="0"/>
              </a:rPr>
              <a:t>                  yang </a:t>
            </a:r>
            <a:r>
              <a:rPr lang="en-US" sz="3600" dirty="0" smtClean="0">
                <a:latin typeface="Monotype Corsiva" pitchFamily="66" charset="0"/>
              </a:rPr>
              <a:t>	</a:t>
            </a:r>
            <a:r>
              <a:rPr lang="id-ID" sz="3600" dirty="0" smtClean="0">
                <a:latin typeface="Monotype Corsiva" pitchFamily="66" charset="0"/>
              </a:rPr>
              <a:t>arti </a:t>
            </a:r>
            <a:r>
              <a:rPr lang="en-US" sz="3600" dirty="0" err="1" smtClean="0">
                <a:latin typeface="Monotype Corsiva" pitchFamily="66" charset="0"/>
              </a:rPr>
              <a:t>nya</a:t>
            </a:r>
            <a:r>
              <a:rPr lang="en-US" sz="3600" dirty="0" smtClean="0">
                <a:latin typeface="Monotype Corsiva" pitchFamily="66" charset="0"/>
              </a:rPr>
              <a:t> </a:t>
            </a:r>
            <a:r>
              <a:rPr lang="id-ID" sz="3600" dirty="0" smtClean="0">
                <a:latin typeface="Monotype Corsiva" pitchFamily="66" charset="0"/>
              </a:rPr>
              <a:t>disetiap d</a:t>
            </a:r>
            <a:r>
              <a:rPr lang="en-US" sz="3600" dirty="0" smtClean="0">
                <a:latin typeface="Monotype Corsiva" pitchFamily="66" charset="0"/>
              </a:rPr>
              <a:t>a</a:t>
            </a:r>
            <a:r>
              <a:rPr lang="id-ID" sz="3600" dirty="0" smtClean="0">
                <a:latin typeface="Monotype Corsiva" pitchFamily="66" charset="0"/>
              </a:rPr>
              <a:t>erah </a:t>
            </a:r>
            <a:br>
              <a:rPr lang="id-ID" sz="3600" dirty="0" smtClean="0">
                <a:latin typeface="Monotype Corsiva" pitchFamily="66" charset="0"/>
              </a:rPr>
            </a:br>
            <a:r>
              <a:rPr lang="id-ID" sz="3600" dirty="0" smtClean="0">
                <a:latin typeface="Monotype Corsiva" pitchFamily="66" charset="0"/>
              </a:rPr>
              <a:t>                 berbeda</a:t>
            </a:r>
            <a:r>
              <a:rPr lang="en-US" sz="3600" dirty="0" smtClean="0">
                <a:latin typeface="Monotype Corsiva" pitchFamily="66" charset="0"/>
              </a:rPr>
              <a:t>.</a:t>
            </a:r>
            <a:endParaRPr lang="en-US" sz="3600"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37</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b="1" dirty="0" smtClean="0">
                <a:latin typeface="Monotype Corsiva" pitchFamily="66" charset="0"/>
              </a:rPr>
              <a:t>		f. </a:t>
            </a:r>
            <a:r>
              <a:rPr lang="id-ID" b="1" dirty="0" smtClean="0">
                <a:latin typeface="Monotype Corsiva" pitchFamily="66" charset="0"/>
              </a:rPr>
              <a:t>Bahasa</a:t>
            </a:r>
            <a:r>
              <a:rPr lang="id-ID" dirty="0" smtClean="0">
                <a:latin typeface="Monotype Corsiva" pitchFamily="66" charset="0"/>
              </a:rPr>
              <a:t/>
            </a:r>
            <a:br>
              <a:rPr lang="id-ID"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Bahasa merupakan alat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pengatar dalam berkomunikasi,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bahasa untuk setiap walayah,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bagian dan Negara memiliki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r>
              <a:rPr lang="id-ID" dirty="0" smtClean="0">
                <a:latin typeface="Monotype Corsiva" pitchFamily="66" charset="0"/>
              </a:rPr>
              <a:t>perbedaan yang sangat </a:t>
            </a:r>
            <a:br>
              <a:rPr lang="id-ID" dirty="0" smtClean="0">
                <a:latin typeface="Monotype Corsiva" pitchFamily="66" charset="0"/>
              </a:rPr>
            </a:br>
            <a:r>
              <a:rPr lang="id-ID" dirty="0" smtClean="0">
                <a:latin typeface="Monotype Corsiva" pitchFamily="66" charset="0"/>
              </a:rPr>
              <a:t>                   komplek.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a:bodyPr>
          <a:lstStyle/>
          <a:p>
            <a:pPr algn="l"/>
            <a:r>
              <a:rPr lang="en-US" dirty="0" smtClean="0">
                <a:latin typeface="Monotype Corsiva" pitchFamily="66" charset="0"/>
              </a:rPr>
              <a:t>		</a:t>
            </a:r>
            <a:r>
              <a:rPr lang="id-ID" dirty="0" smtClean="0">
                <a:latin typeface="Monotype Corsiva" pitchFamily="66" charset="0"/>
              </a:rPr>
              <a:t>Bahasa memiliki si</a:t>
            </a:r>
            <a:r>
              <a:rPr lang="en-US" dirty="0" smtClean="0">
                <a:latin typeface="Monotype Corsiva" pitchFamily="66" charset="0"/>
              </a:rPr>
              <a:t>f</a:t>
            </a:r>
            <a:r>
              <a:rPr lang="id-ID" dirty="0" smtClean="0">
                <a:latin typeface="Monotype Corsiva" pitchFamily="66" charset="0"/>
              </a:rPr>
              <a:t>at unik    </a:t>
            </a:r>
            <a:br>
              <a:rPr lang="id-ID" dirty="0" smtClean="0">
                <a:latin typeface="Monotype Corsiva" pitchFamily="66" charset="0"/>
              </a:rPr>
            </a:br>
            <a:r>
              <a:rPr lang="id-ID" dirty="0" smtClean="0">
                <a:latin typeface="Monotype Corsiva" pitchFamily="66" charset="0"/>
              </a:rPr>
              <a:t>               dan </a:t>
            </a:r>
            <a:r>
              <a:rPr lang="en-US" dirty="0" smtClean="0">
                <a:latin typeface="Monotype Corsiva" pitchFamily="66" charset="0"/>
              </a:rPr>
              <a:t>	</a:t>
            </a:r>
            <a:r>
              <a:rPr lang="id-ID" dirty="0" smtClean="0">
                <a:latin typeface="Monotype Corsiva" pitchFamily="66" charset="0"/>
              </a:rPr>
              <a:t>komplek, yang hanya  </a:t>
            </a:r>
            <a:br>
              <a:rPr lang="id-ID" dirty="0" smtClean="0">
                <a:latin typeface="Monotype Corsiva" pitchFamily="66" charset="0"/>
              </a:rPr>
            </a:br>
            <a:r>
              <a:rPr lang="id-ID" dirty="0" smtClean="0">
                <a:latin typeface="Monotype Corsiva" pitchFamily="66" charset="0"/>
              </a:rPr>
              <a:t>              dapat dimengerti oleh </a:t>
            </a:r>
            <a:br>
              <a:rPr lang="id-ID" dirty="0" smtClean="0">
                <a:latin typeface="Monotype Corsiva" pitchFamily="66" charset="0"/>
              </a:rPr>
            </a:br>
            <a:r>
              <a:rPr lang="id-ID" dirty="0" smtClean="0">
                <a:latin typeface="Monotype Corsiva" pitchFamily="66" charset="0"/>
              </a:rPr>
              <a:t>              pengguna bahasa </a:t>
            </a:r>
            <a:r>
              <a:rPr lang="en-US" dirty="0" err="1" smtClean="0">
                <a:latin typeface="Monotype Corsiva" pitchFamily="66" charset="0"/>
              </a:rPr>
              <a:t>itu</a:t>
            </a:r>
            <a:r>
              <a:rPr lang="en-US" dirty="0" smtClean="0">
                <a:latin typeface="Monotype Corsiva" pitchFamily="66" charset="0"/>
              </a:rPr>
              <a:t> </a:t>
            </a:r>
            <a:r>
              <a:rPr lang="en-US" dirty="0" err="1" smtClean="0">
                <a:latin typeface="Monotype Corsiva" pitchFamily="66" charset="0"/>
              </a:rPr>
              <a:t>sendiri</a:t>
            </a:r>
            <a:r>
              <a:rPr lang="id-ID" dirty="0" smtClean="0">
                <a:latin typeface="Monotype Corsiva" pitchFamily="66" charset="0"/>
              </a:rPr>
              <a:t>.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K</a:t>
            </a:r>
            <a:r>
              <a:rPr lang="id-ID" dirty="0" smtClean="0">
                <a:latin typeface="Monotype Corsiva" pitchFamily="66" charset="0"/>
              </a:rPr>
              <a:t>eunikan dan kekomplekan </a:t>
            </a:r>
            <a:r>
              <a:rPr lang="en-US" dirty="0" smtClean="0">
                <a:latin typeface="Monotype Corsiva" pitchFamily="66" charset="0"/>
              </a:rPr>
              <a:t>		</a:t>
            </a:r>
            <a:r>
              <a:rPr lang="id-ID" dirty="0" smtClean="0">
                <a:latin typeface="Monotype Corsiva" pitchFamily="66" charset="0"/>
              </a:rPr>
              <a:t>bahasa ini harus dipelajari dan </a:t>
            </a:r>
            <a:r>
              <a:rPr lang="en-US" dirty="0" smtClean="0">
                <a:latin typeface="Monotype Corsiva" pitchFamily="66" charset="0"/>
              </a:rPr>
              <a:t>		</a:t>
            </a:r>
            <a:r>
              <a:rPr lang="id-ID" dirty="0" smtClean="0">
                <a:latin typeface="Monotype Corsiva" pitchFamily="66" charset="0"/>
              </a:rPr>
              <a:t>dipahami agar komunikasi </a:t>
            </a:r>
            <a:r>
              <a:rPr lang="en-US" dirty="0" smtClean="0">
                <a:latin typeface="Monotype Corsiva" pitchFamily="66" charset="0"/>
              </a:rPr>
              <a:t>			</a:t>
            </a:r>
            <a:r>
              <a:rPr lang="id-ID" dirty="0" smtClean="0">
                <a:latin typeface="Monotype Corsiva" pitchFamily="66" charset="0"/>
              </a:rPr>
              <a:t>lebih baik dan efektif</a:t>
            </a:r>
            <a:r>
              <a:rPr lang="en-US" dirty="0" smtClean="0">
                <a:latin typeface="Monotype Corsiva" pitchFamily="66" charset="0"/>
              </a:rPr>
              <a:t>.</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39</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en-US" dirty="0" smtClean="0"/>
              <a:t/>
            </a:r>
            <a:br>
              <a:rPr lang="en-US" dirty="0" smtClean="0"/>
            </a:br>
            <a:r>
              <a:rPr lang="en-US" dirty="0" smtClean="0">
                <a:latin typeface="Monotype Corsiva" pitchFamily="66" charset="0"/>
              </a:rPr>
              <a:t>K</a:t>
            </a:r>
            <a:r>
              <a:rPr lang="id-ID" dirty="0" smtClean="0">
                <a:latin typeface="Monotype Corsiva" pitchFamily="66" charset="0"/>
              </a:rPr>
              <a:t>ebudayaan disebut </a:t>
            </a:r>
            <a:r>
              <a:rPr lang="id-ID" i="1" dirty="0" smtClean="0">
                <a:latin typeface="Monotype Corsiva" pitchFamily="66" charset="0"/>
              </a:rPr>
              <a:t>culture</a:t>
            </a:r>
            <a:r>
              <a:rPr lang="id-ID" dirty="0" smtClean="0">
                <a:latin typeface="Monotype Corsiva" pitchFamily="66" charset="0"/>
              </a:rPr>
              <a:t>, </a:t>
            </a: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yang berasal dari kata </a:t>
            </a:r>
            <a:r>
              <a:rPr lang="id-ID" dirty="0" smtClean="0">
                <a:latin typeface="Monotype Corsiva" pitchFamily="66" charset="0"/>
                <a:hlinkClick r:id="rId2" tooltip="Bahasa Latin"/>
              </a:rPr>
              <a:t>Latin</a:t>
            </a:r>
            <a:r>
              <a:rPr lang="en-US" dirty="0" smtClean="0">
                <a:latin typeface="Monotype Corsiva" pitchFamily="66" charset="0"/>
              </a:rPr>
              <a:t> </a:t>
            </a:r>
            <a:r>
              <a:rPr lang="id-ID" i="1" u="sng" dirty="0" smtClean="0">
                <a:latin typeface="Monotype Corsiva" pitchFamily="66" charset="0"/>
              </a:rPr>
              <a:t>Colere</a:t>
            </a:r>
            <a:r>
              <a:rPr lang="en-US" i="1" dirty="0" smtClean="0">
                <a:latin typeface="Monotype Corsiva" pitchFamily="66" charset="0"/>
              </a:rPr>
              <a:t> (</a:t>
            </a:r>
            <a:r>
              <a:rPr lang="en-US" i="1" dirty="0" err="1" smtClean="0">
                <a:latin typeface="Monotype Corsiva" pitchFamily="66" charset="0"/>
              </a:rPr>
              <a:t>Inggris</a:t>
            </a:r>
            <a:r>
              <a:rPr lang="en-US" i="1" dirty="0" smtClean="0">
                <a:latin typeface="Monotype Corsiva" pitchFamily="66" charset="0"/>
              </a:rPr>
              <a:t>)</a:t>
            </a:r>
            <a:r>
              <a:rPr lang="id-ID" dirty="0" smtClean="0">
                <a:latin typeface="Monotype Corsiva" pitchFamily="66" charset="0"/>
              </a:rPr>
              <a:t>, yaitu mengolah atau mengerjakan.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Bisa diartikan juga sebagai mengolah tanah atau bertani.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Kata </a:t>
            </a:r>
            <a:r>
              <a:rPr lang="id-ID" b="1" i="1" dirty="0" smtClean="0">
                <a:latin typeface="Monotype Corsiva" pitchFamily="66" charset="0"/>
              </a:rPr>
              <a:t>culture</a:t>
            </a:r>
            <a:r>
              <a:rPr lang="id-ID" dirty="0" smtClean="0">
                <a:latin typeface="Monotype Corsiva" pitchFamily="66" charset="0"/>
              </a:rPr>
              <a:t> </a:t>
            </a:r>
            <a:r>
              <a:rPr lang="en-US" dirty="0" smtClean="0">
                <a:latin typeface="Monotype Corsiva" pitchFamily="66" charset="0"/>
              </a:rPr>
              <a:t> </a:t>
            </a:r>
            <a:r>
              <a:rPr lang="id-ID" dirty="0" smtClean="0">
                <a:latin typeface="Monotype Corsiva" pitchFamily="66" charset="0"/>
              </a:rPr>
              <a:t>diterjemahkan sebagai "</a:t>
            </a:r>
            <a:r>
              <a:rPr lang="id-ID" i="1" u="sng" dirty="0" smtClean="0">
                <a:latin typeface="Monotype Corsiva" pitchFamily="66" charset="0"/>
              </a:rPr>
              <a:t>kultur</a:t>
            </a:r>
            <a:r>
              <a:rPr lang="id-ID" dirty="0" smtClean="0">
                <a:latin typeface="Monotype Corsiva" pitchFamily="66" charset="0"/>
              </a:rPr>
              <a:t>" dalam bahasa Indonesia.</a:t>
            </a:r>
            <a:r>
              <a:rPr lang="en-US" dirty="0" smtClean="0">
                <a:latin typeface="Monotype Corsiva" pitchFamily="66" charset="0"/>
              </a:rPr>
              <a:t/>
            </a:r>
            <a:br>
              <a:rPr lang="en-US" dirty="0" smtClean="0">
                <a:latin typeface="Monotype Corsiva" pitchFamily="66" charset="0"/>
              </a:rPr>
            </a:b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a:bodyPr>
          <a:lstStyle/>
          <a:p>
            <a:pPr algn="r"/>
            <a:r>
              <a:rPr lang="id-ID" sz="3600" b="1" dirty="0" smtClean="0">
                <a:latin typeface="Monotype Corsiva" pitchFamily="66" charset="0"/>
              </a:rPr>
              <a:t>Budaya</a:t>
            </a:r>
            <a:r>
              <a:rPr lang="id-ID" sz="3600" dirty="0" smtClean="0">
                <a:latin typeface="Monotype Corsiva" pitchFamily="66" charset="0"/>
              </a:rPr>
              <a:t> adalah suatu cara hidup yang berkembang dan dimiliki bersama oleh sebuah kelompok orang dan diwariskan dari generasi </a:t>
            </a:r>
            <a:r>
              <a:rPr lang="en-US" sz="3600" dirty="0" smtClean="0">
                <a:latin typeface="Monotype Corsiva" pitchFamily="66" charset="0"/>
              </a:rPr>
              <a:t> </a:t>
            </a:r>
            <a:r>
              <a:rPr lang="id-ID" sz="3600" dirty="0" smtClean="0">
                <a:latin typeface="Monotype Corsiva" pitchFamily="66" charset="0"/>
              </a:rPr>
              <a:t>ke generasi</a:t>
            </a:r>
            <a:r>
              <a:rPr lang="en-US" sz="3600" dirty="0" smtClean="0">
                <a:latin typeface="Monotype Corsiva" pitchFamily="66" charset="0"/>
              </a:rPr>
              <a:t>  </a:t>
            </a:r>
            <a:r>
              <a:rPr lang="en-US" sz="3600" dirty="0" err="1" smtClean="0">
                <a:latin typeface="Monotype Corsiva" pitchFamily="66" charset="0"/>
              </a:rPr>
              <a:t>berikutnya</a:t>
            </a:r>
            <a:r>
              <a:rPr lang="id-ID" sz="3600" dirty="0" smtClean="0">
                <a:latin typeface="Monotype Corsiva" pitchFamily="66" charset="0"/>
              </a:rPr>
              <a:t>.</a:t>
            </a:r>
            <a:r>
              <a:rPr lang="en-US" sz="3600" baseline="30000" dirty="0" smtClean="0">
                <a:latin typeface="Monotype Corsiva" pitchFamily="66" charset="0"/>
              </a:rPr>
              <a:t> </a:t>
            </a:r>
            <a:br>
              <a:rPr lang="en-US" sz="3600" baseline="30000" dirty="0" smtClean="0">
                <a:latin typeface="Monotype Corsiva" pitchFamily="66" charset="0"/>
              </a:rPr>
            </a:br>
            <a:r>
              <a:rPr lang="en-US" sz="3600" baseline="30000" dirty="0" smtClean="0">
                <a:latin typeface="Monotype Corsiva" pitchFamily="66" charset="0"/>
              </a:rPr>
              <a:t/>
            </a:r>
            <a:br>
              <a:rPr lang="en-US" sz="3600" baseline="30000" dirty="0" smtClean="0">
                <a:latin typeface="Monotype Corsiva" pitchFamily="66" charset="0"/>
              </a:rPr>
            </a:br>
            <a:r>
              <a:rPr lang="id-ID" sz="3600" b="1" dirty="0" smtClean="0">
                <a:latin typeface="Monotype Corsiva" pitchFamily="66" charset="0"/>
              </a:rPr>
              <a:t>Budaya</a:t>
            </a:r>
            <a:r>
              <a:rPr lang="id-ID" sz="3600" dirty="0" smtClean="0">
                <a:latin typeface="Monotype Corsiva" pitchFamily="66" charset="0"/>
              </a:rPr>
              <a:t> terbentuk dari banyak unsur yang rumit, termasuk </a:t>
            </a:r>
            <a:r>
              <a:rPr lang="id-ID" sz="3600" dirty="0" smtClean="0">
                <a:latin typeface="Monotype Corsiva" pitchFamily="66" charset="0"/>
                <a:hlinkClick r:id="rId2" tooltip="Sistem"/>
              </a:rPr>
              <a:t>sistem</a:t>
            </a:r>
            <a:r>
              <a:rPr lang="id-ID" sz="3600" dirty="0" smtClean="0">
                <a:latin typeface="Monotype Corsiva" pitchFamily="66" charset="0"/>
              </a:rPr>
              <a:t> </a:t>
            </a:r>
            <a:r>
              <a:rPr lang="en-US" sz="3600" dirty="0" err="1" smtClean="0">
                <a:latin typeface="Monotype Corsiva" pitchFamily="66" charset="0"/>
              </a:rPr>
              <a:t>kepercayaan</a:t>
            </a:r>
            <a:r>
              <a:rPr lang="en-US" sz="3600" dirty="0" smtClean="0">
                <a:latin typeface="Monotype Corsiva" pitchFamily="66" charset="0"/>
              </a:rPr>
              <a:t>,</a:t>
            </a:r>
            <a:r>
              <a:rPr lang="id-ID" sz="3600" dirty="0" smtClean="0">
                <a:latin typeface="Monotype Corsiva" pitchFamily="66" charset="0"/>
              </a:rPr>
              <a:t> </a:t>
            </a:r>
            <a:r>
              <a:rPr lang="id-ID" sz="3600" dirty="0" smtClean="0">
                <a:latin typeface="Monotype Corsiva" pitchFamily="66" charset="0"/>
                <a:hlinkClick r:id="rId3" tooltip="Politik"/>
              </a:rPr>
              <a:t>politik</a:t>
            </a:r>
            <a:r>
              <a:rPr lang="id-ID" sz="3600" dirty="0" smtClean="0">
                <a:latin typeface="Monotype Corsiva" pitchFamily="66" charset="0"/>
              </a:rPr>
              <a:t>, adat istiadat, </a:t>
            </a:r>
            <a:r>
              <a:rPr lang="id-ID" sz="3600" dirty="0" smtClean="0">
                <a:latin typeface="Monotype Corsiva" pitchFamily="66" charset="0"/>
                <a:hlinkClick r:id="rId4" tooltip="Bahasa"/>
              </a:rPr>
              <a:t>bahasa</a:t>
            </a:r>
            <a:r>
              <a:rPr lang="id-ID" sz="3600" dirty="0" smtClean="0">
                <a:latin typeface="Monotype Corsiva" pitchFamily="66" charset="0"/>
              </a:rPr>
              <a:t>,</a:t>
            </a:r>
            <a:r>
              <a:rPr lang="en-US" sz="3600" dirty="0" smtClean="0">
                <a:latin typeface="Monotype Corsiva" pitchFamily="66" charset="0"/>
              </a:rPr>
              <a:t> </a:t>
            </a:r>
            <a:r>
              <a:rPr lang="id-ID" sz="3600" dirty="0" smtClean="0">
                <a:latin typeface="Monotype Corsiva" pitchFamily="66" charset="0"/>
              </a:rPr>
              <a:t>perkakas, </a:t>
            </a:r>
            <a:r>
              <a:rPr lang="id-ID" sz="3600" dirty="0" smtClean="0">
                <a:latin typeface="Monotype Corsiva" pitchFamily="66" charset="0"/>
                <a:hlinkClick r:id="rId5" tooltip="Pakaian"/>
              </a:rPr>
              <a:t>pakaian</a:t>
            </a:r>
            <a:r>
              <a:rPr lang="id-ID" sz="3600" dirty="0" smtClean="0">
                <a:latin typeface="Monotype Corsiva" pitchFamily="66" charset="0"/>
              </a:rPr>
              <a:t>, </a:t>
            </a:r>
            <a:r>
              <a:rPr lang="id-ID" sz="3600" dirty="0" smtClean="0">
                <a:latin typeface="Monotype Corsiva" pitchFamily="66" charset="0"/>
                <a:hlinkClick r:id="rId6" tooltip="Bangunan"/>
              </a:rPr>
              <a:t>bangunan</a:t>
            </a:r>
            <a:r>
              <a:rPr lang="id-ID" sz="3600" dirty="0" smtClean="0">
                <a:latin typeface="Monotype Corsiva" pitchFamily="66" charset="0"/>
              </a:rPr>
              <a:t>, </a:t>
            </a:r>
            <a:r>
              <a:rPr lang="en-US" sz="3600" dirty="0" smtClean="0">
                <a:latin typeface="Monotype Corsiva" pitchFamily="66" charset="0"/>
              </a:rPr>
              <a:t> </a:t>
            </a:r>
            <a:r>
              <a:rPr lang="id-ID" sz="3600" dirty="0" smtClean="0">
                <a:latin typeface="Monotype Corsiva" pitchFamily="66" charset="0"/>
              </a:rPr>
              <a:t>karya </a:t>
            </a:r>
            <a:r>
              <a:rPr lang="id-ID" sz="3600" dirty="0" smtClean="0">
                <a:latin typeface="Monotype Corsiva" pitchFamily="66" charset="0"/>
                <a:hlinkClick r:id="rId7" tooltip="Seni"/>
              </a:rPr>
              <a:t>seni</a:t>
            </a:r>
            <a:r>
              <a:rPr lang="en-US" sz="3600" dirty="0" smtClean="0">
                <a:latin typeface="Monotype Corsiva" pitchFamily="66" charset="0"/>
              </a:rPr>
              <a:t> </a:t>
            </a:r>
            <a:r>
              <a:rPr lang="en-US" sz="3600" dirty="0" err="1" smtClean="0">
                <a:latin typeface="Monotype Corsiva" pitchFamily="66" charset="0"/>
              </a:rPr>
              <a:t>dan</a:t>
            </a:r>
            <a:r>
              <a:rPr lang="en-US" sz="3600" dirty="0" smtClean="0">
                <a:latin typeface="Monotype Corsiva" pitchFamily="66" charset="0"/>
              </a:rPr>
              <a:t> </a:t>
            </a:r>
            <a:r>
              <a:rPr lang="en-US" sz="3600" dirty="0" err="1" smtClean="0">
                <a:latin typeface="Monotype Corsiva" pitchFamily="66" charset="0"/>
              </a:rPr>
              <a:t>sebagainya</a:t>
            </a:r>
            <a:r>
              <a:rPr lang="en-US" sz="3600" dirty="0" smtClean="0">
                <a:latin typeface="Monotype Corsiva" pitchFamily="66" charset="0"/>
              </a:rPr>
              <a:t>.</a:t>
            </a:r>
            <a:endParaRPr lang="en-US" sz="3600"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a:bodyPr>
          <a:lstStyle/>
          <a:p>
            <a:pPr algn="r"/>
            <a:r>
              <a:rPr lang="id-ID" sz="3600" dirty="0" smtClean="0">
                <a:latin typeface="Monotype Corsiva" pitchFamily="66" charset="0"/>
                <a:hlinkClick r:id="rId2" tooltip="Bahasa"/>
              </a:rPr>
              <a:t>Bahasa</a:t>
            </a:r>
            <a:r>
              <a:rPr lang="id-ID" sz="3600" dirty="0" smtClean="0">
                <a:latin typeface="Monotype Corsiva" pitchFamily="66" charset="0"/>
              </a:rPr>
              <a:t>, </a:t>
            </a:r>
            <a:r>
              <a:rPr lang="en-US" sz="3600" dirty="0" err="1" smtClean="0">
                <a:latin typeface="Monotype Corsiva" pitchFamily="66" charset="0"/>
              </a:rPr>
              <a:t>merupakan</a:t>
            </a:r>
            <a:r>
              <a:rPr lang="en-US" sz="3600" dirty="0" smtClean="0">
                <a:latin typeface="Monotype Corsiva" pitchFamily="66" charset="0"/>
              </a:rPr>
              <a:t> </a:t>
            </a:r>
            <a:r>
              <a:rPr lang="en-US" sz="3600" dirty="0" err="1" smtClean="0">
                <a:latin typeface="Monotype Corsiva" pitchFamily="66" charset="0"/>
              </a:rPr>
              <a:t>contoh</a:t>
            </a:r>
            <a:r>
              <a:rPr lang="en-US" sz="3600" dirty="0" smtClean="0">
                <a:latin typeface="Monotype Corsiva" pitchFamily="66" charset="0"/>
              </a:rPr>
              <a:t> </a:t>
            </a:r>
            <a:r>
              <a:rPr lang="en-US" sz="3600" dirty="0" err="1" smtClean="0">
                <a:latin typeface="Monotype Corsiva" pitchFamily="66" charset="0"/>
              </a:rPr>
              <a:t>unsur</a:t>
            </a:r>
            <a:r>
              <a:rPr lang="id-ID" sz="3600" dirty="0" smtClean="0">
                <a:latin typeface="Monotype Corsiva" pitchFamily="66" charset="0"/>
              </a:rPr>
              <a:t> </a:t>
            </a:r>
            <a:r>
              <a:rPr lang="id-ID" sz="3600" b="1" dirty="0" smtClean="0">
                <a:latin typeface="Monotype Corsiva" pitchFamily="66" charset="0"/>
              </a:rPr>
              <a:t>budaya</a:t>
            </a:r>
            <a:r>
              <a:rPr lang="id-ID" sz="3600" dirty="0" smtClean="0">
                <a:latin typeface="Monotype Corsiva" pitchFamily="66" charset="0"/>
              </a:rPr>
              <a:t>, merupakan bagian tak terpisahkan dari diri manusia sehingga banyak orang cenderung menganggapnya diwariskan secara genetis. </a:t>
            </a:r>
            <a:r>
              <a:rPr lang="en-US" sz="3600" dirty="0" smtClean="0">
                <a:latin typeface="Monotype Corsiva" pitchFamily="66" charset="0"/>
              </a:rPr>
              <a:t/>
            </a:r>
            <a:br>
              <a:rPr lang="en-US" sz="3600" dirty="0" smtClean="0">
                <a:latin typeface="Monotype Corsiva" pitchFamily="66" charset="0"/>
              </a:rPr>
            </a:br>
            <a:r>
              <a:rPr lang="en-US" sz="3600" dirty="0" smtClean="0">
                <a:latin typeface="Monotype Corsiva" pitchFamily="66" charset="0"/>
              </a:rPr>
              <a:t/>
            </a:r>
            <a:br>
              <a:rPr lang="en-US" sz="3600" dirty="0" smtClean="0">
                <a:latin typeface="Monotype Corsiva" pitchFamily="66" charset="0"/>
              </a:rPr>
            </a:br>
            <a:r>
              <a:rPr lang="id-ID" sz="3600" dirty="0" smtClean="0">
                <a:latin typeface="Monotype Corsiva" pitchFamily="66" charset="0"/>
              </a:rPr>
              <a:t>Ketika seseorang berusaha ber</a:t>
            </a:r>
            <a:r>
              <a:rPr lang="id-ID" sz="3600" dirty="0" smtClean="0">
                <a:latin typeface="Monotype Corsiva" pitchFamily="66" charset="0"/>
                <a:hlinkClick r:id="rId3" tooltip="Komunikasi"/>
              </a:rPr>
              <a:t>komunikasi</a:t>
            </a:r>
            <a:r>
              <a:rPr lang="id-ID" sz="3600" dirty="0" smtClean="0">
                <a:latin typeface="Monotype Corsiva" pitchFamily="66" charset="0"/>
              </a:rPr>
              <a:t> dengan orang-orang yang berbeda budaya dan menyesuaikan perbedaan-perbedaannya, membuktikan bahwa budaya itu</a:t>
            </a:r>
            <a:r>
              <a:rPr lang="en-US" sz="3600" dirty="0" smtClean="0">
                <a:latin typeface="Monotype Corsiva" pitchFamily="66" charset="0"/>
              </a:rPr>
              <a:t> </a:t>
            </a:r>
            <a:r>
              <a:rPr lang="en-US" sz="3600" dirty="0" err="1" smtClean="0">
                <a:latin typeface="Monotype Corsiva" pitchFamily="66" charset="0"/>
              </a:rPr>
              <a:t>juga</a:t>
            </a:r>
            <a:r>
              <a:rPr lang="en-US" sz="3600" dirty="0" smtClean="0">
                <a:latin typeface="Monotype Corsiva" pitchFamily="66" charset="0"/>
              </a:rPr>
              <a:t> </a:t>
            </a:r>
            <a:r>
              <a:rPr lang="en-US" sz="3600" dirty="0" err="1" smtClean="0">
                <a:latin typeface="Monotype Corsiva" pitchFamily="66" charset="0"/>
              </a:rPr>
              <a:t>dapat</a:t>
            </a:r>
            <a:r>
              <a:rPr lang="id-ID" sz="3600" dirty="0" smtClean="0">
                <a:latin typeface="Monotype Corsiva" pitchFamily="66" charset="0"/>
              </a:rPr>
              <a:t> dipelajari</a:t>
            </a:r>
            <a:r>
              <a:rPr lang="en-US" sz="3600" dirty="0" smtClean="0">
                <a:latin typeface="Monotype Corsiva" pitchFamily="66" charset="0"/>
              </a:rPr>
              <a:t> </a:t>
            </a:r>
            <a:r>
              <a:rPr lang="en-US" sz="3600" dirty="0" err="1" smtClean="0">
                <a:latin typeface="Monotype Corsiva" pitchFamily="66" charset="0"/>
              </a:rPr>
              <a:t>dan</a:t>
            </a:r>
            <a:r>
              <a:rPr lang="en-US" sz="3600" dirty="0" smtClean="0">
                <a:latin typeface="Monotype Corsiva" pitchFamily="66" charset="0"/>
              </a:rPr>
              <a:t> </a:t>
            </a:r>
            <a:r>
              <a:rPr lang="en-US" sz="3600" dirty="0" err="1" smtClean="0">
                <a:latin typeface="Monotype Corsiva" pitchFamily="66" charset="0"/>
              </a:rPr>
              <a:t>berkembang</a:t>
            </a:r>
            <a:r>
              <a:rPr lang="en-US" sz="3600" dirty="0" smtClean="0">
                <a:latin typeface="Monotype Corsiva" pitchFamily="66" charset="0"/>
              </a:rPr>
              <a:t>.</a:t>
            </a:r>
            <a:endParaRPr lang="en-US" sz="3600"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id-ID" dirty="0" smtClean="0">
                <a:latin typeface="Monotype Corsiva" pitchFamily="66" charset="0"/>
              </a:rPr>
              <a:t>Budaya adalah suatu pola hidup menyeluruh</a:t>
            </a:r>
            <a:r>
              <a:rPr lang="en-US" dirty="0" smtClean="0">
                <a:latin typeface="Monotype Corsiva" pitchFamily="66" charset="0"/>
              </a:rPr>
              <a:t> </a:t>
            </a:r>
            <a:r>
              <a:rPr lang="id-ID" dirty="0" smtClean="0">
                <a:latin typeface="Monotype Corsiva" pitchFamily="66" charset="0"/>
              </a:rPr>
              <a:t>bersifat kompleks, abstrak, dan luas.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Banyak aspek budaya turut menentukan perilaku komunikatif. </a:t>
            </a:r>
            <a:r>
              <a:rPr lang="en-US" dirty="0" smtClean="0">
                <a:latin typeface="Monotype Corsiva" pitchFamily="66" charset="0"/>
              </a:rPr>
              <a:t/>
            </a:r>
            <a:br>
              <a:rPr lang="en-US" dirty="0" smtClean="0">
                <a:latin typeface="Monotype Corsiva" pitchFamily="66" charset="0"/>
              </a:rPr>
            </a:br>
            <a:r>
              <a:rPr lang="en-US" dirty="0" smtClean="0">
                <a:latin typeface="Monotype Corsiva" pitchFamily="66" charset="0"/>
              </a:rPr>
              <a:t/>
            </a:r>
            <a:br>
              <a:rPr lang="en-US" dirty="0" smtClean="0">
                <a:latin typeface="Monotype Corsiva" pitchFamily="66" charset="0"/>
              </a:rPr>
            </a:br>
            <a:r>
              <a:rPr lang="id-ID" dirty="0" smtClean="0">
                <a:latin typeface="Monotype Corsiva" pitchFamily="66" charset="0"/>
              </a:rPr>
              <a:t>Unsur-unsur sosio-budaya ini tersebar dan meliputi banyak kegiatan sosial manusia</a:t>
            </a:r>
            <a:r>
              <a:rPr lang="en-US" dirty="0" smtClean="0">
                <a:latin typeface="Monotype Corsiva" pitchFamily="66" charset="0"/>
              </a:rPr>
              <a:t>.</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r"/>
            <a:r>
              <a:rPr lang="id-ID" i="1" dirty="0" smtClean="0">
                <a:latin typeface="Monotype Corsiva" pitchFamily="66" charset="0"/>
              </a:rPr>
              <a:t>Budaya </a:t>
            </a:r>
            <a:r>
              <a:rPr lang="en-US" i="1" dirty="0" err="1" smtClean="0">
                <a:latin typeface="Monotype Corsiva" pitchFamily="66" charset="0"/>
              </a:rPr>
              <a:t>merupakan</a:t>
            </a:r>
            <a:r>
              <a:rPr lang="en-US" i="1" dirty="0" smtClean="0">
                <a:latin typeface="Monotype Corsiva" pitchFamily="66" charset="0"/>
              </a:rPr>
              <a:t> </a:t>
            </a:r>
            <a:r>
              <a:rPr lang="id-ID" i="1" dirty="0" smtClean="0">
                <a:latin typeface="Monotype Corsiva" pitchFamily="66" charset="0"/>
              </a:rPr>
              <a:t>perangkat rumit nilai-nilai yang dipolarisasikan oleh suatu citra yang mengandung pandangan atas keistimewaannya sendiri</a:t>
            </a:r>
            <a:r>
              <a:rPr lang="en-US" i="1" dirty="0" smtClean="0">
                <a:latin typeface="Monotype Corsiva" pitchFamily="66" charset="0"/>
              </a:rPr>
              <a:t> .</a:t>
            </a:r>
            <a:br>
              <a:rPr lang="en-US" i="1" dirty="0" smtClean="0">
                <a:latin typeface="Monotype Corsiva" pitchFamily="66" charset="0"/>
              </a:rPr>
            </a:br>
            <a:r>
              <a:rPr lang="en-US" i="1" dirty="0" err="1" smtClean="0">
                <a:latin typeface="Monotype Corsiva" pitchFamily="66" charset="0"/>
              </a:rPr>
              <a:t>Contoh</a:t>
            </a:r>
            <a:r>
              <a:rPr lang="id-ID" i="1" dirty="0" smtClean="0">
                <a:latin typeface="Monotype Corsiva" pitchFamily="66" charset="0"/>
              </a:rPr>
              <a:t> </a:t>
            </a:r>
            <a:r>
              <a:rPr lang="en-US" i="1" dirty="0" smtClean="0">
                <a:latin typeface="Monotype Corsiva" pitchFamily="66" charset="0"/>
              </a:rPr>
              <a:t>: I</a:t>
            </a:r>
            <a:r>
              <a:rPr lang="id-ID" i="1" dirty="0" smtClean="0">
                <a:latin typeface="Monotype Corsiva" pitchFamily="66" charset="0"/>
              </a:rPr>
              <a:t>ndividualisme</a:t>
            </a:r>
            <a:r>
              <a:rPr lang="en-US" i="1" dirty="0" smtClean="0">
                <a:latin typeface="Monotype Corsiva" pitchFamily="66" charset="0"/>
              </a:rPr>
              <a:t>,</a:t>
            </a:r>
            <a:r>
              <a:rPr lang="id-ID" i="1" dirty="0" smtClean="0">
                <a:latin typeface="Monotype Corsiva" pitchFamily="66" charset="0"/>
              </a:rPr>
              <a:t> kasar</a:t>
            </a:r>
            <a:r>
              <a:rPr lang="en-US" i="1" dirty="0" smtClean="0">
                <a:latin typeface="Monotype Corsiva" pitchFamily="66" charset="0"/>
              </a:rPr>
              <a:t> </a:t>
            </a:r>
            <a:r>
              <a:rPr lang="en-US" i="1" dirty="0" err="1" smtClean="0">
                <a:latin typeface="Monotype Corsiva" pitchFamily="66" charset="0"/>
              </a:rPr>
              <a:t>di</a:t>
            </a:r>
            <a:r>
              <a:rPr lang="en-US" i="1" dirty="0" smtClean="0">
                <a:latin typeface="Monotype Corsiva" pitchFamily="66" charset="0"/>
              </a:rPr>
              <a:t> </a:t>
            </a:r>
            <a:r>
              <a:rPr lang="id-ID" i="1" dirty="0" smtClean="0">
                <a:latin typeface="Monotype Corsiva" pitchFamily="66" charset="0"/>
                <a:hlinkClick r:id="rId2" tooltip="Benua Amerika"/>
              </a:rPr>
              <a:t>Amerika</a:t>
            </a:r>
            <a:r>
              <a:rPr lang="id-ID" i="1" dirty="0" smtClean="0">
                <a:latin typeface="Monotype Corsiva" pitchFamily="66" charset="0"/>
              </a:rPr>
              <a:t>, </a:t>
            </a:r>
            <a:r>
              <a:rPr lang="en-US" i="1" dirty="0" smtClean="0">
                <a:latin typeface="Monotype Corsiva" pitchFamily="66" charset="0"/>
              </a:rPr>
              <a:t> K</a:t>
            </a:r>
            <a:r>
              <a:rPr lang="id-ID" i="1" dirty="0" smtClean="0">
                <a:latin typeface="Monotype Corsiva" pitchFamily="66" charset="0"/>
              </a:rPr>
              <a:t>eselarasan individu dengan </a:t>
            </a:r>
            <a:r>
              <a:rPr lang="id-ID" i="1" dirty="0" smtClean="0">
                <a:latin typeface="Monotype Corsiva" pitchFamily="66" charset="0"/>
                <a:hlinkClick r:id="rId3" tooltip="Alam"/>
              </a:rPr>
              <a:t>alam</a:t>
            </a:r>
            <a:r>
              <a:rPr lang="en-US" i="1" dirty="0" smtClean="0">
                <a:latin typeface="Monotype Corsiva" pitchFamily="66" charset="0"/>
              </a:rPr>
              <a:t>  </a:t>
            </a:r>
            <a:r>
              <a:rPr lang="id-ID" i="1" dirty="0" smtClean="0">
                <a:latin typeface="Monotype Corsiva" pitchFamily="66" charset="0"/>
              </a:rPr>
              <a:t>d</a:t>
            </a:r>
            <a:r>
              <a:rPr lang="en-US" i="1" dirty="0" err="1" smtClean="0">
                <a:latin typeface="Monotype Corsiva" pitchFamily="66" charset="0"/>
              </a:rPr>
              <a:t>i</a:t>
            </a:r>
            <a:r>
              <a:rPr lang="id-ID" i="1" dirty="0" smtClean="0">
                <a:latin typeface="Monotype Corsiva" pitchFamily="66" charset="0"/>
                <a:hlinkClick r:id="rId4" tooltip="Jepang"/>
              </a:rPr>
              <a:t>Jepang</a:t>
            </a:r>
            <a:r>
              <a:rPr lang="en-US" i="1" dirty="0" smtClean="0">
                <a:latin typeface="Monotype Corsiva" pitchFamily="66" charset="0"/>
              </a:rPr>
              <a:t>,</a:t>
            </a:r>
            <a:br>
              <a:rPr lang="en-US" i="1" dirty="0" smtClean="0">
                <a:latin typeface="Monotype Corsiva" pitchFamily="66" charset="0"/>
              </a:rPr>
            </a:br>
            <a:r>
              <a:rPr lang="id-ID" i="1" dirty="0" smtClean="0">
                <a:latin typeface="Monotype Corsiva" pitchFamily="66" charset="0"/>
              </a:rPr>
              <a:t> </a:t>
            </a:r>
            <a:r>
              <a:rPr lang="en-US" i="1" dirty="0" smtClean="0">
                <a:latin typeface="Monotype Corsiva" pitchFamily="66" charset="0"/>
              </a:rPr>
              <a:t>    K</a:t>
            </a:r>
            <a:r>
              <a:rPr lang="id-ID" i="1" dirty="0" smtClean="0">
                <a:latin typeface="Monotype Corsiva" pitchFamily="66" charset="0"/>
              </a:rPr>
              <a:t>epatuhan kolektif</a:t>
            </a:r>
            <a:r>
              <a:rPr lang="en-US" i="1" dirty="0" smtClean="0">
                <a:latin typeface="Monotype Corsiva" pitchFamily="66" charset="0"/>
              </a:rPr>
              <a:t> </a:t>
            </a:r>
            <a:r>
              <a:rPr lang="en-US" i="1" dirty="0" err="1" smtClean="0">
                <a:latin typeface="Monotype Corsiva" pitchFamily="66" charset="0"/>
              </a:rPr>
              <a:t>kebersamaan</a:t>
            </a:r>
            <a:r>
              <a:rPr lang="en-US" i="1" dirty="0" smtClean="0">
                <a:latin typeface="Monotype Corsiva" pitchFamily="66" charset="0"/>
              </a:rPr>
              <a:t> </a:t>
            </a:r>
            <a:r>
              <a:rPr lang="id-ID" i="1" dirty="0" smtClean="0">
                <a:latin typeface="Monotype Corsiva" pitchFamily="66" charset="0"/>
              </a:rPr>
              <a:t>di </a:t>
            </a:r>
            <a:r>
              <a:rPr lang="id-ID" i="1" dirty="0" smtClean="0">
                <a:latin typeface="Monotype Corsiva" pitchFamily="66" charset="0"/>
                <a:hlinkClick r:id="rId5" tooltip="Cina"/>
              </a:rPr>
              <a:t>Cina</a:t>
            </a:r>
            <a:r>
              <a:rPr lang="id-ID" i="1" dirty="0" smtClean="0">
                <a:latin typeface="Monotype Corsiva" pitchFamily="66" charset="0"/>
              </a:rPr>
              <a:t>.</a:t>
            </a:r>
            <a:r>
              <a:rPr lang="en-US" i="1" dirty="0" smtClean="0">
                <a:latin typeface="Monotype Corsiva" pitchFamily="66" charset="0"/>
              </a:rPr>
              <a:t/>
            </a:r>
            <a:br>
              <a:rPr lang="en-US" i="1" dirty="0" smtClean="0">
                <a:latin typeface="Monotype Corsiva" pitchFamily="66" charset="0"/>
              </a:rPr>
            </a:br>
            <a:r>
              <a:rPr lang="en-US" i="1" dirty="0" smtClean="0">
                <a:latin typeface="Monotype Corsiva" pitchFamily="66" charset="0"/>
              </a:rPr>
              <a:t>…………</a:t>
            </a:r>
            <a:r>
              <a:rPr lang="en-US" i="1" dirty="0" err="1" smtClean="0">
                <a:latin typeface="Monotype Corsiva" pitchFamily="66" charset="0"/>
              </a:rPr>
              <a:t>di</a:t>
            </a:r>
            <a:r>
              <a:rPr lang="en-US" i="1" dirty="0" smtClean="0">
                <a:latin typeface="Monotype Corsiva" pitchFamily="66" charset="0"/>
              </a:rPr>
              <a:t> Indonesia ????</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lstStyle/>
          <a:p>
            <a:pPr algn="r"/>
            <a:r>
              <a:rPr lang="id-ID" dirty="0" smtClean="0">
                <a:latin typeface="Monotype Corsiva" pitchFamily="66" charset="0"/>
              </a:rPr>
              <a:t>Dengan budayalah yang menyediakan suatu kerangka yang koheren untuk mengorganisasikan aktivitas seseorang dan memungkinkannya meramalkan perilaku orang lain</a:t>
            </a:r>
            <a:r>
              <a:rPr lang="en-US" dirty="0" smtClean="0">
                <a:latin typeface="Monotype Corsiva" pitchFamily="66" charset="0"/>
              </a:rPr>
              <a:t>.</a:t>
            </a:r>
            <a:endParaRPr lang="en-US" dirty="0">
              <a:latin typeface="Monotype Corsiva"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Footer Placeholder 3"/>
          <p:cNvSpPr>
            <a:spLocks noGrp="1"/>
          </p:cNvSpPr>
          <p:nvPr>
            <p:ph type="ftr" sz="quarter" idx="11"/>
          </p:nvPr>
        </p:nvSpPr>
        <p:spPr/>
        <p:txBody>
          <a:bodyPr/>
          <a:lstStyle/>
          <a:p>
            <a:r>
              <a:rPr lang="it-IT" smtClean="0"/>
              <a:t>materi kuliah sosiologi Agus Sudarsono</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412</Words>
  <Application>Microsoft Office PowerPoint</Application>
  <PresentationFormat>On-screen Show (4:3)</PresentationFormat>
  <Paragraphs>117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 MATERI (7)    INDIVIDU, KEBUDAYAAN DAN MASYARAKAT</vt:lpstr>
      <vt:lpstr>A. Individu   Abdul Syani, 2007. Sosiologi Skematika, Teori dan Terapan. Jakarta: Bumi Aksara (Bab 3)   (Bahan Mencari Sendiri)</vt:lpstr>
      <vt:lpstr> B. Kebudayaan   1. Pengertian kebudayaan   Budaya /kebudayaan  (bahasa           Sansekerta),    yaitu buddhayah, yang merupakan  bentuk jamak dari buddhi   (budi atau akal)   diartikan sebagai hal-hal yang  berkaitan dengan budi dan akal  manusia. </vt:lpstr>
      <vt:lpstr> Kebudayaan disebut culture,  yang berasal dari kata Latin Colere (Inggris), yaitu mengolah atau mengerjakan.   Bisa diartikan juga sebagai mengolah tanah atau bertani.   Kata culture  diterjemahkan sebagai "kultur" dalam bahasa Indonesia. </vt:lpstr>
      <vt:lpstr>Budaya adalah suatu cara hidup yang berkembang dan dimiliki bersama oleh sebuah kelompok orang dan diwariskan dari generasi  ke generasi  berikutnya.   Budaya terbentuk dari banyak unsur yang rumit, termasuk sistem kepercayaan, politik, adat istiadat, bahasa, perkakas, pakaian, bangunan,  karya seni dan sebagainya.</vt:lpstr>
      <vt:lpstr>Bahasa, merupakan contoh unsur budaya, merupakan bagian tak terpisahkan dari diri manusia sehingga banyak orang cenderung menganggapnya diwariskan secara genetis.   Ketika seseorang berusaha berkomunikasi dengan orang-orang yang berbeda budaya dan menyesuaikan perbedaan-perbedaannya, membuktikan bahwa budaya itu juga dapat dipelajari dan berkembang.</vt:lpstr>
      <vt:lpstr>Budaya adalah suatu pola hidup menyeluruh bersifat kompleks, abstrak, dan luas.   Banyak aspek budaya turut menentukan perilaku komunikatif.   Unsur-unsur sosio-budaya ini tersebar dan meliputi banyak kegiatan sosial manusia.</vt:lpstr>
      <vt:lpstr>Budaya merupakan perangkat rumit nilai-nilai yang dipolarisasikan oleh suatu citra yang mengandung pandangan atas keistimewaannya sendiri . Contoh : Individualisme, kasar di Amerika,  Keselarasan individu dengan alam  diJepang,      Kepatuhan kolektif kebersamaan di Cina. …………di Indonesia ????</vt:lpstr>
      <vt:lpstr>Dengan budayalah yang menyediakan suatu kerangka yang koheren untuk mengorganisasikan aktivitas seseorang dan memungkinkannya meramalkan perilaku orang lain.</vt:lpstr>
      <vt:lpstr>   Melville J. Herskovits dan Bronislaw Malinowski,  mengemukakan bahwa segala sesuatu yang terdapat dalam masyarakat ditentukan oleh kebudayaan yang dimiliki oleh masyarakat itu sendiri.   Istilah untuk pendapat itu adalah Cultural-Determinism. </vt:lpstr>
      <vt:lpstr> Herskovits,   memandang kebudayaan sebagai sesuatu yang turun temurun dari satu generasi ke generasi berikutnya, yang kemudian disebut sebagai superorganic. </vt:lpstr>
      <vt:lpstr>  Andreas Eppink,   mengatakan kebudayaan mengandung keseluruhan pengertian nilai sosial,norma sosial, ilmu pengetahuan serta keseluruhan struktur-struktur sosial, religius, dan lain-lain, tambahan lagi segala pernyataan intelektual dan artistik yang menjadi ciri khas suatu masyarakat</vt:lpstr>
      <vt:lpstr>   Edward Burnett Tylor,    mengatakan kebudayaan merupakan keseluruhan yang kompleks, yang di dalamnya terkandung pengetahuan, kepercayaan, kesenian, moral, hukum, adat istiadat, dan kemampuan-kemampuan lain yang didapat seseorang sebagai anggota masyarakat. </vt:lpstr>
      <vt:lpstr>Menurut Selo Soemardjan dan Soelaiman Soemardi,   kebudayaan adalah sarana hasil karya, rasa, dan cipta masyarakat. </vt:lpstr>
      <vt:lpstr>Disimpulkan  bahwa kebudayaan adalah sesuatu yang akan memengaruhi tingkat pengetahuan dan meliputi sistem ide atau gagasan yang terdapat dalam pikiran manusia, sehingga dalam kehidupan sehari-hari, kebudayaan itu bersifat abstrak.</vt:lpstr>
      <vt:lpstr>Perwujudan kebudayaan adalah  benda-benda yang diciptakan oleh manusia  berupa perilaku dan benda-benda yang bersifat nyata,  Diantaranya seperti : pola-pola perilaku,  bahasa,  peralatan hidup,  organisasi sosial, mata pencaharian,  religi,  seni, dan lain-lain.  </vt:lpstr>
      <vt:lpstr> 2. Unsur-Unsur budaya  Para ahli  mengemukakan  unsur kebudayaan,  Diantaranya adalah  sebagai berikut: Melville J. Herskovits , menyebutkan kebudayaan memiliki 4 unsur pokok, yaitu:  a. alat-alat teknologi  b. sistem ekonomi  c. keluarga  d. kekuasaan politik </vt:lpstr>
      <vt:lpstr> Bronislaw Malinowski ,  mengatakan ada 4 unsur pokok yang meliputi:  a. sistem norma sosial yang memungkinkan                   kerja sama antara para anggota                  masyarakat untuk menyesuaikan diri                  dengan alam sekelilingnya  b. organisasi ekonomi  c. alat-alat dan lembaga-lembaga atau                  petugas-petugas untuk pendidikan                  (keluarga adalah lembaga pendidikan                  utama)  d. organisasi kekuatan (politik) </vt:lpstr>
      <vt:lpstr>  Menurut J.J. Hoenigman,  wujud kebudayaan dibedakan menjadi tiga,  yaitu :   a. gagasan,   b. aktivitas, dan   c. artefak.  </vt:lpstr>
      <vt:lpstr> a. Gagasan (wujud ideal),  Wujud ideal kebudayaan adalah  yang berbentuk kumpulan ide-ide, gagasan, nilai-nilai, norma-norma, peraturan, dan sebagainya yang sifatnya abstrak; tidak dapat diraba atau disentuh dan berada dikepala atau pikiran manusia dalam maeyarakat tersebut.   </vt:lpstr>
      <vt:lpstr>  Jika masyarakat tersebut menyatakan gagasan mereka itu dalam bentuk tulisan, maka lokasi dari kebudayaan ideal itu berada dalam karangan dan buku-buku hasil karya para penulis warga masyarakat tersebut.</vt:lpstr>
      <vt:lpstr>Sekarang kebudayaan ideal banyak yang berujud berupa arsip, disket, compact disc, microfilm, pita rekaman, komputer dan sebagainya.</vt:lpstr>
      <vt:lpstr>b. Aktivitas (tindakan)  Aktivitas adalah wujud kebudayaan sebagai suatu tindakan berpola dari manusia dalam masyarakat itu.  Wujud ini sering pula disebut dengan sistem sosial. </vt:lpstr>
      <vt:lpstr>Sistem sosial ini terdiri dari aktivitas-aktivitas manusia yang saling berinteraksi, mengadakan kontak, serta bergaul dengan manusia lainnya menurut pola-pola tertentu yang berdasarkan adat tata kelakuan.</vt:lpstr>
      <vt:lpstr>Sifatnya konkret dari bentuk aktivitas  kebudayaan terjadi dalam kehidupan sehari-hari, dan dapat diamati dan didokumentasikan. </vt:lpstr>
      <vt:lpstr>c. Artefak (karya)  Artefak adalah wujud kebudayaan fisik yang berupa hasil dari aktivitas, perbuatan, dan karya semua manusia dalam masyarakat.  Berupa benda-benda atau hal-hal yang dapat diraba, dilihat, dan didokumentasikan.   Sifatnya paling konkret di antara ketiga wujud kebudayaan.</vt:lpstr>
      <vt:lpstr>Dalam kenyataan kehidupan bermasyarakat, antara wujud kebudayaan yang satu tidak bisa dipisahkan dari wujud kebudayaan yang lain.   Sebagai contoh: wujud kebudayaan ideal mengatur dan memberi arah kepada tindakan (aktivitas) dan karya (artefak) manusia.</vt:lpstr>
      <vt:lpstr>3. Komponen Kebudayaan  Berdasarkan wujudnya , Budaya memiliki beberapa elemen atau komponen, menurut ahli antropologi (Cateora), yaitu :  a. Kebudayaan material             Kebudayaan material mengacu pada               semua ciptaan masyarakat yang               nyata, konkret</vt:lpstr>
      <vt:lpstr>   Termasuk dalam kebudayaan    material ini adalah :    temuan-temuan yang dihasilkan dari suatu penggalian arkeologi: mangkuk tanah liat,  perhiasan,  senjata, d an seterusnya.  </vt:lpstr>
      <vt:lpstr>  Kebudayaan material juga    mencakup barang-barang,    seperti :    radio televisi,      kapal mobil,     stadion olahraga,      rumah pakaian makanan,     gedung jembatan jalan,     dan mesin mesin.</vt:lpstr>
      <vt:lpstr>   b. Kebudayaan nonmaterial      Kebudayaan nonmaterial                  adalah ciptaan-ciptaan   abstrak  yang               diwariskan dari generasi  ke generasi.               Contoh : berupa dongeng, cerita                              rakyat, dan lagu atau tarian                              tradisional. </vt:lpstr>
      <vt:lpstr> c. Lembaga sosial             Lembaga social dan pendidikan              memberikan peran yang banyak              dalam kontek berhubungan dan              berkomunikasi didalam masyarakat.               Sistem sosial yang terbentuk dalam suatu              negara akan menjadi dasar dan konsep              yang berlaku pada tatanan sosial              masyarakatnya.</vt:lpstr>
      <vt:lpstr>  Contoh  di desa dibeberapa    daerah, wanita tidak perlu                  sekolah tinggi, apalagi bekerja                  pada satu instansi atau                  perusahaan.       Tetapi di kota – kota besar hal   tersebut terbalik, wajar seorang   wanita memilik karier dan    menjadi pimpinan.</vt:lpstr>
      <vt:lpstr> d. Sistem kepercayaan      Bagaimana masyarakat              mengembangkan dan membangun              system kepercayaan atau              keyakinan terhadap sesuatu, hal              ini akan mempengaruhi system              penilaian yang ada dalam              masyarakat.</vt:lpstr>
      <vt:lpstr>     Sistem keyakinan ini akan    mempengaruhi dalam     kebiasaan, bagaimana     memandang hidup dan     kehidupan, cara mereka     berkonsumsi, sampai dengan    cara bagaimana berkomunikasi. </vt:lpstr>
      <vt:lpstr>  e. Estetika       Berhubungan dengan seni                     dan kesenian, musik, cerita,                     dongeng, hikayat, drama dan                     tari –tarian, yang ada dan                     berkembang dalam masyarakat.                      Indonesia setiap kelompok                            masyarakatnya memiliki nilai                     estetika sendiri.</vt:lpstr>
      <vt:lpstr>  Nilai estetika ini perlu dipahami    dalam segala peran, agar pesan yang   akan kita sampaikan dapat mencapai   tujuan dan efektif.    Misalkan di beberapa wilayah dan   bersifat kedaerah, setiap akan    resepsi pernikahan harus meletakan   janur kuning dan  sebagai symbol                    yang  arti nya disetiap daerah                   berbeda.</vt:lpstr>
      <vt:lpstr>  f. Bahasa                    Bahasa merupakan alat                     pengatar dalam berkomunikasi,                     bahasa untuk setiap walayah,                     bagian dan Negara memiliki                     perbedaan yang sangat                     komplek.    </vt:lpstr>
      <vt:lpstr>  Bahasa memiliki sifat unik                    dan  komplek, yang hanya                 dapat dimengerti oleh                pengguna bahasa itu sendiri.    Keunikan dan kekomplekan   bahasa ini harus dipelajari dan   dipahami agar komunikasi    lebih baik dan efektif.</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MATERI (7)    INDIVIDU, KEBUDAYAAN DAN MASYARAKAT</dc:title>
  <dc:creator>toshiba</dc:creator>
  <cp:lastModifiedBy>toshiba</cp:lastModifiedBy>
  <cp:revision>1</cp:revision>
  <dcterms:created xsi:type="dcterms:W3CDTF">2006-08-16T00:00:00Z</dcterms:created>
  <dcterms:modified xsi:type="dcterms:W3CDTF">2014-04-09T12:01:28Z</dcterms:modified>
</cp:coreProperties>
</file>