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11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77200" cy="5897562"/>
          </a:xfrm>
        </p:spPr>
        <p:style>
          <a:lnRef idx="2">
            <a:schemeClr val="dk1"/>
          </a:lnRef>
          <a:fillRef idx="1">
            <a:schemeClr val="lt1"/>
          </a:fillRef>
          <a:effectRef idx="0">
            <a:schemeClr val="dk1"/>
          </a:effectRef>
          <a:fontRef idx="minor">
            <a:schemeClr val="dk1"/>
          </a:fontRef>
        </p:style>
        <p:txBody>
          <a:bodyPr/>
          <a:lstStyle/>
          <a:p>
            <a:r>
              <a:rPr lang="en-US" b="1" dirty="0" smtClean="0">
                <a:latin typeface="Wide Latin" pitchFamily="18" charset="0"/>
              </a:rPr>
              <a:t>MATERI</a:t>
            </a:r>
            <a:br>
              <a:rPr lang="en-US" b="1" dirty="0" smtClean="0">
                <a:latin typeface="Wide Latin" pitchFamily="18" charset="0"/>
              </a:rPr>
            </a:br>
            <a:r>
              <a:rPr lang="en-US" b="1" dirty="0" smtClean="0">
                <a:latin typeface="Wide Latin" pitchFamily="18" charset="0"/>
              </a:rPr>
              <a:t>(</a:t>
            </a:r>
            <a:r>
              <a:rPr lang="id-ID" b="1" smtClean="0">
                <a:latin typeface="Wide Latin" pitchFamily="18" charset="0"/>
              </a:rPr>
              <a:t>10</a:t>
            </a:r>
            <a:r>
              <a:rPr lang="en-US" b="1" smtClean="0">
                <a:latin typeface="Wide Latin" pitchFamily="18" charset="0"/>
              </a:rPr>
              <a:t>)</a:t>
            </a:r>
            <a:r>
              <a:rPr lang="en-US" b="1" dirty="0" smtClean="0">
                <a:latin typeface="Wide Latin" pitchFamily="18" charset="0"/>
              </a:rPr>
              <a:t/>
            </a:r>
            <a:br>
              <a:rPr lang="en-US" b="1" dirty="0" smtClean="0">
                <a:latin typeface="Wide Latin" pitchFamily="18" charset="0"/>
              </a:rPr>
            </a:br>
            <a:r>
              <a:rPr lang="en-US" b="1" dirty="0" smtClean="0">
                <a:latin typeface="Wide Latin" pitchFamily="18" charset="0"/>
              </a:rPr>
              <a:t/>
            </a:r>
            <a:br>
              <a:rPr lang="en-US" b="1" dirty="0" smtClean="0">
                <a:latin typeface="Wide Latin" pitchFamily="18" charset="0"/>
              </a:rPr>
            </a:br>
            <a:r>
              <a:rPr lang="en-US" sz="4000" b="1" dirty="0" smtClean="0">
                <a:latin typeface="Wide Latin" pitchFamily="18" charset="0"/>
              </a:rPr>
              <a:t>STRATIFIKASI </a:t>
            </a:r>
            <a:r>
              <a:rPr lang="en-US" b="1" dirty="0" smtClean="0">
                <a:latin typeface="Wide Latin" pitchFamily="18" charset="0"/>
              </a:rPr>
              <a:t>SOSIAL</a:t>
            </a:r>
            <a:endParaRPr lang="en-US" b="1" dirty="0">
              <a:latin typeface="Wide Latin" pitchFamily="18" charset="0"/>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1</a:t>
            </a:fld>
            <a:endParaRPr lang="en-US"/>
          </a:p>
        </p:txBody>
      </p:sp>
      <p:sp>
        <p:nvSpPr>
          <p:cNvPr id="4" name="Footer Placeholder 3"/>
          <p:cNvSpPr>
            <a:spLocks noGrp="1"/>
          </p:cNvSpPr>
          <p:nvPr>
            <p:ph type="ftr" sz="quarter" idx="11"/>
          </p:nvPr>
        </p:nvSpPr>
        <p:spPr/>
        <p:txBody>
          <a:bodyPr/>
          <a:lstStyle/>
          <a:p>
            <a:r>
              <a:rPr lang="it-IT" smtClean="0"/>
              <a:t>materi kuliah sosiologi Agus Sudarsono</a:t>
            </a: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style>
          <a:lnRef idx="2">
            <a:schemeClr val="dk1"/>
          </a:lnRef>
          <a:fillRef idx="1">
            <a:schemeClr val="lt1"/>
          </a:fillRef>
          <a:effectRef idx="0">
            <a:schemeClr val="dk1"/>
          </a:effectRef>
          <a:fontRef idx="minor">
            <a:schemeClr val="dk1"/>
          </a:fontRef>
        </p:style>
        <p:txBody>
          <a:bodyPr>
            <a:normAutofit/>
          </a:bodyPr>
          <a:lstStyle/>
          <a:p>
            <a:pPr algn="r"/>
            <a:r>
              <a:rPr lang="en-US" dirty="0" err="1" smtClean="0"/>
              <a:t>Selama</a:t>
            </a:r>
            <a:r>
              <a:rPr lang="en-US" dirty="0" smtClean="0"/>
              <a:t> </a:t>
            </a:r>
            <a:r>
              <a:rPr lang="en-US" dirty="0" err="1" smtClean="0"/>
              <a:t>didalam</a:t>
            </a:r>
            <a:r>
              <a:rPr lang="en-US" dirty="0" smtClean="0"/>
              <a:t> </a:t>
            </a:r>
            <a:r>
              <a:rPr lang="en-US" dirty="0" err="1" smtClean="0"/>
              <a:t>masyarakat</a:t>
            </a:r>
            <a:r>
              <a:rPr lang="en-US" dirty="0" smtClean="0"/>
              <a:t> </a:t>
            </a:r>
            <a:r>
              <a:rPr lang="en-US" dirty="0" err="1" smtClean="0"/>
              <a:t>masih</a:t>
            </a:r>
            <a:r>
              <a:rPr lang="en-US" dirty="0" smtClean="0"/>
              <a:t> </a:t>
            </a:r>
            <a:r>
              <a:rPr lang="en-US" dirty="0" err="1" smtClean="0"/>
              <a:t>ada</a:t>
            </a:r>
            <a:r>
              <a:rPr lang="en-US" dirty="0" smtClean="0"/>
              <a:t> </a:t>
            </a:r>
            <a:r>
              <a:rPr lang="en-US" dirty="0" err="1" smtClean="0"/>
              <a:t>sesuatu</a:t>
            </a:r>
            <a:r>
              <a:rPr lang="en-US" dirty="0" smtClean="0"/>
              <a:t> yang </a:t>
            </a:r>
            <a:r>
              <a:rPr lang="en-US" dirty="0" err="1" smtClean="0"/>
              <a:t>bisa</a:t>
            </a:r>
            <a:r>
              <a:rPr lang="en-US" dirty="0" smtClean="0"/>
              <a:t> </a:t>
            </a:r>
            <a:r>
              <a:rPr lang="en-US" dirty="0" err="1" smtClean="0"/>
              <a:t>dihargai</a:t>
            </a:r>
            <a:r>
              <a:rPr lang="en-US" dirty="0" smtClean="0"/>
              <a:t>, </a:t>
            </a:r>
            <a:r>
              <a:rPr lang="en-US" dirty="0" err="1" smtClean="0"/>
              <a:t>maka</a:t>
            </a:r>
            <a:r>
              <a:rPr lang="en-US" dirty="0" smtClean="0"/>
              <a:t> </a:t>
            </a:r>
            <a:r>
              <a:rPr lang="en-US" dirty="0" err="1" smtClean="0"/>
              <a:t>penghargaan</a:t>
            </a:r>
            <a:r>
              <a:rPr lang="en-US" dirty="0" smtClean="0"/>
              <a:t> </a:t>
            </a:r>
            <a:r>
              <a:rPr lang="en-US" dirty="0" err="1" smtClean="0"/>
              <a:t>itu</a:t>
            </a:r>
            <a:r>
              <a:rPr lang="en-US" dirty="0" smtClean="0"/>
              <a:t> </a:t>
            </a:r>
            <a:r>
              <a:rPr lang="en-US" dirty="0" err="1" smtClean="0"/>
              <a:t>merupakan</a:t>
            </a:r>
            <a:r>
              <a:rPr lang="en-US" dirty="0" smtClean="0"/>
              <a:t> </a:t>
            </a:r>
            <a:r>
              <a:rPr lang="en-US" dirty="0" err="1" smtClean="0"/>
              <a:t>bibit</a:t>
            </a:r>
            <a:r>
              <a:rPr lang="en-US" dirty="0" smtClean="0"/>
              <a:t> yang </a:t>
            </a:r>
            <a:r>
              <a:rPr lang="en-US" dirty="0" err="1" smtClean="0"/>
              <a:t>dapat</a:t>
            </a:r>
            <a:r>
              <a:rPr lang="en-US" dirty="0" smtClean="0"/>
              <a:t> </a:t>
            </a:r>
            <a:r>
              <a:rPr lang="en-US" dirty="0" err="1" smtClean="0"/>
              <a:t>menumbuhkan</a:t>
            </a:r>
            <a:r>
              <a:rPr lang="en-US" dirty="0" smtClean="0"/>
              <a:t> </a:t>
            </a:r>
            <a:r>
              <a:rPr lang="en-US" dirty="0" err="1" smtClean="0"/>
              <a:t>sistem</a:t>
            </a:r>
            <a:r>
              <a:rPr lang="en-US" dirty="0" smtClean="0"/>
              <a:t> </a:t>
            </a:r>
            <a:r>
              <a:rPr lang="en-US" dirty="0" err="1" smtClean="0"/>
              <a:t>lapisan</a:t>
            </a:r>
            <a:r>
              <a:rPr lang="en-US" dirty="0" smtClean="0"/>
              <a:t> </a:t>
            </a:r>
            <a:r>
              <a:rPr lang="en-US" dirty="0" err="1" smtClean="0"/>
              <a:t>masyarakat</a:t>
            </a:r>
            <a:r>
              <a:rPr lang="en-US" dirty="0" smtClean="0"/>
              <a:t>, </a:t>
            </a:r>
            <a:br>
              <a:rPr lang="en-US" dirty="0" smtClean="0"/>
            </a:br>
            <a:r>
              <a:rPr lang="en-US" dirty="0" smtClean="0"/>
              <a:t>(</a:t>
            </a:r>
            <a:r>
              <a:rPr lang="en-US" dirty="0" err="1" smtClean="0"/>
              <a:t>seperti</a:t>
            </a:r>
            <a:r>
              <a:rPr lang="en-US" dirty="0" smtClean="0"/>
              <a:t> </a:t>
            </a:r>
            <a:r>
              <a:rPr lang="en-US" sz="3600" b="1" i="1" dirty="0" err="1" smtClean="0"/>
              <a:t>uang</a:t>
            </a:r>
            <a:r>
              <a:rPr lang="en-US" sz="3600" b="1" i="1" dirty="0" smtClean="0"/>
              <a:t>, </a:t>
            </a:r>
            <a:r>
              <a:rPr lang="en-US" sz="3600" b="1" i="1" dirty="0" err="1" smtClean="0"/>
              <a:t>benda</a:t>
            </a:r>
            <a:r>
              <a:rPr lang="en-US" sz="3600" b="1" i="1" dirty="0" smtClean="0"/>
              <a:t> </a:t>
            </a:r>
            <a:r>
              <a:rPr lang="en-US" sz="3600" b="1" i="1" dirty="0" err="1" smtClean="0"/>
              <a:t>ekonomis</a:t>
            </a:r>
            <a:r>
              <a:rPr lang="en-US" sz="3600" b="1" i="1" dirty="0" smtClean="0"/>
              <a:t>, </a:t>
            </a:r>
            <a:r>
              <a:rPr lang="en-US" sz="3600" b="1" i="1" dirty="0" err="1" smtClean="0"/>
              <a:t>tanah</a:t>
            </a:r>
            <a:r>
              <a:rPr lang="en-US" sz="3600" b="1" i="1" dirty="0" smtClean="0"/>
              <a:t>, </a:t>
            </a:r>
            <a:r>
              <a:rPr lang="en-US" sz="3600" b="1" i="1" dirty="0" err="1" smtClean="0"/>
              <a:t>kekuasaan</a:t>
            </a:r>
            <a:r>
              <a:rPr lang="en-US" sz="3600" b="1" i="1" dirty="0" smtClean="0"/>
              <a:t>, </a:t>
            </a:r>
            <a:r>
              <a:rPr lang="en-US" sz="3600" b="1" i="1" dirty="0" err="1" smtClean="0"/>
              <a:t>ilmu</a:t>
            </a:r>
            <a:r>
              <a:rPr lang="en-US" sz="3600" b="1" i="1" dirty="0" smtClean="0"/>
              <a:t>, </a:t>
            </a:r>
            <a:r>
              <a:rPr lang="en-US" sz="3600" b="1" i="1" dirty="0" err="1" smtClean="0"/>
              <a:t>pengetahuan</a:t>
            </a:r>
            <a:r>
              <a:rPr lang="en-US" sz="3600" b="1" i="1" dirty="0" smtClean="0"/>
              <a:t>, </a:t>
            </a:r>
            <a:r>
              <a:rPr lang="en-US" sz="3600" b="1" i="1" dirty="0" err="1" smtClean="0"/>
              <a:t>kesalehan</a:t>
            </a:r>
            <a:r>
              <a:rPr lang="en-US" sz="3600" b="1" i="1" dirty="0" smtClean="0"/>
              <a:t>, </a:t>
            </a:r>
            <a:r>
              <a:rPr lang="en-US" sz="3600" b="1" i="1" dirty="0" err="1" smtClean="0"/>
              <a:t>kejujuran</a:t>
            </a:r>
            <a:r>
              <a:rPr lang="en-US" sz="3600" b="1" i="1" dirty="0" smtClean="0"/>
              <a:t>, agama, </a:t>
            </a:r>
            <a:r>
              <a:rPr lang="en-US" sz="3600" b="1" i="1" dirty="0" err="1" smtClean="0"/>
              <a:t>keturunan</a:t>
            </a:r>
            <a:r>
              <a:rPr lang="en-US" sz="3600" b="1" i="1" dirty="0" smtClean="0"/>
              <a:t>) </a:t>
            </a:r>
            <a:endParaRPr lang="en-US" sz="3600" b="1" i="1"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10</a:t>
            </a:fld>
            <a:endParaRPr lang="en-US"/>
          </a:p>
        </p:txBody>
      </p:sp>
      <p:sp>
        <p:nvSpPr>
          <p:cNvPr id="4" name="Footer Placeholder 3"/>
          <p:cNvSpPr>
            <a:spLocks noGrp="1"/>
          </p:cNvSpPr>
          <p:nvPr>
            <p:ph type="ftr" sz="quarter" idx="11"/>
          </p:nvPr>
        </p:nvSpPr>
        <p:spPr/>
        <p:txBody>
          <a:bodyPr/>
          <a:lstStyle/>
          <a:p>
            <a:r>
              <a:rPr lang="it-IT" smtClean="0"/>
              <a:t>materi kuliah sosiologi Agus Sudarsono</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style>
          <a:lnRef idx="2">
            <a:schemeClr val="dk1"/>
          </a:lnRef>
          <a:fillRef idx="1">
            <a:schemeClr val="lt1"/>
          </a:fillRef>
          <a:effectRef idx="0">
            <a:schemeClr val="dk1"/>
          </a:effectRef>
          <a:fontRef idx="minor">
            <a:schemeClr val="dk1"/>
          </a:fontRef>
        </p:style>
        <p:txBody>
          <a:bodyPr>
            <a:normAutofit fontScale="90000"/>
          </a:bodyPr>
          <a:lstStyle/>
          <a:p>
            <a:pPr algn="r"/>
            <a:r>
              <a:rPr lang="en-US" dirty="0" err="1" smtClean="0"/>
              <a:t>Perlapisan</a:t>
            </a:r>
            <a:r>
              <a:rPr lang="en-US" dirty="0" smtClean="0"/>
              <a:t> </a:t>
            </a:r>
            <a:r>
              <a:rPr lang="en-US" dirty="0" err="1" smtClean="0"/>
              <a:t>sosial</a:t>
            </a:r>
            <a:r>
              <a:rPr lang="en-US" dirty="0" smtClean="0"/>
              <a:t> </a:t>
            </a:r>
            <a:r>
              <a:rPr lang="en-US" dirty="0" err="1" smtClean="0"/>
              <a:t>pada</a:t>
            </a:r>
            <a:r>
              <a:rPr lang="en-US" dirty="0" smtClean="0"/>
              <a:t> </a:t>
            </a:r>
            <a:r>
              <a:rPr lang="en-US" dirty="0" err="1" smtClean="0"/>
              <a:t>mayarakat</a:t>
            </a:r>
            <a:r>
              <a:rPr lang="en-US" dirty="0" smtClean="0"/>
              <a:t> </a:t>
            </a:r>
            <a:r>
              <a:rPr lang="en-US" dirty="0" err="1" smtClean="0"/>
              <a:t>bersahaja</a:t>
            </a:r>
            <a:r>
              <a:rPr lang="en-US" dirty="0" smtClean="0"/>
              <a:t> </a:t>
            </a:r>
            <a:r>
              <a:rPr lang="en-US" dirty="0" err="1" smtClean="0"/>
              <a:t>masih</a:t>
            </a:r>
            <a:r>
              <a:rPr lang="en-US" dirty="0" smtClean="0"/>
              <a:t> </a:t>
            </a:r>
            <a:r>
              <a:rPr lang="en-US" dirty="0" err="1" smtClean="0"/>
              <a:t>sangat</a:t>
            </a:r>
            <a:r>
              <a:rPr lang="en-US" dirty="0" smtClean="0"/>
              <a:t> </a:t>
            </a:r>
            <a:r>
              <a:rPr lang="en-US" dirty="0" err="1" smtClean="0"/>
              <a:t>sederhana</a:t>
            </a:r>
            <a:r>
              <a:rPr lang="en-US" dirty="0" smtClean="0"/>
              <a:t> (</a:t>
            </a:r>
            <a:r>
              <a:rPr lang="en-US" dirty="0" err="1" smtClean="0"/>
              <a:t>karena</a:t>
            </a:r>
            <a:r>
              <a:rPr lang="en-US" dirty="0" smtClean="0"/>
              <a:t> </a:t>
            </a:r>
            <a:r>
              <a:rPr lang="en-US" dirty="0" err="1" smtClean="0"/>
              <a:t>unsur</a:t>
            </a:r>
            <a:r>
              <a:rPr lang="en-US" dirty="0" smtClean="0"/>
              <a:t> </a:t>
            </a:r>
            <a:r>
              <a:rPr lang="en-US" dirty="0" err="1" smtClean="0"/>
              <a:t>pembedanya</a:t>
            </a:r>
            <a:r>
              <a:rPr lang="en-US" dirty="0" smtClean="0"/>
              <a:t> </a:t>
            </a:r>
            <a:r>
              <a:rPr lang="en-US" dirty="0" err="1" smtClean="0"/>
              <a:t>sedikit</a:t>
            </a:r>
            <a:r>
              <a:rPr lang="en-US" dirty="0" smtClean="0"/>
              <a:t>).</a:t>
            </a:r>
            <a:br>
              <a:rPr lang="en-US" dirty="0" smtClean="0"/>
            </a:br>
            <a:r>
              <a:rPr lang="en-US" i="1" dirty="0" err="1" smtClean="0"/>
              <a:t>Semakin</a:t>
            </a:r>
            <a:r>
              <a:rPr lang="en-US" i="1" dirty="0" smtClean="0"/>
              <a:t> </a:t>
            </a:r>
            <a:r>
              <a:rPr lang="en-US" i="1" dirty="0" err="1" smtClean="0"/>
              <a:t>maju</a:t>
            </a:r>
            <a:r>
              <a:rPr lang="en-US" i="1" dirty="0" smtClean="0"/>
              <a:t> </a:t>
            </a:r>
            <a:r>
              <a:rPr lang="en-US" i="1" dirty="0" err="1" smtClean="0"/>
              <a:t>ilmu</a:t>
            </a:r>
            <a:r>
              <a:rPr lang="en-US" i="1" dirty="0" smtClean="0"/>
              <a:t>, </a:t>
            </a:r>
            <a:r>
              <a:rPr lang="en-US" i="1" dirty="0" err="1" smtClean="0"/>
              <a:t>pengetahuan</a:t>
            </a:r>
            <a:r>
              <a:rPr lang="en-US" i="1" dirty="0" smtClean="0"/>
              <a:t> </a:t>
            </a:r>
            <a:r>
              <a:rPr lang="en-US" i="1" dirty="0" err="1" smtClean="0"/>
              <a:t>dan</a:t>
            </a:r>
            <a:r>
              <a:rPr lang="en-US" i="1" dirty="0" smtClean="0"/>
              <a:t> </a:t>
            </a:r>
            <a:r>
              <a:rPr lang="en-US" i="1" dirty="0" err="1" smtClean="0"/>
              <a:t>teknologi</a:t>
            </a:r>
            <a:r>
              <a:rPr lang="en-US" i="1" dirty="0" smtClean="0"/>
              <a:t> </a:t>
            </a:r>
            <a:r>
              <a:rPr lang="en-US" i="1" dirty="0" err="1" smtClean="0"/>
              <a:t>dan</a:t>
            </a:r>
            <a:r>
              <a:rPr lang="en-US" i="1" dirty="0" smtClean="0"/>
              <a:t> </a:t>
            </a:r>
            <a:r>
              <a:rPr lang="en-US" i="1" dirty="0" err="1" smtClean="0"/>
              <a:t>semakin</a:t>
            </a:r>
            <a:r>
              <a:rPr lang="en-US" i="1" dirty="0" smtClean="0"/>
              <a:t> </a:t>
            </a:r>
            <a:r>
              <a:rPr lang="en-US" i="1" dirty="0" err="1" smtClean="0"/>
              <a:t>ragam</a:t>
            </a:r>
            <a:r>
              <a:rPr lang="en-US" i="1" dirty="0" smtClean="0"/>
              <a:t> </a:t>
            </a:r>
            <a:r>
              <a:rPr lang="en-US" i="1" dirty="0" err="1" smtClean="0"/>
              <a:t>dan</a:t>
            </a:r>
            <a:r>
              <a:rPr lang="en-US" i="1" dirty="0" smtClean="0"/>
              <a:t> </a:t>
            </a:r>
            <a:r>
              <a:rPr lang="en-US" i="1" dirty="0" err="1" smtClean="0"/>
              <a:t>rumitnya</a:t>
            </a:r>
            <a:r>
              <a:rPr lang="en-US" i="1" dirty="0" smtClean="0"/>
              <a:t> </a:t>
            </a:r>
            <a:r>
              <a:rPr lang="en-US" i="1" dirty="0" err="1" smtClean="0"/>
              <a:t>kehidupan</a:t>
            </a:r>
            <a:r>
              <a:rPr lang="en-US" i="1" dirty="0" smtClean="0"/>
              <a:t> </a:t>
            </a:r>
            <a:r>
              <a:rPr lang="en-US" i="1" dirty="0" err="1" smtClean="0"/>
              <a:t>pada</a:t>
            </a:r>
            <a:r>
              <a:rPr lang="en-US" i="1" dirty="0" smtClean="0"/>
              <a:t> </a:t>
            </a:r>
            <a:r>
              <a:rPr lang="en-US" i="1" dirty="0" err="1" smtClean="0"/>
              <a:t>masyarakat</a:t>
            </a:r>
            <a:r>
              <a:rPr lang="en-US" i="1" dirty="0" smtClean="0"/>
              <a:t> modern </a:t>
            </a:r>
            <a:r>
              <a:rPr lang="en-US" i="1" dirty="0" err="1" smtClean="0"/>
              <a:t>maka</a:t>
            </a:r>
            <a:r>
              <a:rPr lang="en-US" i="1" dirty="0" smtClean="0"/>
              <a:t> </a:t>
            </a:r>
            <a:r>
              <a:rPr lang="en-US" i="1" dirty="0" err="1" smtClean="0"/>
              <a:t>perlapisan</a:t>
            </a:r>
            <a:r>
              <a:rPr lang="en-US" i="1" dirty="0" smtClean="0"/>
              <a:t> </a:t>
            </a:r>
            <a:r>
              <a:rPr lang="en-US" i="1" dirty="0" err="1" smtClean="0"/>
              <a:t>sosial</a:t>
            </a:r>
            <a:r>
              <a:rPr lang="en-US" i="1" dirty="0" smtClean="0"/>
              <a:t> </a:t>
            </a:r>
            <a:r>
              <a:rPr lang="en-US" i="1" dirty="0" err="1" smtClean="0"/>
              <a:t>ini</a:t>
            </a:r>
            <a:r>
              <a:rPr lang="en-US" i="1" dirty="0" smtClean="0"/>
              <a:t> </a:t>
            </a:r>
            <a:r>
              <a:rPr lang="en-US" i="1" dirty="0" err="1" smtClean="0"/>
              <a:t>juga</a:t>
            </a:r>
            <a:r>
              <a:rPr lang="en-US" i="1" dirty="0" smtClean="0"/>
              <a:t> </a:t>
            </a:r>
            <a:r>
              <a:rPr lang="en-US" i="1" dirty="0" err="1" smtClean="0"/>
              <a:t>semakin</a:t>
            </a:r>
            <a:r>
              <a:rPr lang="en-US" i="1" dirty="0" smtClean="0"/>
              <a:t> </a:t>
            </a:r>
            <a:r>
              <a:rPr lang="en-US" i="1" dirty="0" err="1" smtClean="0"/>
              <a:t>rumit</a:t>
            </a:r>
            <a:r>
              <a:rPr lang="en-US" i="1" dirty="0" smtClean="0"/>
              <a:t> </a:t>
            </a:r>
            <a:r>
              <a:rPr lang="en-US" i="1" dirty="0" err="1" smtClean="0"/>
              <a:t>dan</a:t>
            </a:r>
            <a:r>
              <a:rPr lang="en-US" i="1" dirty="0" smtClean="0"/>
              <a:t> </a:t>
            </a:r>
            <a:r>
              <a:rPr lang="en-US" i="1" dirty="0" err="1" smtClean="0"/>
              <a:t>kompleks</a:t>
            </a:r>
            <a:r>
              <a:rPr lang="en-US" i="1" dirty="0" smtClean="0"/>
              <a:t> (</a:t>
            </a:r>
            <a:r>
              <a:rPr lang="en-US" i="1" dirty="0" err="1" smtClean="0"/>
              <a:t>karena</a:t>
            </a:r>
            <a:r>
              <a:rPr lang="en-US" i="1" dirty="0" smtClean="0"/>
              <a:t> </a:t>
            </a:r>
            <a:r>
              <a:rPr lang="en-US" i="1" dirty="0" err="1" smtClean="0"/>
              <a:t>aneka</a:t>
            </a:r>
            <a:r>
              <a:rPr lang="en-US" i="1" dirty="0" smtClean="0"/>
              <a:t> </a:t>
            </a:r>
            <a:r>
              <a:rPr lang="en-US" i="1" dirty="0" err="1" smtClean="0"/>
              <a:t>warna</a:t>
            </a:r>
            <a:r>
              <a:rPr lang="en-US" i="1" dirty="0" smtClean="0"/>
              <a:t> </a:t>
            </a:r>
            <a:r>
              <a:rPr lang="en-US" i="1" dirty="0" err="1" smtClean="0"/>
              <a:t>ukurannya</a:t>
            </a:r>
            <a:r>
              <a:rPr lang="en-US" i="1" dirty="0" smtClean="0"/>
              <a:t> </a:t>
            </a:r>
            <a:r>
              <a:rPr lang="en-US" i="1" dirty="0" err="1" smtClean="0"/>
              <a:t>juga</a:t>
            </a:r>
            <a:r>
              <a:rPr lang="en-US" i="1" dirty="0" smtClean="0"/>
              <a:t> </a:t>
            </a:r>
            <a:r>
              <a:rPr lang="en-US" i="1" dirty="0" err="1" smtClean="0"/>
              <a:t>semakin</a:t>
            </a:r>
            <a:r>
              <a:rPr lang="en-US" i="1" dirty="0" smtClean="0"/>
              <a:t> </a:t>
            </a:r>
            <a:r>
              <a:rPr lang="en-US" i="1" dirty="0" err="1" smtClean="0"/>
              <a:t>banyak</a:t>
            </a:r>
            <a:r>
              <a:rPr lang="en-US" i="1" dirty="0" smtClean="0"/>
              <a:t>).</a:t>
            </a:r>
            <a:endParaRPr lang="en-US" i="1"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11</a:t>
            </a:fld>
            <a:endParaRPr lang="en-US"/>
          </a:p>
        </p:txBody>
      </p:sp>
      <p:sp>
        <p:nvSpPr>
          <p:cNvPr id="4" name="Footer Placeholder 3"/>
          <p:cNvSpPr>
            <a:spLocks noGrp="1"/>
          </p:cNvSpPr>
          <p:nvPr>
            <p:ph type="ftr" sz="quarter" idx="11"/>
          </p:nvPr>
        </p:nvSpPr>
        <p:spPr/>
        <p:txBody>
          <a:bodyPr/>
          <a:lstStyle/>
          <a:p>
            <a:r>
              <a:rPr lang="it-IT" smtClean="0"/>
              <a:t>materi kuliah sosiologi Agus Sudarsono</a:t>
            </a: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7562"/>
          </a:xfrm>
        </p:spPr>
        <p:style>
          <a:lnRef idx="2">
            <a:schemeClr val="dk1"/>
          </a:lnRef>
          <a:fillRef idx="1">
            <a:schemeClr val="lt1"/>
          </a:fillRef>
          <a:effectRef idx="0">
            <a:schemeClr val="dk1"/>
          </a:effectRef>
          <a:fontRef idx="minor">
            <a:schemeClr val="dk1"/>
          </a:fontRef>
        </p:style>
        <p:txBody>
          <a:bodyPr>
            <a:normAutofit fontScale="90000"/>
          </a:bodyPr>
          <a:lstStyle/>
          <a:p>
            <a:pPr marL="53975" indent="-53975" algn="l"/>
            <a:r>
              <a:rPr lang="en-US" dirty="0" smtClean="0"/>
              <a:t/>
            </a:r>
            <a:br>
              <a:rPr lang="en-US" dirty="0" smtClean="0"/>
            </a:br>
            <a:r>
              <a:rPr lang="en-US" sz="4000" dirty="0" err="1" smtClean="0"/>
              <a:t>Lapisan</a:t>
            </a:r>
            <a:r>
              <a:rPr lang="en-US" sz="4000" dirty="0" smtClean="0"/>
              <a:t> </a:t>
            </a:r>
            <a:r>
              <a:rPr lang="en-US" sz="4000" dirty="0" err="1" smtClean="0"/>
              <a:t>sosial</a:t>
            </a:r>
            <a:r>
              <a:rPr lang="en-US" sz="4000" dirty="0" smtClean="0"/>
              <a:t> </a:t>
            </a:r>
            <a:r>
              <a:rPr lang="en-US" sz="4000" dirty="0" err="1" smtClean="0"/>
              <a:t>memiliki</a:t>
            </a:r>
            <a:r>
              <a:rPr lang="en-US" sz="4000" dirty="0" smtClean="0"/>
              <a:t> </a:t>
            </a:r>
            <a:r>
              <a:rPr lang="en-US" sz="4000" dirty="0" err="1" smtClean="0"/>
              <a:t>banyak</a:t>
            </a:r>
            <a:r>
              <a:rPr lang="en-US" sz="4000" dirty="0" smtClean="0"/>
              <a:t> </a:t>
            </a:r>
            <a:r>
              <a:rPr lang="en-US" sz="4000" dirty="0" err="1" smtClean="0"/>
              <a:t>bentuk</a:t>
            </a:r>
            <a:r>
              <a:rPr lang="en-US" sz="4000" dirty="0" smtClean="0"/>
              <a:t>/</a:t>
            </a:r>
            <a:r>
              <a:rPr lang="en-US" sz="4000" dirty="0" err="1" smtClean="0"/>
              <a:t>kelas</a:t>
            </a:r>
            <a:r>
              <a:rPr lang="en-US" sz="4000" dirty="0" smtClean="0"/>
              <a:t>, </a:t>
            </a:r>
            <a:r>
              <a:rPr lang="en-US" sz="4000" dirty="0" err="1" smtClean="0"/>
              <a:t>tetapi</a:t>
            </a:r>
            <a:r>
              <a:rPr lang="en-US" sz="4000" dirty="0" smtClean="0"/>
              <a:t> </a:t>
            </a:r>
            <a:r>
              <a:rPr lang="en-US" sz="4000" dirty="0" err="1" smtClean="0"/>
              <a:t>pada</a:t>
            </a:r>
            <a:r>
              <a:rPr lang="en-US" sz="4000" dirty="0" smtClean="0"/>
              <a:t> </a:t>
            </a:r>
            <a:r>
              <a:rPr lang="en-US" sz="4000" dirty="0" err="1" smtClean="0"/>
              <a:t>dasarnya</a:t>
            </a:r>
            <a:r>
              <a:rPr lang="en-US" sz="4000" dirty="0" smtClean="0"/>
              <a:t> </a:t>
            </a:r>
            <a:r>
              <a:rPr lang="en-US" sz="4000" dirty="0" err="1" smtClean="0"/>
              <a:t>dapat</a:t>
            </a:r>
            <a:r>
              <a:rPr lang="en-US" sz="4000" dirty="0" smtClean="0"/>
              <a:t> </a:t>
            </a:r>
            <a:r>
              <a:rPr lang="en-US" sz="4000" dirty="0" err="1" smtClean="0"/>
              <a:t>dikelompokkan</a:t>
            </a:r>
            <a:r>
              <a:rPr lang="en-US" sz="4000" dirty="0" smtClean="0"/>
              <a:t> </a:t>
            </a:r>
            <a:r>
              <a:rPr lang="en-US" sz="4000" dirty="0" err="1" smtClean="0"/>
              <a:t>kedalam</a:t>
            </a:r>
            <a:r>
              <a:rPr lang="en-US" sz="4000" dirty="0" smtClean="0"/>
              <a:t> </a:t>
            </a:r>
            <a:r>
              <a:rPr lang="en-US" sz="4000" dirty="0" err="1" smtClean="0"/>
              <a:t>perbedaan</a:t>
            </a:r>
            <a:r>
              <a:rPr lang="en-US" sz="4000" dirty="0" smtClean="0"/>
              <a:t>:</a:t>
            </a:r>
            <a:br>
              <a:rPr lang="en-US" sz="4000" dirty="0" smtClean="0"/>
            </a:br>
            <a:r>
              <a:rPr lang="en-US" sz="4000" dirty="0" smtClean="0"/>
              <a:t>	1. </a:t>
            </a:r>
            <a:r>
              <a:rPr lang="en-US" sz="4000" i="1" dirty="0" err="1" smtClean="0"/>
              <a:t>ras</a:t>
            </a:r>
            <a:r>
              <a:rPr lang="en-US" sz="4000" i="1" dirty="0" smtClean="0"/>
              <a:t/>
            </a:r>
            <a:br>
              <a:rPr lang="en-US" sz="4000" i="1" dirty="0" smtClean="0"/>
            </a:br>
            <a:r>
              <a:rPr lang="en-US" sz="4000" i="1" dirty="0" smtClean="0"/>
              <a:t>	2. </a:t>
            </a:r>
            <a:r>
              <a:rPr lang="en-US" sz="4000" i="1" dirty="0" err="1" smtClean="0"/>
              <a:t>ehtnis</a:t>
            </a:r>
            <a:r>
              <a:rPr lang="en-US" sz="4000" i="1" dirty="0" smtClean="0"/>
              <a:t/>
            </a:r>
            <a:br>
              <a:rPr lang="en-US" sz="4000" i="1" dirty="0" smtClean="0"/>
            </a:br>
            <a:r>
              <a:rPr lang="en-US" sz="4000" i="1" dirty="0" smtClean="0"/>
              <a:t>	3. agama</a:t>
            </a:r>
            <a:br>
              <a:rPr lang="en-US" sz="4000" i="1" dirty="0" smtClean="0"/>
            </a:br>
            <a:r>
              <a:rPr lang="en-US" sz="4000" i="1" dirty="0" smtClean="0"/>
              <a:t>	4. gender</a:t>
            </a:r>
            <a:br>
              <a:rPr lang="en-US" sz="4000" i="1" dirty="0" smtClean="0"/>
            </a:br>
            <a:r>
              <a:rPr lang="en-US" sz="4000" i="1" dirty="0" smtClean="0"/>
              <a:t>	5. </a:t>
            </a:r>
            <a:r>
              <a:rPr lang="en-US" sz="4000" i="1" dirty="0" err="1" smtClean="0"/>
              <a:t>sosial</a:t>
            </a:r>
            <a:r>
              <a:rPr lang="en-US" sz="4000" i="1" dirty="0" smtClean="0"/>
              <a:t> </a:t>
            </a:r>
            <a:r>
              <a:rPr lang="en-US" sz="4000" i="1" dirty="0" err="1" smtClean="0"/>
              <a:t>ekonomi</a:t>
            </a:r>
            <a:r>
              <a:rPr lang="en-US" sz="4000" i="1" dirty="0" smtClean="0"/>
              <a:t> (</a:t>
            </a:r>
            <a:r>
              <a:rPr lang="en-US" sz="4000" i="1" dirty="0" err="1" smtClean="0"/>
              <a:t>pendidikan</a:t>
            </a:r>
            <a:r>
              <a:rPr lang="en-US" sz="4000" i="1" dirty="0" smtClean="0"/>
              <a:t>,  </a:t>
            </a:r>
            <a:br>
              <a:rPr lang="en-US" sz="4000" i="1" dirty="0" smtClean="0"/>
            </a:br>
            <a:r>
              <a:rPr lang="en-US" sz="4000" i="1" dirty="0" smtClean="0"/>
              <a:t> 	    </a:t>
            </a:r>
            <a:r>
              <a:rPr lang="en-US" sz="4000" i="1" dirty="0" err="1" smtClean="0"/>
              <a:t>pekerjaan</a:t>
            </a:r>
            <a:r>
              <a:rPr lang="en-US" sz="4000" i="1" dirty="0" smtClean="0"/>
              <a:t>, </a:t>
            </a:r>
            <a:r>
              <a:rPr lang="en-US" sz="4000" i="1" dirty="0" err="1" smtClean="0"/>
              <a:t>pendapatan</a:t>
            </a:r>
            <a:r>
              <a:rPr lang="en-US" sz="4000" i="1" dirty="0" smtClean="0"/>
              <a:t>) </a:t>
            </a:r>
            <a:r>
              <a:rPr lang="en-US" dirty="0" smtClean="0"/>
              <a:t/>
            </a:r>
            <a:br>
              <a:rPr lang="en-US" dirty="0" smtClean="0"/>
            </a:br>
            <a:r>
              <a:rPr lang="en-US" dirty="0" smtClean="0"/>
              <a:t>	 </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12</a:t>
            </a:fld>
            <a:endParaRPr lang="en-US"/>
          </a:p>
        </p:txBody>
      </p:sp>
      <p:sp>
        <p:nvSpPr>
          <p:cNvPr id="4" name="Footer Placeholder 3"/>
          <p:cNvSpPr>
            <a:spLocks noGrp="1"/>
          </p:cNvSpPr>
          <p:nvPr>
            <p:ph type="ftr" sz="quarter" idx="11"/>
          </p:nvPr>
        </p:nvSpPr>
        <p:spPr/>
        <p:txBody>
          <a:bodyPr/>
          <a:lstStyle/>
          <a:p>
            <a:r>
              <a:rPr lang="it-IT" smtClean="0"/>
              <a:t>materi kuliah sosiologi Agus Sudarsono</a:t>
            </a: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style>
          <a:lnRef idx="2">
            <a:schemeClr val="dk1"/>
          </a:lnRef>
          <a:fillRef idx="1">
            <a:schemeClr val="lt1"/>
          </a:fillRef>
          <a:effectRef idx="0">
            <a:schemeClr val="dk1"/>
          </a:effectRef>
          <a:fontRef idx="minor">
            <a:schemeClr val="dk1"/>
          </a:fontRef>
        </p:style>
        <p:txBody>
          <a:bodyPr/>
          <a:lstStyle/>
          <a:p>
            <a:pPr algn="l"/>
            <a:r>
              <a:rPr lang="en-US" sz="3600" i="1" dirty="0" smtClean="0">
                <a:latin typeface="Bodoni MT Black" pitchFamily="18" charset="0"/>
              </a:rPr>
              <a:t>B. </a:t>
            </a:r>
            <a:r>
              <a:rPr lang="en-US" sz="3600" i="1" dirty="0" err="1" smtClean="0">
                <a:latin typeface="Bodoni MT Black" pitchFamily="18" charset="0"/>
              </a:rPr>
              <a:t>Terjadinya</a:t>
            </a:r>
            <a:r>
              <a:rPr lang="en-US" sz="3600" i="1" dirty="0" smtClean="0">
                <a:latin typeface="Bodoni MT Black" pitchFamily="18" charset="0"/>
              </a:rPr>
              <a:t> </a:t>
            </a:r>
            <a:r>
              <a:rPr lang="en-US" sz="3600" i="1" dirty="0" err="1" smtClean="0">
                <a:latin typeface="Bodoni MT Black" pitchFamily="18" charset="0"/>
              </a:rPr>
              <a:t>Perlapisan</a:t>
            </a:r>
            <a:r>
              <a:rPr lang="en-US" sz="3600" i="1" dirty="0" smtClean="0">
                <a:latin typeface="Bodoni MT Black" pitchFamily="18" charset="0"/>
              </a:rPr>
              <a:t>    </a:t>
            </a:r>
            <a:br>
              <a:rPr lang="en-US" sz="3600" i="1" dirty="0" smtClean="0">
                <a:latin typeface="Bodoni MT Black" pitchFamily="18" charset="0"/>
              </a:rPr>
            </a:br>
            <a:r>
              <a:rPr lang="en-US" sz="3600" i="1" dirty="0" smtClean="0">
                <a:latin typeface="Bodoni MT Black" pitchFamily="18" charset="0"/>
              </a:rPr>
              <a:t>    </a:t>
            </a:r>
            <a:r>
              <a:rPr lang="en-US" sz="3600" i="1" dirty="0" err="1" smtClean="0">
                <a:latin typeface="Bodoni MT Black" pitchFamily="18" charset="0"/>
              </a:rPr>
              <a:t>Masyarakat</a:t>
            </a:r>
            <a:r>
              <a:rPr lang="en-US" sz="3600" i="1" dirty="0" smtClean="0">
                <a:latin typeface="Bodoni MT Black" pitchFamily="18" charset="0"/>
              </a:rPr>
              <a:t>.</a:t>
            </a:r>
            <a:r>
              <a:rPr lang="en-US" dirty="0" smtClean="0"/>
              <a:t/>
            </a:r>
            <a:br>
              <a:rPr lang="en-US" dirty="0" smtClean="0"/>
            </a:br>
            <a:r>
              <a:rPr lang="en-US" dirty="0" smtClean="0"/>
              <a:t/>
            </a:r>
            <a:br>
              <a:rPr lang="en-US" dirty="0" smtClean="0"/>
            </a:br>
            <a:r>
              <a:rPr lang="en-US" dirty="0" smtClean="0"/>
              <a:t>	</a:t>
            </a:r>
            <a:r>
              <a:rPr lang="en-US" dirty="0" err="1" smtClean="0"/>
              <a:t>Sistem</a:t>
            </a:r>
            <a:r>
              <a:rPr lang="en-US" dirty="0" smtClean="0"/>
              <a:t> </a:t>
            </a:r>
            <a:r>
              <a:rPr lang="en-US" dirty="0" err="1" smtClean="0"/>
              <a:t>perlapisan</a:t>
            </a:r>
            <a:r>
              <a:rPr lang="en-US" dirty="0" smtClean="0"/>
              <a:t> </a:t>
            </a:r>
            <a:r>
              <a:rPr lang="en-US" dirty="0" err="1" smtClean="0"/>
              <a:t>masyarakat</a:t>
            </a:r>
            <a:r>
              <a:rPr lang="en-US" dirty="0" smtClean="0"/>
              <a:t> 	</a:t>
            </a:r>
            <a:r>
              <a:rPr lang="en-US" dirty="0" err="1" smtClean="0"/>
              <a:t>terjadi</a:t>
            </a:r>
            <a:r>
              <a:rPr lang="en-US" dirty="0" smtClean="0"/>
              <a:t> </a:t>
            </a:r>
            <a:r>
              <a:rPr lang="en-US" dirty="0" err="1" smtClean="0"/>
              <a:t>dengan</a:t>
            </a:r>
            <a:r>
              <a:rPr lang="en-US" dirty="0" smtClean="0"/>
              <a:t> :</a:t>
            </a:r>
            <a:br>
              <a:rPr lang="en-US" dirty="0" smtClean="0"/>
            </a:br>
            <a:r>
              <a:rPr lang="en-US" dirty="0" smtClean="0"/>
              <a:t>		. </a:t>
            </a:r>
            <a:r>
              <a:rPr lang="en-US" dirty="0" err="1" smtClean="0"/>
              <a:t>Dengan</a:t>
            </a:r>
            <a:r>
              <a:rPr lang="en-US" dirty="0" smtClean="0"/>
              <a:t> </a:t>
            </a:r>
            <a:r>
              <a:rPr lang="en-US" dirty="0" err="1" smtClean="0"/>
              <a:t>sendirinya</a:t>
            </a:r>
            <a:r>
              <a:rPr lang="en-US" dirty="0" smtClean="0"/>
              <a:t/>
            </a:r>
            <a:br>
              <a:rPr lang="en-US" dirty="0" smtClean="0"/>
            </a:br>
            <a:r>
              <a:rPr lang="en-US" dirty="0" smtClean="0"/>
              <a:t>		. </a:t>
            </a:r>
            <a:r>
              <a:rPr lang="en-US" dirty="0" err="1" smtClean="0"/>
              <a:t>Sengaja</a:t>
            </a:r>
            <a:r>
              <a:rPr lang="en-US" dirty="0" smtClean="0"/>
              <a:t> </a:t>
            </a:r>
            <a:r>
              <a:rPr lang="en-US" dirty="0" err="1" smtClean="0"/>
              <a:t>disusun</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13</a:t>
            </a:fld>
            <a:endParaRPr lang="en-US"/>
          </a:p>
        </p:txBody>
      </p:sp>
      <p:sp>
        <p:nvSpPr>
          <p:cNvPr id="4" name="Footer Placeholder 3"/>
          <p:cNvSpPr>
            <a:spLocks noGrp="1"/>
          </p:cNvSpPr>
          <p:nvPr>
            <p:ph type="ftr" sz="quarter" idx="11"/>
          </p:nvPr>
        </p:nvSpPr>
        <p:spPr/>
        <p:txBody>
          <a:bodyPr/>
          <a:lstStyle/>
          <a:p>
            <a:r>
              <a:rPr lang="it-IT" smtClean="0"/>
              <a:t>materi kuliah sosiologi Agus Sudarsono</a:t>
            </a: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77200" cy="6049962"/>
          </a:xfrm>
        </p:spPr>
        <p:style>
          <a:lnRef idx="2">
            <a:schemeClr val="dk1"/>
          </a:lnRef>
          <a:fillRef idx="1">
            <a:schemeClr val="lt1"/>
          </a:fillRef>
          <a:effectRef idx="0">
            <a:schemeClr val="dk1"/>
          </a:effectRef>
          <a:fontRef idx="minor">
            <a:schemeClr val="dk1"/>
          </a:fontRef>
        </p:style>
        <p:txBody>
          <a:bodyPr>
            <a:normAutofit fontScale="90000"/>
          </a:bodyPr>
          <a:lstStyle/>
          <a:p>
            <a:pPr algn="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Lapisan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masyarakat</a:t>
            </a:r>
            <a:r>
              <a:rPr lang="en-US" dirty="0" smtClean="0">
                <a:latin typeface="Times New Roman" pitchFamily="18" charset="0"/>
                <a:cs typeface="Times New Roman" pitchFamily="18" charset="0"/>
              </a:rPr>
              <a:t> yang </a:t>
            </a:r>
            <a:r>
              <a:rPr lang="en-US" dirty="0" err="1" smtClean="0">
                <a:latin typeface="Times New Roman" pitchFamily="18" charset="0"/>
                <a:cs typeface="Times New Roman" pitchFamily="18" charset="0"/>
              </a:rPr>
              <a:t>timbul</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dengan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sendirinya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merupakan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perlapisan</a:t>
            </a:r>
            <a:r>
              <a:rPr lang="en-US" dirty="0" smtClean="0">
                <a:latin typeface="Times New Roman" pitchFamily="18" charset="0"/>
                <a:cs typeface="Times New Roman" pitchFamily="18" charset="0"/>
              </a:rPr>
              <a:t> yang </a:t>
            </a:r>
            <a:r>
              <a:rPr lang="en-US" dirty="0" err="1" smtClean="0">
                <a:latin typeface="Times New Roman" pitchFamily="18" charset="0"/>
                <a:cs typeface="Times New Roman" pitchFamily="18" charset="0"/>
              </a:rPr>
              <a:t>tanpa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disusun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sudah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terjadi</a:t>
            </a:r>
            <a:r>
              <a:rPr lang="en-US" dirty="0" smtClean="0">
                <a:latin typeface="Times New Roman" pitchFamily="18" charset="0"/>
                <a:cs typeface="Times New Roman" pitchFamily="18" charset="0"/>
              </a:rPr>
              <a:t>, </a:t>
            </a:r>
            <a:r>
              <a:rPr lang="en-US" sz="4000" i="1" dirty="0" err="1" smtClean="0">
                <a:latin typeface="Times New Roman" pitchFamily="18" charset="0"/>
                <a:cs typeface="Times New Roman" pitchFamily="18" charset="0"/>
              </a:rPr>
              <a:t>seperti</a:t>
            </a:r>
            <a:r>
              <a:rPr lang="en-US" sz="4000" i="1" dirty="0" smtClean="0">
                <a:latin typeface="Times New Roman" pitchFamily="18" charset="0"/>
                <a:cs typeface="Times New Roman" pitchFamily="18" charset="0"/>
              </a:rPr>
              <a:t> </a:t>
            </a:r>
            <a:r>
              <a:rPr lang="en-US" sz="4000" i="1" dirty="0" err="1" smtClean="0">
                <a:latin typeface="Times New Roman" pitchFamily="18" charset="0"/>
                <a:cs typeface="Times New Roman" pitchFamily="18" charset="0"/>
              </a:rPr>
              <a:t>tingkat</a:t>
            </a:r>
            <a:r>
              <a:rPr lang="en-US" sz="4000" i="1" dirty="0" smtClean="0">
                <a:latin typeface="Times New Roman" pitchFamily="18" charset="0"/>
                <a:cs typeface="Times New Roman" pitchFamily="18" charset="0"/>
              </a:rPr>
              <a:t> </a:t>
            </a:r>
            <a:r>
              <a:rPr lang="en-US" sz="4000" i="1" dirty="0" err="1" smtClean="0">
                <a:latin typeface="Times New Roman" pitchFamily="18" charset="0"/>
                <a:cs typeface="Times New Roman" pitchFamily="18" charset="0"/>
              </a:rPr>
              <a:t>umur</a:t>
            </a:r>
            <a:r>
              <a:rPr lang="en-US" sz="4000" i="1" dirty="0" smtClean="0">
                <a:latin typeface="Times New Roman" pitchFamily="18" charset="0"/>
                <a:cs typeface="Times New Roman" pitchFamily="18" charset="0"/>
              </a:rPr>
              <a:t>, </a:t>
            </a:r>
            <a:r>
              <a:rPr lang="en-US" sz="4000" i="1" dirty="0" err="1" smtClean="0">
                <a:latin typeface="Times New Roman" pitchFamily="18" charset="0"/>
                <a:cs typeface="Times New Roman" pitchFamily="18" charset="0"/>
              </a:rPr>
              <a:t>jenis</a:t>
            </a:r>
            <a:r>
              <a:rPr lang="en-US" sz="4000" i="1" dirty="0" smtClean="0">
                <a:latin typeface="Times New Roman" pitchFamily="18" charset="0"/>
                <a:cs typeface="Times New Roman" pitchFamily="18" charset="0"/>
              </a:rPr>
              <a:t> </a:t>
            </a:r>
            <a:r>
              <a:rPr lang="en-US" sz="4000" i="1" dirty="0" err="1" smtClean="0">
                <a:latin typeface="Times New Roman" pitchFamily="18" charset="0"/>
                <a:cs typeface="Times New Roman" pitchFamily="18" charset="0"/>
              </a:rPr>
              <a:t>kelamin</a:t>
            </a:r>
            <a:r>
              <a:rPr lang="en-US" sz="4000" i="1" dirty="0" smtClean="0">
                <a:latin typeface="Times New Roman" pitchFamily="18" charset="0"/>
                <a:cs typeface="Times New Roman" pitchFamily="18" charset="0"/>
              </a:rPr>
              <a:t>, </a:t>
            </a:r>
            <a:r>
              <a:rPr lang="en-US" sz="4000" i="1" dirty="0" err="1" smtClean="0">
                <a:latin typeface="Times New Roman" pitchFamily="18" charset="0"/>
                <a:cs typeface="Times New Roman" pitchFamily="18" charset="0"/>
              </a:rPr>
              <a:t>kekayaan</a:t>
            </a:r>
            <a:r>
              <a:rPr lang="en-US" sz="4000" i="1" dirty="0" smtClean="0">
                <a:latin typeface="Times New Roman" pitchFamily="18" charset="0"/>
                <a:cs typeface="Times New Roman" pitchFamily="18" charset="0"/>
              </a:rPr>
              <a:t>, </a:t>
            </a:r>
            <a:r>
              <a:rPr lang="en-US" sz="4000" i="1" dirty="0" err="1" smtClean="0">
                <a:latin typeface="Times New Roman" pitchFamily="18" charset="0"/>
                <a:cs typeface="Times New Roman" pitchFamily="18" charset="0"/>
              </a:rPr>
              <a:t>keturunan</a:t>
            </a:r>
            <a:r>
              <a:rPr lang="en-US" sz="4000" i="1" dirty="0" smtClean="0">
                <a:latin typeface="Times New Roman" pitchFamily="18" charset="0"/>
                <a:cs typeface="Times New Roman" pitchFamily="18" charset="0"/>
              </a:rPr>
              <a:t>, </a:t>
            </a:r>
            <a:r>
              <a:rPr lang="en-US" sz="4000" i="1" dirty="0" err="1" smtClean="0">
                <a:latin typeface="Times New Roman" pitchFamily="18" charset="0"/>
                <a:cs typeface="Times New Roman" pitchFamily="18" charset="0"/>
              </a:rPr>
              <a:t>kedudukan</a:t>
            </a:r>
            <a:r>
              <a:rPr lang="en-US" sz="4000" i="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err="1" smtClean="0">
                <a:latin typeface="Times New Roman" pitchFamily="18" charset="0"/>
                <a:cs typeface="Times New Roman" pitchFamily="18" charset="0"/>
              </a:rPr>
              <a:t>Sedangkan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lapisan</a:t>
            </a:r>
            <a:r>
              <a:rPr lang="en-US" dirty="0" smtClean="0">
                <a:latin typeface="Times New Roman" pitchFamily="18" charset="0"/>
                <a:cs typeface="Times New Roman" pitchFamily="18" charset="0"/>
              </a:rPr>
              <a:t> yang </a:t>
            </a:r>
            <a:r>
              <a:rPr lang="en-US" dirty="0" err="1" smtClean="0">
                <a:latin typeface="Times New Roman" pitchFamily="18" charset="0"/>
                <a:cs typeface="Times New Roman" pitchFamily="18" charset="0"/>
              </a:rPr>
              <a:t>sengaja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disusun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diperlukan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untuk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mencapai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sesuatu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tujuan</a:t>
            </a:r>
            <a:r>
              <a:rPr lang="en-US" dirty="0" smtClean="0">
                <a:latin typeface="Times New Roman" pitchFamily="18" charset="0"/>
                <a:cs typeface="Times New Roman" pitchFamily="18" charset="0"/>
              </a:rPr>
              <a:t> yang </a:t>
            </a:r>
            <a:r>
              <a:rPr lang="en-US" dirty="0" err="1" smtClean="0">
                <a:latin typeface="Times New Roman" pitchFamily="18" charset="0"/>
                <a:cs typeface="Times New Roman" pitchFamily="18" charset="0"/>
              </a:rPr>
              <a:t>sama</a:t>
            </a:r>
            <a:r>
              <a:rPr lang="en-US" dirty="0" smtClean="0">
                <a:latin typeface="Times New Roman" pitchFamily="18" charset="0"/>
                <a:cs typeface="Times New Roman" pitchFamily="18" charset="0"/>
              </a:rPr>
              <a:t> (  </a:t>
            </a:r>
            <a:r>
              <a:rPr lang="en-US" sz="4000" i="1" dirty="0" err="1" smtClean="0">
                <a:latin typeface="Times New Roman" pitchFamily="18" charset="0"/>
                <a:cs typeface="Times New Roman" pitchFamily="18" charset="0"/>
              </a:rPr>
              <a:t>ikatan</a:t>
            </a:r>
            <a:r>
              <a:rPr lang="en-US" sz="4000" i="1" dirty="0" smtClean="0">
                <a:latin typeface="Times New Roman" pitchFamily="18" charset="0"/>
                <a:cs typeface="Times New Roman" pitchFamily="18" charset="0"/>
              </a:rPr>
              <a:t> </a:t>
            </a:r>
            <a:r>
              <a:rPr lang="en-US" sz="4000" i="1" dirty="0" err="1" smtClean="0">
                <a:latin typeface="Times New Roman" pitchFamily="18" charset="0"/>
                <a:cs typeface="Times New Roman" pitchFamily="18" charset="0"/>
              </a:rPr>
              <a:t>profesi</a:t>
            </a:r>
            <a:r>
              <a:rPr lang="en-US" sz="4000" i="1" dirty="0" smtClean="0">
                <a:latin typeface="Times New Roman" pitchFamily="18" charset="0"/>
                <a:cs typeface="Times New Roman" pitchFamily="18" charset="0"/>
              </a:rPr>
              <a:t>, </a:t>
            </a:r>
            <a:r>
              <a:rPr lang="en-US" sz="4000" i="1" dirty="0" err="1" smtClean="0">
                <a:latin typeface="Times New Roman" pitchFamily="18" charset="0"/>
                <a:cs typeface="Times New Roman" pitchFamily="18" charset="0"/>
              </a:rPr>
              <a:t>koperasi</a:t>
            </a:r>
            <a:r>
              <a:rPr lang="en-US" sz="4000" i="1" dirty="0" smtClean="0">
                <a:latin typeface="Times New Roman" pitchFamily="18" charset="0"/>
                <a:cs typeface="Times New Roman" pitchFamily="18" charset="0"/>
              </a:rPr>
              <a:t>, </a:t>
            </a:r>
            <a:r>
              <a:rPr lang="en-US" sz="4000" i="1" dirty="0" err="1" smtClean="0">
                <a:latin typeface="Times New Roman" pitchFamily="18" charset="0"/>
                <a:cs typeface="Times New Roman" pitchFamily="18" charset="0"/>
              </a:rPr>
              <a:t>trah</a:t>
            </a:r>
            <a:r>
              <a:rPr lang="en-US" sz="4000" i="1" dirty="0" smtClean="0">
                <a:latin typeface="Times New Roman" pitchFamily="18" charset="0"/>
                <a:cs typeface="Times New Roman" pitchFamily="18" charset="0"/>
              </a:rPr>
              <a:t>, </a:t>
            </a:r>
            <a:r>
              <a:rPr lang="en-US" sz="4000" i="1" dirty="0" err="1" smtClean="0">
                <a:latin typeface="Times New Roman" pitchFamily="18" charset="0"/>
                <a:cs typeface="Times New Roman" pitchFamily="18" charset="0"/>
              </a:rPr>
              <a:t>pemerintahan</a:t>
            </a:r>
            <a:r>
              <a:rPr lang="en-US" sz="4000" i="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14</a:t>
            </a:fld>
            <a:endParaRPr lang="en-US"/>
          </a:p>
        </p:txBody>
      </p:sp>
      <p:sp>
        <p:nvSpPr>
          <p:cNvPr id="4" name="Footer Placeholder 3"/>
          <p:cNvSpPr>
            <a:spLocks noGrp="1"/>
          </p:cNvSpPr>
          <p:nvPr>
            <p:ph type="ftr" sz="quarter" idx="11"/>
          </p:nvPr>
        </p:nvSpPr>
        <p:spPr/>
        <p:txBody>
          <a:bodyPr/>
          <a:lstStyle/>
          <a:p>
            <a:r>
              <a:rPr lang="it-IT" smtClean="0"/>
              <a:t>materi kuliah sosiologi Agus Sudarsono</a:t>
            </a: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style>
          <a:lnRef idx="2">
            <a:schemeClr val="dk1"/>
          </a:lnRef>
          <a:fillRef idx="1">
            <a:schemeClr val="lt1"/>
          </a:fillRef>
          <a:effectRef idx="0">
            <a:schemeClr val="dk1"/>
          </a:effectRef>
          <a:fontRef idx="minor">
            <a:schemeClr val="dk1"/>
          </a:fontRef>
        </p:style>
        <p:txBody>
          <a:bodyPr>
            <a:normAutofit fontScale="90000"/>
          </a:bodyPr>
          <a:lstStyle/>
          <a:p>
            <a:pPr algn="l"/>
            <a:r>
              <a:rPr lang="en-US" dirty="0" err="1" smtClean="0"/>
              <a:t>Soerjono</a:t>
            </a:r>
            <a:r>
              <a:rPr lang="en-US" dirty="0" smtClean="0"/>
              <a:t> </a:t>
            </a:r>
            <a:r>
              <a:rPr lang="en-US" dirty="0" err="1" smtClean="0"/>
              <a:t>Soekanto</a:t>
            </a:r>
            <a:r>
              <a:rPr lang="en-US" dirty="0" smtClean="0"/>
              <a:t>, </a:t>
            </a:r>
            <a:r>
              <a:rPr lang="en-US" dirty="0" err="1" smtClean="0"/>
              <a:t>mengatakan</a:t>
            </a:r>
            <a:r>
              <a:rPr lang="en-US" dirty="0" smtClean="0"/>
              <a:t> </a:t>
            </a:r>
            <a:r>
              <a:rPr lang="en-US" dirty="0" err="1" smtClean="0"/>
              <a:t>pokok-pokok</a:t>
            </a:r>
            <a:r>
              <a:rPr lang="en-US" dirty="0" smtClean="0"/>
              <a:t> </a:t>
            </a:r>
            <a:r>
              <a:rPr lang="en-US" dirty="0" err="1" smtClean="0"/>
              <a:t>terjadinya</a:t>
            </a:r>
            <a:r>
              <a:rPr lang="en-US" dirty="0" smtClean="0"/>
              <a:t> </a:t>
            </a:r>
            <a:r>
              <a:rPr lang="en-US" dirty="0" err="1" smtClean="0"/>
              <a:t>perlapisan</a:t>
            </a:r>
            <a:r>
              <a:rPr lang="en-US" dirty="0" smtClean="0"/>
              <a:t> </a:t>
            </a:r>
            <a:r>
              <a:rPr lang="en-US" dirty="0" err="1" smtClean="0"/>
              <a:t>dalam</a:t>
            </a:r>
            <a:r>
              <a:rPr lang="en-US" dirty="0" smtClean="0"/>
              <a:t> </a:t>
            </a:r>
            <a:r>
              <a:rPr lang="en-US" dirty="0" err="1" smtClean="0"/>
              <a:t>masyarakat</a:t>
            </a:r>
            <a:r>
              <a:rPr lang="en-US" dirty="0" smtClean="0"/>
              <a:t> </a:t>
            </a:r>
            <a:r>
              <a:rPr lang="en-US" dirty="0" err="1" smtClean="0"/>
              <a:t>adalah</a:t>
            </a:r>
            <a:r>
              <a:rPr lang="en-US" dirty="0" smtClean="0"/>
              <a:t> :</a:t>
            </a:r>
            <a:br>
              <a:rPr lang="en-US" dirty="0" smtClean="0"/>
            </a:br>
            <a:r>
              <a:rPr lang="en-US" dirty="0" smtClean="0"/>
              <a:t>1.Adanya </a:t>
            </a:r>
            <a:r>
              <a:rPr lang="en-US" dirty="0" err="1" smtClean="0"/>
              <a:t>sistem</a:t>
            </a:r>
            <a:r>
              <a:rPr lang="en-US" dirty="0" smtClean="0"/>
              <a:t> </a:t>
            </a:r>
            <a:r>
              <a:rPr lang="en-US" dirty="0" err="1" smtClean="0"/>
              <a:t>pertentangan</a:t>
            </a:r>
            <a:r>
              <a:rPr lang="en-US" dirty="0" smtClean="0"/>
              <a:t> </a:t>
            </a:r>
            <a:r>
              <a:rPr lang="en-US" dirty="0" err="1" smtClean="0"/>
              <a:t>di</a:t>
            </a:r>
            <a:r>
              <a:rPr lang="en-US" dirty="0" smtClean="0"/>
              <a:t>  </a:t>
            </a:r>
            <a:br>
              <a:rPr lang="en-US" dirty="0" smtClean="0"/>
            </a:br>
            <a:r>
              <a:rPr lang="en-US" dirty="0" smtClean="0"/>
              <a:t>    </a:t>
            </a:r>
            <a:r>
              <a:rPr lang="en-US" dirty="0" err="1" smtClean="0"/>
              <a:t>dalam</a:t>
            </a:r>
            <a:r>
              <a:rPr lang="en-US" dirty="0" smtClean="0"/>
              <a:t> </a:t>
            </a:r>
            <a:r>
              <a:rPr lang="en-US" dirty="0" err="1" smtClean="0"/>
              <a:t>masyarakat</a:t>
            </a:r>
            <a:r>
              <a:rPr lang="en-US" dirty="0" smtClean="0"/>
              <a:t> </a:t>
            </a:r>
            <a:br>
              <a:rPr lang="en-US" dirty="0" smtClean="0"/>
            </a:br>
            <a:r>
              <a:rPr lang="en-US" dirty="0" smtClean="0"/>
              <a:t>     . </a:t>
            </a:r>
            <a:r>
              <a:rPr lang="en-US" dirty="0" err="1" smtClean="0"/>
              <a:t>kaya-miskin</a:t>
            </a:r>
            <a:r>
              <a:rPr lang="en-US" dirty="0" smtClean="0"/>
              <a:t>, </a:t>
            </a:r>
            <a:br>
              <a:rPr lang="en-US" dirty="0" smtClean="0"/>
            </a:br>
            <a:r>
              <a:rPr lang="en-US" dirty="0" smtClean="0"/>
              <a:t>     . </a:t>
            </a:r>
            <a:r>
              <a:rPr lang="en-US" dirty="0" err="1" smtClean="0"/>
              <a:t>unggul-rendah</a:t>
            </a:r>
            <a:r>
              <a:rPr lang="en-US" dirty="0" smtClean="0"/>
              <a:t>, </a:t>
            </a:r>
            <a:br>
              <a:rPr lang="en-US" dirty="0" smtClean="0"/>
            </a:br>
            <a:r>
              <a:rPr lang="en-US" dirty="0" smtClean="0"/>
              <a:t>     . modern-</a:t>
            </a:r>
            <a:r>
              <a:rPr lang="en-US" dirty="0" err="1" smtClean="0"/>
              <a:t>bersahaja</a:t>
            </a:r>
            <a:r>
              <a:rPr lang="en-US" dirty="0" smtClean="0"/>
              <a:t/>
            </a:r>
            <a:br>
              <a:rPr lang="en-US" dirty="0" smtClean="0"/>
            </a:br>
            <a:r>
              <a:rPr lang="en-US" dirty="0" smtClean="0"/>
              <a:t> </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15</a:t>
            </a:fld>
            <a:endParaRPr lang="en-US"/>
          </a:p>
        </p:txBody>
      </p:sp>
      <p:sp>
        <p:nvSpPr>
          <p:cNvPr id="4" name="Footer Placeholder 3"/>
          <p:cNvSpPr>
            <a:spLocks noGrp="1"/>
          </p:cNvSpPr>
          <p:nvPr>
            <p:ph type="ftr" sz="quarter" idx="11"/>
          </p:nvPr>
        </p:nvSpPr>
        <p:spPr/>
        <p:txBody>
          <a:bodyPr/>
          <a:lstStyle/>
          <a:p>
            <a:r>
              <a:rPr lang="it-IT" smtClean="0"/>
              <a:t>materi kuliah sosiologi Agus Sudarsono</a:t>
            </a: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1362"/>
          </a:xfrm>
        </p:spPr>
        <p:style>
          <a:lnRef idx="2">
            <a:schemeClr val="dk1"/>
          </a:lnRef>
          <a:fillRef idx="1">
            <a:schemeClr val="lt1"/>
          </a:fillRef>
          <a:effectRef idx="0">
            <a:schemeClr val="dk1"/>
          </a:effectRef>
          <a:fontRef idx="minor">
            <a:schemeClr val="dk1"/>
          </a:fontRef>
        </p:style>
        <p:txBody>
          <a:bodyPr>
            <a:normAutofit fontScale="90000"/>
          </a:bodyPr>
          <a:lstStyle/>
          <a:p>
            <a:pPr algn="l"/>
            <a:r>
              <a:rPr lang="en-US" dirty="0" smtClean="0"/>
              <a:t>2. </a:t>
            </a:r>
            <a:r>
              <a:rPr lang="en-US" dirty="0" err="1" smtClean="0"/>
              <a:t>Adanya</a:t>
            </a:r>
            <a:r>
              <a:rPr lang="en-US" dirty="0" smtClean="0"/>
              <a:t> </a:t>
            </a:r>
            <a:r>
              <a:rPr lang="en-US" dirty="0" err="1" smtClean="0"/>
              <a:t>perlapisan</a:t>
            </a:r>
            <a:r>
              <a:rPr lang="en-US" dirty="0" smtClean="0"/>
              <a:t/>
            </a:r>
            <a:br>
              <a:rPr lang="en-US" dirty="0" smtClean="0"/>
            </a:br>
            <a:r>
              <a:rPr lang="en-US" dirty="0" smtClean="0"/>
              <a:t>    a. </a:t>
            </a:r>
            <a:r>
              <a:rPr lang="en-US" dirty="0" err="1" smtClean="0"/>
              <a:t>Distribusi</a:t>
            </a:r>
            <a:r>
              <a:rPr lang="en-US" dirty="0" smtClean="0"/>
              <a:t> </a:t>
            </a:r>
            <a:r>
              <a:rPr lang="en-US" dirty="0" err="1" smtClean="0"/>
              <a:t>hak-hak</a:t>
            </a:r>
            <a:r>
              <a:rPr lang="en-US" dirty="0" smtClean="0"/>
              <a:t> </a:t>
            </a:r>
            <a:r>
              <a:rPr lang="en-US" dirty="0" err="1" smtClean="0"/>
              <a:t>istimewa</a:t>
            </a:r>
            <a:r>
              <a:rPr lang="en-US" dirty="0" smtClean="0"/>
              <a:t> </a:t>
            </a:r>
            <a:br>
              <a:rPr lang="en-US" dirty="0" smtClean="0"/>
            </a:br>
            <a:r>
              <a:rPr lang="en-US" dirty="0" smtClean="0"/>
              <a:t>        (</a:t>
            </a:r>
            <a:r>
              <a:rPr lang="en-US" sz="3600" dirty="0" err="1" smtClean="0"/>
              <a:t>penghasilan</a:t>
            </a:r>
            <a:r>
              <a:rPr lang="en-US" sz="3600" dirty="0" smtClean="0"/>
              <a:t>, </a:t>
            </a:r>
            <a:r>
              <a:rPr lang="en-US" sz="3600" dirty="0" err="1" smtClean="0"/>
              <a:t>kekayaan</a:t>
            </a:r>
            <a:r>
              <a:rPr lang="en-US" sz="3600" dirty="0" smtClean="0"/>
              <a:t>, </a:t>
            </a:r>
            <a:r>
              <a:rPr lang="en-US" sz="3600" dirty="0" err="1" smtClean="0"/>
              <a:t>pendidikan</a:t>
            </a:r>
            <a:r>
              <a:rPr lang="en-US" dirty="0" smtClean="0"/>
              <a:t>)</a:t>
            </a:r>
            <a:br>
              <a:rPr lang="en-US" dirty="0" smtClean="0"/>
            </a:br>
            <a:r>
              <a:rPr lang="en-US" dirty="0" smtClean="0"/>
              <a:t>    b. </a:t>
            </a:r>
            <a:r>
              <a:rPr lang="en-US" dirty="0" err="1" smtClean="0"/>
              <a:t>Sistem</a:t>
            </a:r>
            <a:r>
              <a:rPr lang="en-US" dirty="0" smtClean="0"/>
              <a:t> strata </a:t>
            </a:r>
            <a:r>
              <a:rPr lang="en-US" dirty="0" err="1" smtClean="0"/>
              <a:t>dalam</a:t>
            </a:r>
            <a:r>
              <a:rPr lang="en-US" dirty="0" smtClean="0"/>
              <a:t> </a:t>
            </a:r>
            <a:r>
              <a:rPr lang="en-US" dirty="0" err="1" smtClean="0"/>
              <a:t>masyarakat</a:t>
            </a:r>
            <a:r>
              <a:rPr lang="en-US" dirty="0" smtClean="0"/>
              <a:t/>
            </a:r>
            <a:br>
              <a:rPr lang="en-US" dirty="0" smtClean="0"/>
            </a:br>
            <a:r>
              <a:rPr lang="en-US" dirty="0" smtClean="0"/>
              <a:t>        (</a:t>
            </a:r>
            <a:r>
              <a:rPr lang="en-US" sz="3200" dirty="0" err="1" smtClean="0"/>
              <a:t>prestise</a:t>
            </a:r>
            <a:r>
              <a:rPr lang="en-US" sz="3200" dirty="0" smtClean="0"/>
              <a:t>, </a:t>
            </a:r>
            <a:r>
              <a:rPr lang="en-US" sz="3200" dirty="0" err="1" smtClean="0"/>
              <a:t>penghargaan</a:t>
            </a:r>
            <a:r>
              <a:rPr lang="en-US" dirty="0" smtClean="0"/>
              <a:t>)</a:t>
            </a:r>
            <a:br>
              <a:rPr lang="en-US" dirty="0" smtClean="0"/>
            </a:br>
            <a:r>
              <a:rPr lang="en-US" dirty="0" smtClean="0"/>
              <a:t>    c. </a:t>
            </a:r>
            <a:r>
              <a:rPr lang="en-US" dirty="0" err="1" smtClean="0"/>
              <a:t>sistem</a:t>
            </a:r>
            <a:r>
              <a:rPr lang="en-US" dirty="0" smtClean="0"/>
              <a:t> </a:t>
            </a:r>
            <a:r>
              <a:rPr lang="en-US" dirty="0" err="1" smtClean="0"/>
              <a:t>kriteria</a:t>
            </a:r>
            <a:r>
              <a:rPr lang="en-US" dirty="0" smtClean="0"/>
              <a:t/>
            </a:r>
            <a:br>
              <a:rPr lang="en-US" dirty="0" smtClean="0"/>
            </a:br>
            <a:r>
              <a:rPr lang="en-US" dirty="0" smtClean="0"/>
              <a:t>        (</a:t>
            </a:r>
            <a:r>
              <a:rPr lang="en-US" sz="3200" dirty="0" err="1" smtClean="0"/>
              <a:t>kualitas</a:t>
            </a:r>
            <a:r>
              <a:rPr lang="en-US" sz="3200" dirty="0" smtClean="0"/>
              <a:t>, </a:t>
            </a:r>
            <a:r>
              <a:rPr lang="en-US" sz="3200" dirty="0" err="1" smtClean="0"/>
              <a:t>keanggotaan</a:t>
            </a:r>
            <a:r>
              <a:rPr lang="en-US" sz="3200" dirty="0" smtClean="0"/>
              <a:t>, </a:t>
            </a:r>
            <a:r>
              <a:rPr lang="en-US" sz="3200" dirty="0" err="1" smtClean="0"/>
              <a:t>kekuasaan</a:t>
            </a:r>
            <a:r>
              <a:rPr lang="en-US" dirty="0" smtClean="0"/>
              <a:t>)</a:t>
            </a:r>
            <a:br>
              <a:rPr lang="en-US" dirty="0" smtClean="0"/>
            </a:br>
            <a:r>
              <a:rPr lang="en-US" dirty="0" smtClean="0"/>
              <a:t>     </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16</a:t>
            </a:fld>
            <a:endParaRPr lang="en-US"/>
          </a:p>
        </p:txBody>
      </p:sp>
      <p:sp>
        <p:nvSpPr>
          <p:cNvPr id="4" name="Footer Placeholder 3"/>
          <p:cNvSpPr>
            <a:spLocks noGrp="1"/>
          </p:cNvSpPr>
          <p:nvPr>
            <p:ph type="ftr" sz="quarter" idx="11"/>
          </p:nvPr>
        </p:nvSpPr>
        <p:spPr/>
        <p:txBody>
          <a:bodyPr/>
          <a:lstStyle/>
          <a:p>
            <a:r>
              <a:rPr lang="it-IT" smtClean="0"/>
              <a:t>materi kuliah sosiologi Agus Sudarsono</a:t>
            </a: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style>
          <a:lnRef idx="2">
            <a:schemeClr val="dk1"/>
          </a:lnRef>
          <a:fillRef idx="1">
            <a:schemeClr val="lt1"/>
          </a:fillRef>
          <a:effectRef idx="0">
            <a:schemeClr val="dk1"/>
          </a:effectRef>
          <a:fontRef idx="minor">
            <a:schemeClr val="dk1"/>
          </a:fontRef>
        </p:style>
        <p:txBody>
          <a:bodyPr>
            <a:normAutofit/>
          </a:bodyPr>
          <a:lstStyle/>
          <a:p>
            <a:pPr algn="l"/>
            <a:r>
              <a:rPr lang="en-US" dirty="0" smtClean="0"/>
              <a:t>d.  </a:t>
            </a:r>
            <a:r>
              <a:rPr lang="en-US" dirty="0" err="1" smtClean="0"/>
              <a:t>Lambang</a:t>
            </a:r>
            <a:r>
              <a:rPr lang="en-US" dirty="0" smtClean="0"/>
              <a:t/>
            </a:r>
            <a:br>
              <a:rPr lang="en-US" dirty="0" smtClean="0"/>
            </a:br>
            <a:r>
              <a:rPr lang="en-US" dirty="0" smtClean="0"/>
              <a:t>     (</a:t>
            </a:r>
            <a:r>
              <a:rPr lang="en-US" sz="3200" i="1" dirty="0" err="1" smtClean="0"/>
              <a:t>pakaian</a:t>
            </a:r>
            <a:r>
              <a:rPr lang="en-US" sz="3200" i="1" dirty="0" smtClean="0"/>
              <a:t>, </a:t>
            </a:r>
            <a:r>
              <a:rPr lang="en-US" sz="3200" i="1" dirty="0" err="1" smtClean="0"/>
              <a:t>rumah</a:t>
            </a:r>
            <a:r>
              <a:rPr lang="en-US" sz="3200" i="1" dirty="0" smtClean="0"/>
              <a:t>, </a:t>
            </a:r>
            <a:r>
              <a:rPr lang="en-US" sz="3200" i="1" dirty="0" err="1" smtClean="0"/>
              <a:t>mobil</a:t>
            </a:r>
            <a:r>
              <a:rPr lang="en-US" dirty="0" smtClean="0"/>
              <a:t>)</a:t>
            </a:r>
            <a:br>
              <a:rPr lang="en-US" dirty="0" smtClean="0"/>
            </a:br>
            <a:r>
              <a:rPr lang="en-US" dirty="0" smtClean="0"/>
              <a:t>e.  </a:t>
            </a:r>
            <a:r>
              <a:rPr lang="en-US" dirty="0" err="1" smtClean="0"/>
              <a:t>Kedudukan</a:t>
            </a:r>
            <a:r>
              <a:rPr lang="en-US" dirty="0" smtClean="0"/>
              <a:t>/</a:t>
            </a:r>
            <a:r>
              <a:rPr lang="en-US" dirty="0" err="1" smtClean="0"/>
              <a:t>jabatan</a:t>
            </a:r>
            <a:r>
              <a:rPr lang="en-US" dirty="0" smtClean="0"/>
              <a:t/>
            </a:r>
            <a:br>
              <a:rPr lang="en-US" dirty="0" smtClean="0"/>
            </a:br>
            <a:r>
              <a:rPr lang="en-US" dirty="0" smtClean="0"/>
              <a:t>     (</a:t>
            </a:r>
            <a:r>
              <a:rPr lang="en-US" sz="3200" i="1" dirty="0" err="1" smtClean="0"/>
              <a:t>pegawai</a:t>
            </a:r>
            <a:r>
              <a:rPr lang="en-US" sz="3200" i="1" dirty="0" smtClean="0"/>
              <a:t>-non </a:t>
            </a:r>
            <a:r>
              <a:rPr lang="en-US" sz="3200" i="1" dirty="0" err="1" smtClean="0"/>
              <a:t>pegawai</a:t>
            </a:r>
            <a:r>
              <a:rPr lang="en-US" sz="3200" i="1" dirty="0" smtClean="0"/>
              <a:t>, </a:t>
            </a:r>
            <a:r>
              <a:rPr lang="en-US" sz="3200" i="1" dirty="0" err="1" smtClean="0"/>
              <a:t>pimpinan-anak</a:t>
            </a:r>
            <a:r>
              <a:rPr lang="en-US" sz="3200" i="1" dirty="0" smtClean="0"/>
              <a:t>   </a:t>
            </a:r>
            <a:br>
              <a:rPr lang="en-US" sz="3200" i="1" dirty="0" smtClean="0"/>
            </a:br>
            <a:r>
              <a:rPr lang="en-US" sz="3200" i="1" dirty="0" smtClean="0"/>
              <a:t>        </a:t>
            </a:r>
            <a:r>
              <a:rPr lang="en-US" sz="3200" i="1" dirty="0" err="1" smtClean="0"/>
              <a:t>buah</a:t>
            </a:r>
            <a:r>
              <a:rPr lang="en-US" dirty="0" smtClean="0"/>
              <a:t>)</a:t>
            </a:r>
            <a:br>
              <a:rPr lang="en-US" dirty="0" smtClean="0"/>
            </a:br>
            <a:r>
              <a:rPr lang="en-US" dirty="0" smtClean="0"/>
              <a:t>f.   </a:t>
            </a:r>
            <a:r>
              <a:rPr lang="en-US" dirty="0" err="1" smtClean="0"/>
              <a:t>Solidaritas</a:t>
            </a:r>
            <a:r>
              <a:rPr lang="en-US" dirty="0" smtClean="0"/>
              <a:t> </a:t>
            </a:r>
            <a:r>
              <a:rPr lang="en-US" dirty="0" err="1" smtClean="0"/>
              <a:t>individu</a:t>
            </a:r>
            <a:r>
              <a:rPr lang="en-US" dirty="0" smtClean="0"/>
              <a:t>/</a:t>
            </a:r>
            <a:r>
              <a:rPr lang="en-US" dirty="0" err="1" smtClean="0"/>
              <a:t>kelompok</a:t>
            </a:r>
            <a:r>
              <a:rPr lang="en-US" dirty="0" smtClean="0"/>
              <a:t/>
            </a:r>
            <a:br>
              <a:rPr lang="en-US" dirty="0" smtClean="0"/>
            </a:br>
            <a:r>
              <a:rPr lang="en-US" dirty="0" smtClean="0"/>
              <a:t>     (</a:t>
            </a:r>
            <a:r>
              <a:rPr lang="en-US" sz="3200" i="1" dirty="0" err="1" smtClean="0"/>
              <a:t>pola</a:t>
            </a:r>
            <a:r>
              <a:rPr lang="en-US" sz="3200" i="1" dirty="0" smtClean="0"/>
              <a:t> </a:t>
            </a:r>
            <a:r>
              <a:rPr lang="en-US" sz="3200" i="1" dirty="0" err="1" smtClean="0"/>
              <a:t>interaksi</a:t>
            </a:r>
            <a:r>
              <a:rPr lang="en-US" sz="3200" i="1" dirty="0" smtClean="0"/>
              <a:t>, </a:t>
            </a:r>
            <a:r>
              <a:rPr lang="en-US" sz="3200" i="1" dirty="0" err="1" smtClean="0"/>
              <a:t>kepercayaan</a:t>
            </a:r>
            <a:r>
              <a:rPr lang="en-US" sz="3200" i="1" dirty="0" smtClean="0"/>
              <a:t>, </a:t>
            </a:r>
            <a:r>
              <a:rPr lang="en-US" sz="3200" i="1" dirty="0" err="1" smtClean="0"/>
              <a:t>sikap</a:t>
            </a:r>
            <a:r>
              <a:rPr lang="en-US" sz="3200" i="1" dirty="0" smtClean="0"/>
              <a:t>, </a:t>
            </a:r>
            <a:r>
              <a:rPr lang="en-US" sz="3200" i="1" dirty="0" err="1" smtClean="0"/>
              <a:t>nilai</a:t>
            </a:r>
            <a:r>
              <a:rPr lang="en-US" sz="3200" i="1" dirty="0" smtClean="0"/>
              <a:t>,     </a:t>
            </a:r>
            <a:br>
              <a:rPr lang="en-US" sz="3200" i="1" dirty="0" smtClean="0"/>
            </a:br>
            <a:r>
              <a:rPr lang="en-US" sz="3200" i="1" dirty="0" smtClean="0"/>
              <a:t>        </a:t>
            </a:r>
            <a:r>
              <a:rPr lang="en-US" sz="3200" i="1" dirty="0" err="1" smtClean="0"/>
              <a:t>kedudukan</a:t>
            </a:r>
            <a:r>
              <a:rPr lang="en-US" sz="3200" i="1" dirty="0" smtClean="0"/>
              <a:t>, </a:t>
            </a:r>
            <a:r>
              <a:rPr lang="en-US" sz="3200" i="1" dirty="0" err="1" smtClean="0"/>
              <a:t>aktivitas</a:t>
            </a:r>
            <a:r>
              <a:rPr lang="en-US" dirty="0" smtClean="0"/>
              <a:t>)</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17</a:t>
            </a:fld>
            <a:endParaRPr lang="en-US"/>
          </a:p>
        </p:txBody>
      </p:sp>
      <p:sp>
        <p:nvSpPr>
          <p:cNvPr id="4" name="Footer Placeholder 3"/>
          <p:cNvSpPr>
            <a:spLocks noGrp="1"/>
          </p:cNvSpPr>
          <p:nvPr>
            <p:ph type="ftr" sz="quarter" idx="11"/>
          </p:nvPr>
        </p:nvSpPr>
        <p:spPr/>
        <p:txBody>
          <a:bodyPr/>
          <a:lstStyle/>
          <a:p>
            <a:r>
              <a:rPr lang="it-IT" smtClean="0"/>
              <a:t>materi kuliah sosiologi Agus Sudarsono</a:t>
            </a: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7562"/>
          </a:xfrm>
        </p:spPr>
        <p:style>
          <a:lnRef idx="2">
            <a:schemeClr val="dk1"/>
          </a:lnRef>
          <a:fillRef idx="1">
            <a:schemeClr val="lt1"/>
          </a:fillRef>
          <a:effectRef idx="0">
            <a:schemeClr val="dk1"/>
          </a:effectRef>
          <a:fontRef idx="minor">
            <a:schemeClr val="dk1"/>
          </a:fontRef>
        </p:style>
        <p:txBody>
          <a:bodyPr/>
          <a:lstStyle/>
          <a:p>
            <a:pPr algn="l"/>
            <a:r>
              <a:rPr lang="en-US" dirty="0" err="1" smtClean="0"/>
              <a:t>Perwujudan</a:t>
            </a:r>
            <a:r>
              <a:rPr lang="en-US" dirty="0" smtClean="0"/>
              <a:t> </a:t>
            </a:r>
            <a:r>
              <a:rPr lang="en-US" dirty="0" err="1" smtClean="0"/>
              <a:t>lapisan</a:t>
            </a:r>
            <a:r>
              <a:rPr lang="en-US" dirty="0" smtClean="0"/>
              <a:t> </a:t>
            </a:r>
            <a:r>
              <a:rPr lang="en-US" dirty="0" err="1" smtClean="0"/>
              <a:t>sosial</a:t>
            </a:r>
            <a:r>
              <a:rPr lang="en-US" dirty="0" smtClean="0"/>
              <a:t> </a:t>
            </a:r>
            <a:r>
              <a:rPr lang="en-US" dirty="0" err="1" smtClean="0"/>
              <a:t>adalah</a:t>
            </a:r>
            <a:r>
              <a:rPr lang="en-US" dirty="0" smtClean="0"/>
              <a:t> :</a:t>
            </a:r>
            <a:br>
              <a:rPr lang="en-US" dirty="0" smtClean="0"/>
            </a:br>
            <a:r>
              <a:rPr lang="en-US" dirty="0" smtClean="0"/>
              <a:t/>
            </a:r>
            <a:br>
              <a:rPr lang="en-US" dirty="0" smtClean="0"/>
            </a:br>
            <a:r>
              <a:rPr lang="en-US" dirty="0" smtClean="0"/>
              <a:t>	= </a:t>
            </a:r>
            <a:r>
              <a:rPr lang="en-US" dirty="0" err="1" smtClean="0"/>
              <a:t>kelas</a:t>
            </a:r>
            <a:r>
              <a:rPr lang="en-US" dirty="0" smtClean="0"/>
              <a:t> </a:t>
            </a:r>
            <a:r>
              <a:rPr lang="en-US" dirty="0" err="1" smtClean="0"/>
              <a:t>tinggi</a:t>
            </a:r>
            <a:r>
              <a:rPr lang="en-US" dirty="0" smtClean="0"/>
              <a:t> (</a:t>
            </a:r>
            <a:r>
              <a:rPr lang="en-US" i="1" dirty="0" smtClean="0"/>
              <a:t>elite</a:t>
            </a:r>
            <a:r>
              <a:rPr lang="en-US" dirty="0" smtClean="0"/>
              <a:t>)</a:t>
            </a:r>
            <a:br>
              <a:rPr lang="en-US" dirty="0" smtClean="0"/>
            </a:br>
            <a:r>
              <a:rPr lang="en-US" dirty="0" smtClean="0"/>
              <a:t>	= </a:t>
            </a:r>
            <a:r>
              <a:rPr lang="en-US" dirty="0" err="1" smtClean="0"/>
              <a:t>kelas</a:t>
            </a:r>
            <a:r>
              <a:rPr lang="en-US" dirty="0" smtClean="0"/>
              <a:t> </a:t>
            </a:r>
            <a:r>
              <a:rPr lang="en-US" dirty="0" err="1" smtClean="0"/>
              <a:t>menengah</a:t>
            </a:r>
            <a:r>
              <a:rPr lang="en-US" dirty="0" smtClean="0"/>
              <a:t/>
            </a:r>
            <a:br>
              <a:rPr lang="en-US" dirty="0" smtClean="0"/>
            </a:br>
            <a:r>
              <a:rPr lang="en-US" dirty="0" smtClean="0"/>
              <a:t>	= </a:t>
            </a:r>
            <a:r>
              <a:rPr lang="en-US" dirty="0" err="1" smtClean="0"/>
              <a:t>kelas</a:t>
            </a:r>
            <a:r>
              <a:rPr lang="en-US" dirty="0" smtClean="0"/>
              <a:t> </a:t>
            </a:r>
            <a:r>
              <a:rPr lang="en-US" dirty="0" err="1" smtClean="0"/>
              <a:t>bawah</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18</a:t>
            </a:fld>
            <a:endParaRPr lang="en-US"/>
          </a:p>
        </p:txBody>
      </p:sp>
      <p:sp>
        <p:nvSpPr>
          <p:cNvPr id="4" name="Footer Placeholder 3"/>
          <p:cNvSpPr>
            <a:spLocks noGrp="1"/>
          </p:cNvSpPr>
          <p:nvPr>
            <p:ph type="ftr" sz="quarter" idx="11"/>
          </p:nvPr>
        </p:nvSpPr>
        <p:spPr/>
        <p:txBody>
          <a:bodyPr/>
          <a:lstStyle/>
          <a:p>
            <a:r>
              <a:rPr lang="it-IT" smtClean="0"/>
              <a:t>materi kuliah sosiologi Agus Sudarsono</a:t>
            </a: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516562"/>
          </a:xfrm>
        </p:spPr>
        <p:style>
          <a:lnRef idx="2">
            <a:schemeClr val="dk1"/>
          </a:lnRef>
          <a:fillRef idx="1">
            <a:schemeClr val="lt1"/>
          </a:fillRef>
          <a:effectRef idx="0">
            <a:schemeClr val="dk1"/>
          </a:effectRef>
          <a:fontRef idx="minor">
            <a:schemeClr val="dk1"/>
          </a:fontRef>
        </p:style>
        <p:txBody>
          <a:bodyPr>
            <a:normAutofit/>
          </a:bodyPr>
          <a:lstStyle/>
          <a:p>
            <a:pPr algn="l"/>
            <a:r>
              <a:rPr lang="en-US" i="1" dirty="0" smtClean="0">
                <a:latin typeface="Bodoni MT Black" pitchFamily="18" charset="0"/>
              </a:rPr>
              <a:t>C. </a:t>
            </a:r>
            <a:r>
              <a:rPr lang="en-US" i="1" dirty="0" err="1" smtClean="0">
                <a:latin typeface="Bodoni MT Black" pitchFamily="18" charset="0"/>
              </a:rPr>
              <a:t>Bentuk-bentuk</a:t>
            </a:r>
            <a:r>
              <a:rPr lang="en-US" i="1" dirty="0" smtClean="0">
                <a:latin typeface="Bodoni MT Black" pitchFamily="18" charset="0"/>
              </a:rPr>
              <a:t> </a:t>
            </a:r>
            <a:r>
              <a:rPr lang="en-US" i="1" dirty="0" err="1" smtClean="0">
                <a:latin typeface="Bodoni MT Black" pitchFamily="18" charset="0"/>
              </a:rPr>
              <a:t>Lapisan</a:t>
            </a:r>
            <a:r>
              <a:rPr lang="en-US" i="1" dirty="0" smtClean="0">
                <a:latin typeface="Bodoni MT Black" pitchFamily="18" charset="0"/>
              </a:rPr>
              <a:t>   </a:t>
            </a:r>
            <a:br>
              <a:rPr lang="en-US" i="1" dirty="0" smtClean="0">
                <a:latin typeface="Bodoni MT Black" pitchFamily="18" charset="0"/>
              </a:rPr>
            </a:br>
            <a:r>
              <a:rPr lang="en-US" i="1" dirty="0" smtClean="0">
                <a:latin typeface="Bodoni MT Black" pitchFamily="18" charset="0"/>
              </a:rPr>
              <a:t>     </a:t>
            </a:r>
            <a:r>
              <a:rPr lang="en-US" i="1" dirty="0" err="1" smtClean="0">
                <a:latin typeface="Bodoni MT Black" pitchFamily="18" charset="0"/>
              </a:rPr>
              <a:t>Sosial</a:t>
            </a:r>
            <a:r>
              <a:rPr lang="en-US" dirty="0" smtClean="0"/>
              <a:t/>
            </a:r>
            <a:br>
              <a:rPr lang="en-US" dirty="0" smtClean="0"/>
            </a:br>
            <a:r>
              <a:rPr lang="en-US" dirty="0" smtClean="0"/>
              <a:t/>
            </a:r>
            <a:br>
              <a:rPr lang="en-US" dirty="0" smtClean="0"/>
            </a:br>
            <a:r>
              <a:rPr lang="en-US" dirty="0" smtClean="0"/>
              <a:t>	1. </a:t>
            </a:r>
            <a:r>
              <a:rPr lang="en-US" dirty="0" err="1" smtClean="0"/>
              <a:t>Atas</a:t>
            </a:r>
            <a:r>
              <a:rPr lang="en-US" dirty="0" smtClean="0"/>
              <a:t> </a:t>
            </a:r>
            <a:r>
              <a:rPr lang="en-US" dirty="0" err="1" smtClean="0"/>
              <a:t>dasar</a:t>
            </a:r>
            <a:r>
              <a:rPr lang="en-US" dirty="0" smtClean="0"/>
              <a:t> </a:t>
            </a:r>
            <a:r>
              <a:rPr lang="en-US" dirty="0" err="1" smtClean="0"/>
              <a:t>sifatnya</a:t>
            </a:r>
            <a:r>
              <a:rPr lang="en-US" dirty="0" smtClean="0"/>
              <a:t/>
            </a:r>
            <a:br>
              <a:rPr lang="en-US" dirty="0" smtClean="0"/>
            </a:br>
            <a:r>
              <a:rPr lang="en-US" dirty="0" smtClean="0"/>
              <a:t> 	   a. </a:t>
            </a:r>
            <a:r>
              <a:rPr lang="en-US" dirty="0" err="1" smtClean="0"/>
              <a:t>tertutup</a:t>
            </a:r>
            <a:r>
              <a:rPr lang="en-US" dirty="0" smtClean="0"/>
              <a:t/>
            </a:r>
            <a:br>
              <a:rPr lang="en-US" dirty="0" smtClean="0"/>
            </a:br>
            <a:r>
              <a:rPr lang="en-US" dirty="0" smtClean="0"/>
              <a:t>  	      = </a:t>
            </a:r>
            <a:r>
              <a:rPr lang="en-US" dirty="0" err="1" smtClean="0"/>
              <a:t>perpindahan</a:t>
            </a:r>
            <a:r>
              <a:rPr lang="en-US" dirty="0" smtClean="0"/>
              <a:t> </a:t>
            </a:r>
            <a:r>
              <a:rPr lang="en-US" dirty="0" err="1" smtClean="0"/>
              <a:t>kelas</a:t>
            </a:r>
            <a:r>
              <a:rPr lang="en-US" dirty="0" smtClean="0"/>
              <a:t> </a:t>
            </a:r>
            <a:r>
              <a:rPr lang="en-US" dirty="0" err="1" smtClean="0"/>
              <a:t>sangat</a:t>
            </a:r>
            <a:r>
              <a:rPr lang="en-US" dirty="0" smtClean="0"/>
              <a:t>   </a:t>
            </a:r>
            <a:br>
              <a:rPr lang="en-US" dirty="0" smtClean="0"/>
            </a:br>
            <a:r>
              <a:rPr lang="en-US" dirty="0" smtClean="0"/>
              <a:t>  	         </a:t>
            </a:r>
            <a:r>
              <a:rPr lang="en-US" dirty="0" err="1" smtClean="0"/>
              <a:t>jarang</a:t>
            </a:r>
            <a:r>
              <a:rPr lang="en-US" dirty="0" smtClean="0"/>
              <a:t>, </a:t>
            </a:r>
            <a:r>
              <a:rPr lang="en-US" dirty="0" err="1" smtClean="0"/>
              <a:t>kecuali</a:t>
            </a:r>
            <a:r>
              <a:rPr lang="en-US" dirty="0" smtClean="0"/>
              <a:t> </a:t>
            </a:r>
            <a:r>
              <a:rPr lang="en-US" dirty="0" err="1" smtClean="0"/>
              <a:t>dengan</a:t>
            </a:r>
            <a:r>
              <a:rPr lang="en-US" dirty="0" smtClean="0"/>
              <a:t> </a:t>
            </a:r>
            <a:br>
              <a:rPr lang="en-US" dirty="0" smtClean="0"/>
            </a:br>
            <a:r>
              <a:rPr lang="en-US" dirty="0" smtClean="0"/>
              <a:t>    	         </a:t>
            </a:r>
            <a:r>
              <a:rPr lang="en-US" dirty="0" err="1" smtClean="0"/>
              <a:t>pernikahan</a:t>
            </a:r>
            <a:r>
              <a:rPr lang="en-US" dirty="0" smtClean="0"/>
              <a:t>, </a:t>
            </a:r>
            <a:r>
              <a:rPr lang="en-US" dirty="0" err="1" smtClean="0"/>
              <a:t>kelahiran</a:t>
            </a:r>
            <a:r>
              <a:rPr lang="en-US" dirty="0" smtClean="0"/>
              <a:t>.</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19</a:t>
            </a:fld>
            <a:endParaRPr lang="en-US"/>
          </a:p>
        </p:txBody>
      </p:sp>
      <p:sp>
        <p:nvSpPr>
          <p:cNvPr id="4" name="Footer Placeholder 3"/>
          <p:cNvSpPr>
            <a:spLocks noGrp="1"/>
          </p:cNvSpPr>
          <p:nvPr>
            <p:ph type="ftr" sz="quarter" idx="11"/>
          </p:nvPr>
        </p:nvSpPr>
        <p:spPr/>
        <p:txBody>
          <a:bodyPr/>
          <a:lstStyle/>
          <a:p>
            <a:r>
              <a:rPr lang="it-IT" smtClean="0"/>
              <a:t>materi kuliah sosiologi Agus Sudarsono</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style>
          <a:lnRef idx="2">
            <a:schemeClr val="dk1"/>
          </a:lnRef>
          <a:fillRef idx="1">
            <a:schemeClr val="lt1"/>
          </a:fillRef>
          <a:effectRef idx="0">
            <a:schemeClr val="dk1"/>
          </a:effectRef>
          <a:fontRef idx="minor">
            <a:schemeClr val="dk1"/>
          </a:fontRef>
        </p:style>
        <p:txBody>
          <a:bodyPr>
            <a:normAutofit fontScale="90000"/>
          </a:bodyPr>
          <a:lstStyle/>
          <a:p>
            <a:pPr algn="l"/>
            <a:r>
              <a:rPr lang="en-US" i="1" dirty="0" smtClean="0">
                <a:latin typeface="Bodoni MT Black" pitchFamily="18" charset="0"/>
              </a:rPr>
              <a:t>A. </a:t>
            </a:r>
            <a:r>
              <a:rPr lang="en-US" i="1" dirty="0" err="1" smtClean="0">
                <a:latin typeface="Bodoni MT Black" pitchFamily="18" charset="0"/>
              </a:rPr>
              <a:t>Pengertian</a:t>
            </a:r>
            <a:r>
              <a:rPr lang="en-US" i="1" dirty="0" smtClean="0"/>
              <a:t/>
            </a:r>
            <a:br>
              <a:rPr lang="en-US" i="1" dirty="0" smtClean="0"/>
            </a:br>
            <a:r>
              <a:rPr lang="en-US" i="1" dirty="0" smtClean="0"/>
              <a:t/>
            </a:r>
            <a:br>
              <a:rPr lang="en-US" i="1" dirty="0" smtClean="0"/>
            </a:br>
            <a:r>
              <a:rPr lang="en-US" i="1" dirty="0" smtClean="0"/>
              <a:t>	</a:t>
            </a:r>
            <a:r>
              <a:rPr lang="en-US" i="1" dirty="0" err="1" smtClean="0"/>
              <a:t>Secara</a:t>
            </a:r>
            <a:r>
              <a:rPr lang="en-US" i="1" dirty="0" smtClean="0"/>
              <a:t> </a:t>
            </a:r>
            <a:r>
              <a:rPr lang="en-US" i="1" dirty="0" err="1" smtClean="0"/>
              <a:t>teori</a:t>
            </a:r>
            <a:r>
              <a:rPr lang="en-US" i="1" dirty="0" smtClean="0"/>
              <a:t> </a:t>
            </a:r>
            <a:r>
              <a:rPr lang="en-US" i="1" dirty="0" err="1" smtClean="0"/>
              <a:t>maupun</a:t>
            </a:r>
            <a:r>
              <a:rPr lang="en-US" i="1" dirty="0" smtClean="0"/>
              <a:t> </a:t>
            </a:r>
            <a:r>
              <a:rPr lang="en-US" i="1" dirty="0" err="1" smtClean="0"/>
              <a:t>pandangan</a:t>
            </a:r>
            <a:r>
              <a:rPr lang="en-US" i="1" dirty="0" smtClean="0"/>
              <a:t> 	agama, </a:t>
            </a:r>
            <a:r>
              <a:rPr lang="en-US" i="1" dirty="0" err="1" smtClean="0"/>
              <a:t>bahwa</a:t>
            </a:r>
            <a:r>
              <a:rPr lang="en-US" i="1" dirty="0" smtClean="0"/>
              <a:t> </a:t>
            </a:r>
            <a:r>
              <a:rPr lang="en-US" i="1" dirty="0" err="1" smtClean="0"/>
              <a:t>semua</a:t>
            </a:r>
            <a:r>
              <a:rPr lang="en-US" i="1" dirty="0" smtClean="0"/>
              <a:t> </a:t>
            </a:r>
            <a:r>
              <a:rPr lang="en-US" i="1" dirty="0" err="1" smtClean="0"/>
              <a:t>manusia</a:t>
            </a:r>
            <a:r>
              <a:rPr lang="en-US" i="1" dirty="0" smtClean="0"/>
              <a:t> 	</a:t>
            </a:r>
            <a:r>
              <a:rPr lang="en-US" i="1" dirty="0" err="1" smtClean="0"/>
              <a:t>mempunyai</a:t>
            </a:r>
            <a:r>
              <a:rPr lang="en-US" i="1" dirty="0" smtClean="0"/>
              <a:t> </a:t>
            </a:r>
            <a:r>
              <a:rPr lang="en-US" i="1" dirty="0" err="1" smtClean="0"/>
              <a:t>kondisi</a:t>
            </a:r>
            <a:r>
              <a:rPr lang="en-US" i="1" dirty="0" smtClean="0"/>
              <a:t> </a:t>
            </a:r>
            <a:r>
              <a:rPr lang="en-US" i="1" dirty="0" err="1" smtClean="0"/>
              <a:t>dan</a:t>
            </a:r>
            <a:r>
              <a:rPr lang="en-US" i="1" dirty="0" smtClean="0"/>
              <a:t> </a:t>
            </a:r>
            <a:r>
              <a:rPr lang="en-US" i="1" dirty="0" err="1" smtClean="0"/>
              <a:t>derajat</a:t>
            </a:r>
            <a:r>
              <a:rPr lang="en-US" i="1" dirty="0" smtClean="0"/>
              <a:t> 	yang </a:t>
            </a:r>
            <a:r>
              <a:rPr lang="en-US" i="1" dirty="0" err="1" smtClean="0"/>
              <a:t>sama</a:t>
            </a:r>
            <a:r>
              <a:rPr lang="en-US" i="1" dirty="0" smtClean="0"/>
              <a:t>, </a:t>
            </a:r>
            <a:r>
              <a:rPr lang="en-US" i="1" dirty="0" err="1" smtClean="0"/>
              <a:t>namun</a:t>
            </a:r>
            <a:r>
              <a:rPr lang="en-US" i="1" dirty="0" smtClean="0"/>
              <a:t> </a:t>
            </a:r>
            <a:r>
              <a:rPr lang="en-US" i="1" dirty="0" err="1" smtClean="0"/>
              <a:t>kenyataannya</a:t>
            </a:r>
            <a:r>
              <a:rPr lang="en-US" i="1" dirty="0" smtClean="0"/>
              <a:t> 	</a:t>
            </a:r>
            <a:r>
              <a:rPr lang="en-US" i="1" dirty="0" err="1" smtClean="0"/>
              <a:t>dalam</a:t>
            </a:r>
            <a:r>
              <a:rPr lang="en-US" i="1" dirty="0" smtClean="0"/>
              <a:t> </a:t>
            </a:r>
            <a:r>
              <a:rPr lang="en-US" i="1" dirty="0" err="1" smtClean="0"/>
              <a:t>kehidupan</a:t>
            </a:r>
            <a:r>
              <a:rPr lang="en-US" i="1" dirty="0" smtClean="0"/>
              <a:t> </a:t>
            </a:r>
            <a:r>
              <a:rPr lang="en-US" i="1" dirty="0" err="1" smtClean="0"/>
              <a:t>tidak</a:t>
            </a:r>
            <a:r>
              <a:rPr lang="en-US" i="1" dirty="0" smtClean="0"/>
              <a:t> </a:t>
            </a:r>
            <a:r>
              <a:rPr lang="en-US" i="1" dirty="0" err="1" smtClean="0"/>
              <a:t>demikian</a:t>
            </a:r>
            <a:r>
              <a:rPr lang="en-US" i="1" dirty="0" smtClean="0"/>
              <a:t>. </a:t>
            </a:r>
            <a:br>
              <a:rPr lang="en-US" i="1" dirty="0" smtClean="0"/>
            </a:br>
            <a:r>
              <a:rPr lang="en-US" i="1" dirty="0" smtClean="0"/>
              <a:t>	</a:t>
            </a:r>
            <a:r>
              <a:rPr lang="en-US" i="1" dirty="0" err="1" smtClean="0"/>
              <a:t>Manusia</a:t>
            </a:r>
            <a:r>
              <a:rPr lang="en-US" i="1" dirty="0" smtClean="0"/>
              <a:t> </a:t>
            </a:r>
            <a:r>
              <a:rPr lang="en-US" i="1" dirty="0" err="1" smtClean="0"/>
              <a:t>hidup</a:t>
            </a:r>
            <a:r>
              <a:rPr lang="en-US" i="1" dirty="0" smtClean="0"/>
              <a:t> </a:t>
            </a:r>
            <a:r>
              <a:rPr lang="en-US" i="1" dirty="0" err="1" smtClean="0"/>
              <a:t>dalam</a:t>
            </a:r>
            <a:r>
              <a:rPr lang="en-US" i="1" dirty="0" smtClean="0"/>
              <a:t> </a:t>
            </a:r>
            <a:r>
              <a:rPr lang="en-US" i="1" dirty="0" err="1" smtClean="0"/>
              <a:t>kelompok</a:t>
            </a:r>
            <a:r>
              <a:rPr lang="en-US" i="1" dirty="0" smtClean="0"/>
              <a:t>-	</a:t>
            </a:r>
            <a:r>
              <a:rPr lang="en-US" i="1" dirty="0" err="1" smtClean="0"/>
              <a:t>kelompok</a:t>
            </a:r>
            <a:r>
              <a:rPr lang="en-US" i="1" dirty="0" smtClean="0"/>
              <a:t> </a:t>
            </a:r>
            <a:r>
              <a:rPr lang="en-US" i="1" dirty="0" err="1" smtClean="0"/>
              <a:t>sosial</a:t>
            </a:r>
            <a:r>
              <a:rPr lang="en-US" i="1" dirty="0" smtClean="0"/>
              <a:t> (</a:t>
            </a:r>
            <a:r>
              <a:rPr lang="en-US" i="1" dirty="0" err="1" smtClean="0"/>
              <a:t>stratifikasi</a:t>
            </a:r>
            <a:r>
              <a:rPr lang="en-US" i="1" dirty="0" smtClean="0"/>
              <a:t> 	</a:t>
            </a:r>
            <a:r>
              <a:rPr lang="en-US" i="1" dirty="0" err="1" smtClean="0"/>
              <a:t>sosial</a:t>
            </a:r>
            <a:r>
              <a:rPr lang="en-US" i="1" dirty="0" smtClean="0"/>
              <a:t>).</a:t>
            </a:r>
            <a:endParaRPr lang="en-US" i="1"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2</a:t>
            </a:fld>
            <a:endParaRPr lang="en-US"/>
          </a:p>
        </p:txBody>
      </p:sp>
      <p:sp>
        <p:nvSpPr>
          <p:cNvPr id="4" name="Footer Placeholder 3"/>
          <p:cNvSpPr>
            <a:spLocks noGrp="1"/>
          </p:cNvSpPr>
          <p:nvPr>
            <p:ph type="ftr" sz="quarter" idx="11"/>
          </p:nvPr>
        </p:nvSpPr>
        <p:spPr/>
        <p:txBody>
          <a:bodyPr/>
          <a:lstStyle/>
          <a:p>
            <a:r>
              <a:rPr lang="it-IT" smtClean="0"/>
              <a:t>materi kuliah sosiologi Agus Sudarsono</a:t>
            </a:r>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68962"/>
          </a:xfrm>
        </p:spPr>
        <p:style>
          <a:lnRef idx="2">
            <a:schemeClr val="dk1"/>
          </a:lnRef>
          <a:fillRef idx="1">
            <a:schemeClr val="lt1"/>
          </a:fillRef>
          <a:effectRef idx="0">
            <a:schemeClr val="dk1"/>
          </a:effectRef>
          <a:fontRef idx="minor">
            <a:schemeClr val="dk1"/>
          </a:fontRef>
        </p:style>
        <p:txBody>
          <a:bodyPr>
            <a:normAutofit fontScale="90000"/>
          </a:bodyPr>
          <a:lstStyle/>
          <a:p>
            <a:pPr algn="l"/>
            <a:r>
              <a:rPr lang="en-US" dirty="0" smtClean="0"/>
              <a:t>	b. Terbuka</a:t>
            </a:r>
            <a:br>
              <a:rPr lang="en-US" dirty="0" smtClean="0"/>
            </a:br>
            <a:r>
              <a:rPr lang="en-US" dirty="0" smtClean="0"/>
              <a:t>  	     </a:t>
            </a:r>
            <a:r>
              <a:rPr lang="en-US" dirty="0" err="1" smtClean="0"/>
              <a:t>Selalu</a:t>
            </a:r>
            <a:r>
              <a:rPr lang="en-US" dirty="0" smtClean="0"/>
              <a:t> </a:t>
            </a:r>
            <a:r>
              <a:rPr lang="en-US" dirty="0" err="1" smtClean="0"/>
              <a:t>ada</a:t>
            </a:r>
            <a:r>
              <a:rPr lang="en-US" dirty="0" smtClean="0"/>
              <a:t> </a:t>
            </a:r>
            <a:r>
              <a:rPr lang="en-US" dirty="0" err="1" smtClean="0"/>
              <a:t>kesempatan</a:t>
            </a:r>
            <a:r>
              <a:rPr lang="en-US" dirty="0" smtClean="0"/>
              <a:t> 	</a:t>
            </a:r>
            <a:br>
              <a:rPr lang="en-US" dirty="0" smtClean="0"/>
            </a:br>
            <a:r>
              <a:rPr lang="en-US" dirty="0" smtClean="0"/>
              <a:t>            </a:t>
            </a:r>
            <a:r>
              <a:rPr lang="en-US" dirty="0" err="1" smtClean="0"/>
              <a:t>pindah</a:t>
            </a:r>
            <a:r>
              <a:rPr lang="en-US" dirty="0" smtClean="0"/>
              <a:t> </a:t>
            </a:r>
            <a:r>
              <a:rPr lang="en-US" dirty="0" err="1" smtClean="0"/>
              <a:t>kelas</a:t>
            </a:r>
            <a:r>
              <a:rPr lang="en-US" dirty="0" smtClean="0"/>
              <a:t> </a:t>
            </a:r>
            <a:r>
              <a:rPr lang="en-US" dirty="0" err="1" smtClean="0"/>
              <a:t>ke</a:t>
            </a:r>
            <a:r>
              <a:rPr lang="en-US" dirty="0" smtClean="0"/>
              <a:t> </a:t>
            </a:r>
            <a:r>
              <a:rPr lang="en-US" dirty="0" err="1" smtClean="0"/>
              <a:t>atas</a:t>
            </a:r>
            <a:r>
              <a:rPr lang="en-US" dirty="0" smtClean="0"/>
              <a:t>, </a:t>
            </a:r>
            <a:r>
              <a:rPr lang="en-US" dirty="0" err="1" smtClean="0"/>
              <a:t>bila</a:t>
            </a:r>
            <a:r>
              <a:rPr lang="en-US" dirty="0" smtClean="0"/>
              <a:t> 	    </a:t>
            </a:r>
            <a:br>
              <a:rPr lang="en-US" dirty="0" smtClean="0"/>
            </a:br>
            <a:r>
              <a:rPr lang="en-US" dirty="0" smtClean="0"/>
              <a:t>            </a:t>
            </a:r>
            <a:r>
              <a:rPr lang="en-US" dirty="0" err="1" smtClean="0"/>
              <a:t>memiliki</a:t>
            </a:r>
            <a:r>
              <a:rPr lang="en-US" dirty="0" smtClean="0"/>
              <a:t> </a:t>
            </a:r>
            <a:r>
              <a:rPr lang="en-US" dirty="0" err="1" smtClean="0"/>
              <a:t>kecakapan</a:t>
            </a:r>
            <a:r>
              <a:rPr lang="en-US" dirty="0" smtClean="0"/>
              <a:t>,   </a:t>
            </a:r>
            <a:br>
              <a:rPr lang="en-US" dirty="0" smtClean="0"/>
            </a:br>
            <a:r>
              <a:rPr lang="en-US" dirty="0" smtClean="0"/>
              <a:t>            </a:t>
            </a:r>
            <a:r>
              <a:rPr lang="en-US" dirty="0" err="1" smtClean="0"/>
              <a:t>kemampuan</a:t>
            </a:r>
            <a:r>
              <a:rPr lang="en-US" dirty="0" smtClean="0"/>
              <a:t>. </a:t>
            </a:r>
            <a:br>
              <a:rPr lang="en-US" dirty="0" smtClean="0"/>
            </a:br>
            <a:r>
              <a:rPr lang="en-US" dirty="0" smtClean="0"/>
              <a:t/>
            </a:r>
            <a:br>
              <a:rPr lang="en-US" dirty="0" smtClean="0"/>
            </a:br>
            <a:r>
              <a:rPr lang="en-US" dirty="0" smtClean="0"/>
              <a:t>     </a:t>
            </a:r>
            <a:br>
              <a:rPr lang="en-US" dirty="0" smtClean="0"/>
            </a:br>
            <a:r>
              <a:rPr lang="en-US" dirty="0" smtClean="0"/>
              <a:t>            </a:t>
            </a:r>
            <a:r>
              <a:rPr lang="en-US" dirty="0" err="1" smtClean="0"/>
              <a:t>Sebaliknya</a:t>
            </a:r>
            <a:r>
              <a:rPr lang="en-US" dirty="0" smtClean="0"/>
              <a:t> </a:t>
            </a:r>
            <a:r>
              <a:rPr lang="en-US" dirty="0" err="1" smtClean="0"/>
              <a:t>bisa</a:t>
            </a:r>
            <a:r>
              <a:rPr lang="en-US" dirty="0" smtClean="0"/>
              <a:t> </a:t>
            </a:r>
            <a:r>
              <a:rPr lang="en-US" dirty="0" err="1" smtClean="0"/>
              <a:t>pindah</a:t>
            </a:r>
            <a:r>
              <a:rPr lang="en-US" dirty="0" smtClean="0"/>
              <a:t> </a:t>
            </a:r>
            <a:r>
              <a:rPr lang="en-US" dirty="0" err="1" smtClean="0"/>
              <a:t>ke</a:t>
            </a:r>
            <a:r>
              <a:rPr lang="en-US" dirty="0" smtClean="0"/>
              <a:t> </a:t>
            </a:r>
            <a:br>
              <a:rPr lang="en-US" dirty="0" smtClean="0"/>
            </a:br>
            <a:r>
              <a:rPr lang="en-US" dirty="0" smtClean="0"/>
              <a:t>            </a:t>
            </a:r>
            <a:r>
              <a:rPr lang="en-US" dirty="0" err="1" smtClean="0"/>
              <a:t>bawahnya</a:t>
            </a:r>
            <a:r>
              <a:rPr lang="en-US" dirty="0" smtClean="0"/>
              <a:t>.</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20</a:t>
            </a:fld>
            <a:endParaRPr lang="en-US"/>
          </a:p>
        </p:txBody>
      </p:sp>
      <p:sp>
        <p:nvSpPr>
          <p:cNvPr id="4" name="Footer Placeholder 3"/>
          <p:cNvSpPr>
            <a:spLocks noGrp="1"/>
          </p:cNvSpPr>
          <p:nvPr>
            <p:ph type="ftr" sz="quarter" idx="11"/>
          </p:nvPr>
        </p:nvSpPr>
        <p:spPr/>
        <p:txBody>
          <a:bodyPr/>
          <a:lstStyle/>
          <a:p>
            <a:r>
              <a:rPr lang="it-IT" smtClean="0"/>
              <a:t>materi kuliah sosiologi Agus Sudarsono</a:t>
            </a:r>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1362"/>
          </a:xfrm>
        </p:spPr>
        <p:style>
          <a:lnRef idx="2">
            <a:schemeClr val="dk1"/>
          </a:lnRef>
          <a:fillRef idx="1">
            <a:schemeClr val="lt1"/>
          </a:fillRef>
          <a:effectRef idx="0">
            <a:schemeClr val="dk1"/>
          </a:effectRef>
          <a:fontRef idx="minor">
            <a:schemeClr val="dk1"/>
          </a:fontRef>
        </p:style>
        <p:txBody>
          <a:bodyPr/>
          <a:lstStyle/>
          <a:p>
            <a:pPr algn="l"/>
            <a:r>
              <a:rPr lang="en-US" dirty="0" smtClean="0"/>
              <a:t>2. </a:t>
            </a:r>
            <a:r>
              <a:rPr lang="en-US" dirty="0" err="1" smtClean="0"/>
              <a:t>Berdasarkan</a:t>
            </a:r>
            <a:r>
              <a:rPr lang="en-US" dirty="0" smtClean="0"/>
              <a:t> </a:t>
            </a:r>
            <a:r>
              <a:rPr lang="en-US" dirty="0" err="1" smtClean="0"/>
              <a:t>kekuasaan</a:t>
            </a:r>
            <a:r>
              <a:rPr lang="en-US" dirty="0" smtClean="0"/>
              <a:t/>
            </a:r>
            <a:br>
              <a:rPr lang="en-US" dirty="0" smtClean="0"/>
            </a:br>
            <a:r>
              <a:rPr lang="en-US" dirty="0" smtClean="0"/>
              <a:t>a. </a:t>
            </a:r>
            <a:r>
              <a:rPr lang="en-US" dirty="0" err="1" smtClean="0"/>
              <a:t>Politik</a:t>
            </a:r>
            <a:r>
              <a:rPr lang="en-US" dirty="0" smtClean="0"/>
              <a:t/>
            </a:r>
            <a:br>
              <a:rPr lang="en-US" dirty="0" smtClean="0"/>
            </a:br>
            <a:r>
              <a:rPr lang="en-US" dirty="0" smtClean="0"/>
              <a:t>    </a:t>
            </a:r>
            <a:r>
              <a:rPr lang="en-US" dirty="0" err="1" smtClean="0"/>
              <a:t>kekuatan</a:t>
            </a:r>
            <a:r>
              <a:rPr lang="en-US" dirty="0" smtClean="0"/>
              <a:t> </a:t>
            </a:r>
            <a:r>
              <a:rPr lang="en-US" dirty="0" err="1" smtClean="0"/>
              <a:t>politik</a:t>
            </a:r>
            <a:r>
              <a:rPr lang="en-US" dirty="0" smtClean="0"/>
              <a:t> </a:t>
            </a:r>
            <a:r>
              <a:rPr lang="en-US" dirty="0" err="1" smtClean="0"/>
              <a:t>selalu</a:t>
            </a:r>
            <a:r>
              <a:rPr lang="en-US" dirty="0" smtClean="0"/>
              <a:t> </a:t>
            </a:r>
            <a:r>
              <a:rPr lang="en-US" dirty="0" err="1" smtClean="0"/>
              <a:t>bergeser</a:t>
            </a:r>
            <a:r>
              <a:rPr lang="en-US" dirty="0" smtClean="0"/>
              <a:t>,     </a:t>
            </a:r>
            <a:br>
              <a:rPr lang="en-US" dirty="0" smtClean="0"/>
            </a:br>
            <a:r>
              <a:rPr lang="en-US" dirty="0" smtClean="0"/>
              <a:t>    </a:t>
            </a:r>
            <a:r>
              <a:rPr lang="en-US" dirty="0" err="1" smtClean="0"/>
              <a:t>termasuk</a:t>
            </a:r>
            <a:r>
              <a:rPr lang="en-US" dirty="0" smtClean="0"/>
              <a:t> </a:t>
            </a:r>
            <a:r>
              <a:rPr lang="en-US" dirty="0" err="1" smtClean="0"/>
              <a:t>anggotanya</a:t>
            </a:r>
            <a:r>
              <a:rPr lang="en-US" dirty="0" smtClean="0"/>
              <a:t/>
            </a:r>
            <a:br>
              <a:rPr lang="en-US" dirty="0" smtClean="0"/>
            </a:br>
            <a:r>
              <a:rPr lang="en-US" dirty="0" smtClean="0"/>
              <a:t>b. </a:t>
            </a:r>
            <a:r>
              <a:rPr lang="en-US" dirty="0" err="1" smtClean="0"/>
              <a:t>Pimpinan-bawahan</a:t>
            </a:r>
            <a:r>
              <a:rPr lang="en-US" dirty="0" smtClean="0"/>
              <a:t/>
            </a:r>
            <a:br>
              <a:rPr lang="en-US" dirty="0" smtClean="0"/>
            </a:br>
            <a:r>
              <a:rPr lang="en-US" dirty="0" smtClean="0"/>
              <a:t>    </a:t>
            </a:r>
            <a:r>
              <a:rPr lang="en-US" dirty="0" err="1" smtClean="0"/>
              <a:t>suatu</a:t>
            </a:r>
            <a:r>
              <a:rPr lang="en-US" dirty="0" smtClean="0"/>
              <a:t> </a:t>
            </a:r>
            <a:r>
              <a:rPr lang="en-US" dirty="0" err="1" smtClean="0"/>
              <a:t>organisasi</a:t>
            </a:r>
            <a:r>
              <a:rPr lang="en-US" dirty="0" smtClean="0"/>
              <a:t> </a:t>
            </a:r>
            <a:r>
              <a:rPr lang="en-US" dirty="0" err="1" smtClean="0"/>
              <a:t>selalu</a:t>
            </a:r>
            <a:r>
              <a:rPr lang="en-US" dirty="0" smtClean="0"/>
              <a:t> </a:t>
            </a:r>
            <a:r>
              <a:rPr lang="en-US" dirty="0" err="1" smtClean="0"/>
              <a:t>ada</a:t>
            </a:r>
            <a:r>
              <a:rPr lang="en-US" dirty="0" smtClean="0"/>
              <a:t> </a:t>
            </a:r>
            <a:br>
              <a:rPr lang="en-US" dirty="0" smtClean="0"/>
            </a:br>
            <a:r>
              <a:rPr lang="en-US" dirty="0" smtClean="0"/>
              <a:t>    </a:t>
            </a:r>
            <a:r>
              <a:rPr lang="en-US" dirty="0" err="1" smtClean="0"/>
              <a:t>pimpinan</a:t>
            </a:r>
            <a:r>
              <a:rPr lang="en-US" dirty="0" smtClean="0"/>
              <a:t> </a:t>
            </a:r>
            <a:r>
              <a:rPr lang="en-US" dirty="0" err="1" smtClean="0"/>
              <a:t>dan</a:t>
            </a:r>
            <a:r>
              <a:rPr lang="en-US" dirty="0" smtClean="0"/>
              <a:t> </a:t>
            </a:r>
            <a:r>
              <a:rPr lang="en-US" dirty="0" err="1" smtClean="0"/>
              <a:t>anggota</a:t>
            </a:r>
            <a:r>
              <a:rPr lang="en-US" dirty="0" smtClean="0"/>
              <a:t>.</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21</a:t>
            </a:fld>
            <a:endParaRPr lang="en-US"/>
          </a:p>
        </p:txBody>
      </p:sp>
      <p:sp>
        <p:nvSpPr>
          <p:cNvPr id="4" name="Footer Placeholder 3"/>
          <p:cNvSpPr>
            <a:spLocks noGrp="1"/>
          </p:cNvSpPr>
          <p:nvPr>
            <p:ph type="ftr" sz="quarter" idx="11"/>
          </p:nvPr>
        </p:nvSpPr>
        <p:spPr/>
        <p:txBody>
          <a:bodyPr/>
          <a:lstStyle/>
          <a:p>
            <a:r>
              <a:rPr lang="it-IT" smtClean="0"/>
              <a:t>materi kuliah sosiologi Agus Sudarsono</a:t>
            </a:r>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77200" cy="5973762"/>
          </a:xfrm>
        </p:spPr>
        <p:style>
          <a:lnRef idx="2">
            <a:schemeClr val="dk1"/>
          </a:lnRef>
          <a:fillRef idx="1">
            <a:schemeClr val="lt1"/>
          </a:fillRef>
          <a:effectRef idx="0">
            <a:schemeClr val="dk1"/>
          </a:effectRef>
          <a:fontRef idx="minor">
            <a:schemeClr val="dk1"/>
          </a:fontRef>
        </p:style>
        <p:txBody>
          <a:bodyPr>
            <a:noAutofit/>
          </a:bodyPr>
          <a:lstStyle/>
          <a:p>
            <a:pPr algn="l"/>
            <a:r>
              <a:rPr lang="en-US" sz="3200" dirty="0" smtClean="0"/>
              <a:t/>
            </a:r>
            <a:br>
              <a:rPr lang="en-US" sz="3200" dirty="0" smtClean="0"/>
            </a:br>
            <a:r>
              <a:rPr lang="en-US" sz="3200" dirty="0" smtClean="0"/>
              <a:t/>
            </a:r>
            <a:br>
              <a:rPr lang="en-US" sz="3200" dirty="0" smtClean="0"/>
            </a:br>
            <a:r>
              <a:rPr lang="en-US" sz="3200" dirty="0" smtClean="0"/>
              <a:t>3. </a:t>
            </a:r>
            <a:r>
              <a:rPr lang="en-US" sz="3200" dirty="0" err="1" smtClean="0"/>
              <a:t>Atas</a:t>
            </a:r>
            <a:r>
              <a:rPr lang="en-US" sz="3200" dirty="0" smtClean="0"/>
              <a:t> </a:t>
            </a:r>
            <a:r>
              <a:rPr lang="en-US" sz="3200" dirty="0" err="1" smtClean="0"/>
              <a:t>dasar</a:t>
            </a:r>
            <a:r>
              <a:rPr lang="en-US" sz="3200" dirty="0" smtClean="0"/>
              <a:t> </a:t>
            </a:r>
            <a:r>
              <a:rPr lang="en-US" sz="3200" dirty="0" err="1" smtClean="0"/>
              <a:t>tipenya</a:t>
            </a:r>
            <a:r>
              <a:rPr lang="en-US" sz="3200" dirty="0" smtClean="0"/>
              <a:t/>
            </a:r>
            <a:br>
              <a:rPr lang="en-US" sz="3200" dirty="0" smtClean="0"/>
            </a:br>
            <a:r>
              <a:rPr lang="en-US" sz="3200" dirty="0" smtClean="0"/>
              <a:t>    a. </a:t>
            </a:r>
            <a:r>
              <a:rPr lang="en-US" sz="3200" dirty="0" err="1" smtClean="0"/>
              <a:t>Tipe</a:t>
            </a:r>
            <a:r>
              <a:rPr lang="en-US" sz="3200" dirty="0" smtClean="0"/>
              <a:t> </a:t>
            </a:r>
            <a:r>
              <a:rPr lang="en-US" sz="3200" dirty="0" err="1" smtClean="0"/>
              <a:t>kasta</a:t>
            </a:r>
            <a:r>
              <a:rPr lang="en-US" sz="3200" dirty="0" smtClean="0"/>
              <a:t/>
            </a:r>
            <a:br>
              <a:rPr lang="en-US" sz="3200" dirty="0" smtClean="0"/>
            </a:br>
            <a:r>
              <a:rPr lang="en-US" sz="3200" dirty="0" smtClean="0"/>
              <a:t>        =</a:t>
            </a:r>
            <a:r>
              <a:rPr lang="en-US" sz="3200" dirty="0" err="1" smtClean="0"/>
              <a:t>garis</a:t>
            </a:r>
            <a:r>
              <a:rPr lang="en-US" sz="3200" dirty="0" smtClean="0"/>
              <a:t> </a:t>
            </a:r>
            <a:r>
              <a:rPr lang="en-US" sz="3200" dirty="0" err="1" smtClean="0"/>
              <a:t>pemisah</a:t>
            </a:r>
            <a:r>
              <a:rPr lang="en-US" sz="3200" dirty="0" smtClean="0"/>
              <a:t> </a:t>
            </a:r>
            <a:r>
              <a:rPr lang="en-US" sz="3200" dirty="0" err="1" smtClean="0"/>
              <a:t>sulit</a:t>
            </a:r>
            <a:r>
              <a:rPr lang="en-US" sz="3200" dirty="0" smtClean="0"/>
              <a:t> </a:t>
            </a:r>
            <a:r>
              <a:rPr lang="en-US" sz="3200" dirty="0" err="1" smtClean="0"/>
              <a:t>ditembus</a:t>
            </a:r>
            <a:r>
              <a:rPr lang="en-US" sz="3200" dirty="0" smtClean="0"/>
              <a:t/>
            </a:r>
            <a:br>
              <a:rPr lang="en-US" sz="3200" dirty="0" smtClean="0"/>
            </a:br>
            <a:r>
              <a:rPr lang="en-US" sz="3200" dirty="0" smtClean="0"/>
              <a:t>        =</a:t>
            </a:r>
            <a:r>
              <a:rPr lang="en-US" sz="3200" dirty="0" err="1" smtClean="0"/>
              <a:t>kekuasaan</a:t>
            </a:r>
            <a:r>
              <a:rPr lang="en-US" sz="3200" dirty="0" smtClean="0"/>
              <a:t> </a:t>
            </a:r>
            <a:r>
              <a:rPr lang="en-US" sz="3200" dirty="0" err="1" smtClean="0"/>
              <a:t>pada</a:t>
            </a:r>
            <a:r>
              <a:rPr lang="en-US" sz="3200" dirty="0" smtClean="0"/>
              <a:t> </a:t>
            </a:r>
            <a:r>
              <a:rPr lang="en-US" sz="3200" dirty="0" err="1" smtClean="0"/>
              <a:t>pimpinan</a:t>
            </a:r>
            <a:r>
              <a:rPr lang="en-US" sz="3200" dirty="0" smtClean="0"/>
              <a:t>/raja</a:t>
            </a:r>
            <a:br>
              <a:rPr lang="en-US" sz="3200" dirty="0" smtClean="0"/>
            </a:br>
            <a:r>
              <a:rPr lang="en-US" sz="3200" dirty="0" smtClean="0"/>
              <a:t>    b. </a:t>
            </a:r>
            <a:r>
              <a:rPr lang="en-US" sz="3200" dirty="0" err="1" smtClean="0"/>
              <a:t>Tipe</a:t>
            </a:r>
            <a:r>
              <a:rPr lang="en-US" sz="3200" dirty="0" smtClean="0"/>
              <a:t> </a:t>
            </a:r>
            <a:r>
              <a:rPr lang="en-US" sz="3200" dirty="0" err="1" smtClean="0"/>
              <a:t>oligarkhis</a:t>
            </a:r>
            <a:r>
              <a:rPr lang="en-US" sz="3200" dirty="0" smtClean="0"/>
              <a:t/>
            </a:r>
            <a:br>
              <a:rPr lang="en-US" sz="3200" dirty="0" smtClean="0"/>
            </a:br>
            <a:r>
              <a:rPr lang="en-US" sz="3200" dirty="0" smtClean="0"/>
              <a:t>       =</a:t>
            </a:r>
            <a:r>
              <a:rPr lang="en-US" sz="3200" dirty="0" err="1" smtClean="0"/>
              <a:t>tipe</a:t>
            </a:r>
            <a:r>
              <a:rPr lang="en-US" sz="3200" dirty="0" smtClean="0"/>
              <a:t> </a:t>
            </a:r>
            <a:r>
              <a:rPr lang="en-US" sz="3200" dirty="0" err="1" smtClean="0"/>
              <a:t>ini</a:t>
            </a:r>
            <a:r>
              <a:rPr lang="en-US" sz="3200" dirty="0" smtClean="0"/>
              <a:t> </a:t>
            </a:r>
            <a:r>
              <a:rPr lang="en-US" sz="3200" dirty="0" err="1" smtClean="0"/>
              <a:t>mempunyai</a:t>
            </a:r>
            <a:r>
              <a:rPr lang="en-US" sz="3200" dirty="0" smtClean="0"/>
              <a:t> </a:t>
            </a:r>
            <a:r>
              <a:rPr lang="en-US" sz="3200" dirty="0" err="1" smtClean="0"/>
              <a:t>garis</a:t>
            </a:r>
            <a:r>
              <a:rPr lang="en-US" sz="3200" dirty="0" smtClean="0"/>
              <a:t> </a:t>
            </a:r>
            <a:r>
              <a:rPr lang="en-US" sz="3200" dirty="0" err="1" smtClean="0"/>
              <a:t>pemisah</a:t>
            </a:r>
            <a:r>
              <a:rPr lang="en-US" sz="3200" dirty="0" smtClean="0"/>
              <a:t> yang    </a:t>
            </a:r>
            <a:br>
              <a:rPr lang="en-US" sz="3200" dirty="0" smtClean="0"/>
            </a:br>
            <a:r>
              <a:rPr lang="en-US" sz="3200" dirty="0" smtClean="0"/>
              <a:t>         </a:t>
            </a:r>
            <a:r>
              <a:rPr lang="en-US" sz="3200" dirty="0" err="1" smtClean="0"/>
              <a:t>tegas</a:t>
            </a:r>
            <a:r>
              <a:rPr lang="en-US" sz="3200" dirty="0" smtClean="0"/>
              <a:t/>
            </a:r>
            <a:br>
              <a:rPr lang="en-US" sz="3200" dirty="0" smtClean="0"/>
            </a:br>
            <a:r>
              <a:rPr lang="en-US" sz="3200" dirty="0" smtClean="0"/>
              <a:t>       =</a:t>
            </a:r>
            <a:r>
              <a:rPr lang="en-US" sz="3200" dirty="0" err="1" smtClean="0"/>
              <a:t>kedudukan</a:t>
            </a:r>
            <a:r>
              <a:rPr lang="en-US" sz="3200" dirty="0" smtClean="0"/>
              <a:t> </a:t>
            </a:r>
            <a:r>
              <a:rPr lang="en-US" sz="3200" dirty="0" err="1" smtClean="0"/>
              <a:t>atas</a:t>
            </a:r>
            <a:r>
              <a:rPr lang="en-US" sz="3200" dirty="0" smtClean="0"/>
              <a:t> </a:t>
            </a:r>
            <a:r>
              <a:rPr lang="en-US" sz="3200" dirty="0" err="1" smtClean="0"/>
              <a:t>dasar</a:t>
            </a:r>
            <a:r>
              <a:rPr lang="en-US" sz="3200" dirty="0" smtClean="0"/>
              <a:t> </a:t>
            </a:r>
            <a:r>
              <a:rPr lang="en-US" sz="3200" dirty="0" err="1" smtClean="0"/>
              <a:t>keturunan</a:t>
            </a:r>
            <a:r>
              <a:rPr lang="en-US" sz="3200" dirty="0" smtClean="0"/>
              <a:t/>
            </a:r>
            <a:br>
              <a:rPr lang="en-US" sz="3200" dirty="0" smtClean="0"/>
            </a:br>
            <a:r>
              <a:rPr lang="en-US" sz="3200" dirty="0" smtClean="0"/>
              <a:t>    c. </a:t>
            </a:r>
            <a:r>
              <a:rPr lang="en-US" sz="3200" dirty="0" err="1" smtClean="0"/>
              <a:t>Tipe</a:t>
            </a:r>
            <a:r>
              <a:rPr lang="en-US" sz="3200" dirty="0" smtClean="0"/>
              <a:t> </a:t>
            </a:r>
            <a:r>
              <a:rPr lang="en-US" sz="3200" dirty="0" err="1" smtClean="0"/>
              <a:t>demokratis</a:t>
            </a:r>
            <a:r>
              <a:rPr lang="en-US" sz="3200" dirty="0" smtClean="0"/>
              <a:t/>
            </a:r>
            <a:br>
              <a:rPr lang="en-US" sz="3200" dirty="0" smtClean="0"/>
            </a:br>
            <a:r>
              <a:rPr lang="en-US" sz="3200" dirty="0" smtClean="0"/>
              <a:t>       =</a:t>
            </a:r>
            <a:r>
              <a:rPr lang="en-US" sz="3200" dirty="0" err="1" smtClean="0"/>
              <a:t>garis</a:t>
            </a:r>
            <a:r>
              <a:rPr lang="en-US" sz="3200" dirty="0" smtClean="0"/>
              <a:t> </a:t>
            </a:r>
            <a:r>
              <a:rPr lang="en-US" sz="3200" dirty="0" err="1" smtClean="0"/>
              <a:t>pemisah</a:t>
            </a:r>
            <a:r>
              <a:rPr lang="en-US" sz="3200" dirty="0" smtClean="0"/>
              <a:t> </a:t>
            </a:r>
            <a:r>
              <a:rPr lang="en-US" sz="3200" dirty="0" err="1" smtClean="0"/>
              <a:t>mempunyai</a:t>
            </a:r>
            <a:r>
              <a:rPr lang="en-US" sz="3200" dirty="0" smtClean="0"/>
              <a:t> </a:t>
            </a:r>
            <a:r>
              <a:rPr lang="en-US" sz="3200" dirty="0" err="1" smtClean="0"/>
              <a:t>sifat</a:t>
            </a:r>
            <a:r>
              <a:rPr lang="en-US" sz="3200" dirty="0" smtClean="0"/>
              <a:t> </a:t>
            </a:r>
            <a:r>
              <a:rPr lang="en-US" sz="3200" dirty="0" err="1" smtClean="0"/>
              <a:t>bergerak</a:t>
            </a:r>
            <a:r>
              <a:rPr lang="en-US" sz="3200" dirty="0" smtClean="0"/>
              <a:t/>
            </a:r>
            <a:br>
              <a:rPr lang="en-US" sz="3200" dirty="0" smtClean="0"/>
            </a:br>
            <a:r>
              <a:rPr lang="en-US" sz="3200" dirty="0" smtClean="0"/>
              <a:t>       =</a:t>
            </a:r>
            <a:r>
              <a:rPr lang="en-US" sz="3200" dirty="0" err="1" smtClean="0"/>
              <a:t>faktor</a:t>
            </a:r>
            <a:r>
              <a:rPr lang="en-US" sz="3200" dirty="0" smtClean="0"/>
              <a:t> </a:t>
            </a:r>
            <a:r>
              <a:rPr lang="en-US" sz="3200" dirty="0" err="1" smtClean="0"/>
              <a:t>penentu</a:t>
            </a:r>
            <a:r>
              <a:rPr lang="en-US" sz="3200" dirty="0" smtClean="0"/>
              <a:t> </a:t>
            </a:r>
            <a:r>
              <a:rPr lang="en-US" sz="3200" dirty="0" err="1" smtClean="0"/>
              <a:t>adalah</a:t>
            </a:r>
            <a:r>
              <a:rPr lang="en-US" sz="3200" dirty="0" smtClean="0"/>
              <a:t> </a:t>
            </a:r>
            <a:r>
              <a:rPr lang="en-US" sz="3200" dirty="0" err="1" smtClean="0"/>
              <a:t>prestasi</a:t>
            </a:r>
            <a:r>
              <a:rPr lang="en-US" sz="3200" dirty="0" smtClean="0"/>
              <a:t> </a:t>
            </a:r>
            <a:r>
              <a:rPr lang="en-US" sz="3200" dirty="0" err="1" smtClean="0"/>
              <a:t>dan</a:t>
            </a:r>
            <a:r>
              <a:rPr lang="en-US" sz="3200" dirty="0" smtClean="0"/>
              <a:t> </a:t>
            </a:r>
            <a:br>
              <a:rPr lang="en-US" sz="3200" dirty="0" smtClean="0"/>
            </a:br>
            <a:r>
              <a:rPr lang="en-US" sz="3200" dirty="0" smtClean="0"/>
              <a:t>         </a:t>
            </a:r>
            <a:r>
              <a:rPr lang="en-US" sz="3200" dirty="0" err="1" smtClean="0"/>
              <a:t>keberuntungan</a:t>
            </a:r>
            <a:r>
              <a:rPr lang="en-US" sz="3200" dirty="0" smtClean="0"/>
              <a:t/>
            </a:r>
            <a:br>
              <a:rPr lang="en-US" sz="3200" dirty="0" smtClean="0"/>
            </a:br>
            <a:r>
              <a:rPr lang="en-US" sz="3200" dirty="0" smtClean="0"/>
              <a:t> </a:t>
            </a:r>
            <a:br>
              <a:rPr lang="en-US" sz="3200" dirty="0" smtClean="0"/>
            </a:br>
            <a:endParaRPr lang="en-US" sz="3200"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22</a:t>
            </a:fld>
            <a:endParaRPr lang="en-US"/>
          </a:p>
        </p:txBody>
      </p:sp>
      <p:sp>
        <p:nvSpPr>
          <p:cNvPr id="4" name="Footer Placeholder 3"/>
          <p:cNvSpPr>
            <a:spLocks noGrp="1"/>
          </p:cNvSpPr>
          <p:nvPr>
            <p:ph type="ftr" sz="quarter" idx="11"/>
          </p:nvPr>
        </p:nvSpPr>
        <p:spPr/>
        <p:txBody>
          <a:bodyPr/>
          <a:lstStyle/>
          <a:p>
            <a:r>
              <a:rPr lang="it-IT" smtClean="0"/>
              <a:t>materi kuliah sosiologi Agus Sudarsono</a:t>
            </a:r>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745162"/>
          </a:xfrm>
        </p:spPr>
        <p:style>
          <a:lnRef idx="2">
            <a:schemeClr val="dk1"/>
          </a:lnRef>
          <a:fillRef idx="1">
            <a:schemeClr val="lt1"/>
          </a:fillRef>
          <a:effectRef idx="0">
            <a:schemeClr val="dk1"/>
          </a:effectRef>
          <a:fontRef idx="minor">
            <a:schemeClr val="dk1"/>
          </a:fontRef>
        </p:style>
        <p:txBody>
          <a:bodyPr>
            <a:normAutofit fontScale="90000"/>
          </a:bodyPr>
          <a:lstStyle/>
          <a:p>
            <a:pPr algn="l"/>
            <a:r>
              <a:rPr lang="en-US" i="1" dirty="0" smtClean="0">
                <a:latin typeface="Bodoni MT Black" pitchFamily="18" charset="0"/>
              </a:rPr>
              <a:t>D. </a:t>
            </a:r>
            <a:r>
              <a:rPr lang="en-US" i="1" dirty="0" err="1" smtClean="0">
                <a:latin typeface="Bodoni MT Black" pitchFamily="18" charset="0"/>
              </a:rPr>
              <a:t>Pengaruh</a:t>
            </a:r>
            <a:r>
              <a:rPr lang="en-US" i="1" dirty="0" smtClean="0">
                <a:latin typeface="Bodoni MT Black" pitchFamily="18" charset="0"/>
              </a:rPr>
              <a:t> </a:t>
            </a:r>
            <a:r>
              <a:rPr lang="en-US" i="1" dirty="0" err="1" smtClean="0">
                <a:latin typeface="Bodoni MT Black" pitchFamily="18" charset="0"/>
              </a:rPr>
              <a:t>Lapisan</a:t>
            </a:r>
            <a:r>
              <a:rPr lang="en-US" i="1" dirty="0" smtClean="0">
                <a:latin typeface="Bodoni MT Black" pitchFamily="18" charset="0"/>
              </a:rPr>
              <a:t> </a:t>
            </a:r>
            <a:r>
              <a:rPr lang="en-US" i="1" dirty="0" err="1" smtClean="0">
                <a:latin typeface="Bodoni MT Black" pitchFamily="18" charset="0"/>
              </a:rPr>
              <a:t>Sosial</a:t>
            </a:r>
            <a:r>
              <a:rPr lang="en-US" dirty="0" smtClean="0"/>
              <a:t/>
            </a:r>
            <a:br>
              <a:rPr lang="en-US" dirty="0" smtClean="0"/>
            </a:br>
            <a:r>
              <a:rPr lang="en-US" dirty="0" smtClean="0"/>
              <a:t/>
            </a:r>
            <a:br>
              <a:rPr lang="en-US" dirty="0" smtClean="0"/>
            </a:br>
            <a:r>
              <a:rPr lang="en-US" dirty="0" smtClean="0"/>
              <a:t>	</a:t>
            </a:r>
            <a:r>
              <a:rPr lang="en-US" dirty="0" err="1" smtClean="0"/>
              <a:t>Perbedaan</a:t>
            </a:r>
            <a:r>
              <a:rPr lang="en-US" dirty="0" smtClean="0"/>
              <a:t> </a:t>
            </a:r>
            <a:r>
              <a:rPr lang="en-US" dirty="0" err="1" smtClean="0"/>
              <a:t>kelas</a:t>
            </a:r>
            <a:r>
              <a:rPr lang="en-US" dirty="0" smtClean="0"/>
              <a:t> </a:t>
            </a:r>
            <a:r>
              <a:rPr lang="en-US" dirty="0" err="1" smtClean="0"/>
              <a:t>sosial</a:t>
            </a:r>
            <a:r>
              <a:rPr lang="en-US" dirty="0" smtClean="0"/>
              <a:t> 	</a:t>
            </a:r>
            <a:r>
              <a:rPr lang="en-US" dirty="0" err="1" smtClean="0"/>
              <a:t>berpengaruh</a:t>
            </a:r>
            <a:r>
              <a:rPr lang="en-US" dirty="0" smtClean="0"/>
              <a:t> </a:t>
            </a:r>
            <a:r>
              <a:rPr lang="en-US" dirty="0" err="1" smtClean="0"/>
              <a:t>dan</a:t>
            </a:r>
            <a:r>
              <a:rPr lang="en-US" dirty="0" smtClean="0"/>
              <a:t> </a:t>
            </a:r>
            <a:r>
              <a:rPr lang="en-US" dirty="0" err="1" smtClean="0"/>
              <a:t>dapat</a:t>
            </a:r>
            <a:r>
              <a:rPr lang="en-US" dirty="0" smtClean="0"/>
              <a:t> </a:t>
            </a:r>
            <a:r>
              <a:rPr lang="en-US" dirty="0" err="1" smtClean="0"/>
              <a:t>dilihat</a:t>
            </a:r>
            <a:r>
              <a:rPr lang="en-US" dirty="0" smtClean="0"/>
              <a:t> 	</a:t>
            </a:r>
            <a:r>
              <a:rPr lang="en-US" dirty="0" err="1" smtClean="0"/>
              <a:t>dalam</a:t>
            </a:r>
            <a:r>
              <a:rPr lang="en-US" dirty="0" smtClean="0"/>
              <a:t> </a:t>
            </a:r>
            <a:r>
              <a:rPr lang="en-US" dirty="0" err="1" smtClean="0"/>
              <a:t>perilaku</a:t>
            </a:r>
            <a:r>
              <a:rPr lang="en-US" dirty="0" smtClean="0"/>
              <a:t> </a:t>
            </a:r>
            <a:r>
              <a:rPr lang="en-US" dirty="0" err="1" smtClean="0"/>
              <a:t>anggota</a:t>
            </a:r>
            <a:r>
              <a:rPr lang="en-US" dirty="0" smtClean="0"/>
              <a:t> 	</a:t>
            </a:r>
            <a:r>
              <a:rPr lang="en-US" dirty="0" err="1" smtClean="0"/>
              <a:t>masyarakat</a:t>
            </a:r>
            <a:r>
              <a:rPr lang="en-US" dirty="0" smtClean="0"/>
              <a:t>. </a:t>
            </a:r>
            <a:br>
              <a:rPr lang="en-US" dirty="0" smtClean="0"/>
            </a:br>
            <a:r>
              <a:rPr lang="en-US" dirty="0" smtClean="0"/>
              <a:t>	Gaya </a:t>
            </a:r>
            <a:r>
              <a:rPr lang="en-US" dirty="0" err="1" smtClean="0"/>
              <a:t>hidup</a:t>
            </a:r>
            <a:r>
              <a:rPr lang="en-US" dirty="0" smtClean="0"/>
              <a:t> (life style) </a:t>
            </a:r>
            <a:r>
              <a:rPr lang="en-US" dirty="0" err="1" smtClean="0"/>
              <a:t>merupakan</a:t>
            </a:r>
            <a:r>
              <a:rPr lang="en-US" dirty="0" smtClean="0"/>
              <a:t> 	</a:t>
            </a:r>
            <a:r>
              <a:rPr lang="en-US" dirty="0" err="1" smtClean="0"/>
              <a:t>bentuk</a:t>
            </a:r>
            <a:r>
              <a:rPr lang="en-US" dirty="0" smtClean="0"/>
              <a:t>/</a:t>
            </a:r>
            <a:r>
              <a:rPr lang="en-US" dirty="0" err="1" smtClean="0"/>
              <a:t>wujud</a:t>
            </a:r>
            <a:r>
              <a:rPr lang="en-US" dirty="0" smtClean="0"/>
              <a:t> </a:t>
            </a:r>
            <a:r>
              <a:rPr lang="en-US" dirty="0" err="1" smtClean="0"/>
              <a:t>pengaruh</a:t>
            </a:r>
            <a:r>
              <a:rPr lang="en-US" dirty="0" smtClean="0"/>
              <a:t> </a:t>
            </a:r>
            <a:r>
              <a:rPr lang="en-US" dirty="0" err="1" smtClean="0"/>
              <a:t>lapisan</a:t>
            </a:r>
            <a:r>
              <a:rPr lang="en-US" dirty="0" smtClean="0"/>
              <a:t> 	</a:t>
            </a:r>
            <a:r>
              <a:rPr lang="en-US" dirty="0" err="1" smtClean="0"/>
              <a:t>sosial</a:t>
            </a:r>
            <a:r>
              <a:rPr lang="en-US" dirty="0" smtClean="0"/>
              <a:t>.</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23</a:t>
            </a:fld>
            <a:endParaRPr lang="en-US"/>
          </a:p>
        </p:txBody>
      </p:sp>
      <p:sp>
        <p:nvSpPr>
          <p:cNvPr id="4" name="Footer Placeholder 3"/>
          <p:cNvSpPr>
            <a:spLocks noGrp="1"/>
          </p:cNvSpPr>
          <p:nvPr>
            <p:ph type="ftr" sz="quarter" idx="11"/>
          </p:nvPr>
        </p:nvSpPr>
        <p:spPr/>
        <p:txBody>
          <a:bodyPr/>
          <a:lstStyle/>
          <a:p>
            <a:r>
              <a:rPr lang="it-IT" smtClean="0"/>
              <a:t>materi kuliah sosiologi Agus Sudarsono</a:t>
            </a:r>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73762"/>
          </a:xfrm>
        </p:spPr>
        <p:style>
          <a:lnRef idx="2">
            <a:schemeClr val="dk1"/>
          </a:lnRef>
          <a:fillRef idx="1">
            <a:schemeClr val="lt1"/>
          </a:fillRef>
          <a:effectRef idx="0">
            <a:schemeClr val="dk1"/>
          </a:effectRef>
          <a:fontRef idx="minor">
            <a:schemeClr val="dk1"/>
          </a:fontRef>
        </p:style>
        <p:txBody>
          <a:bodyPr>
            <a:normAutofit fontScale="90000"/>
          </a:bodyPr>
          <a:lstStyle/>
          <a:p>
            <a:pPr algn="l"/>
            <a:r>
              <a:rPr lang="en-US" dirty="0" smtClean="0"/>
              <a:t>Gaya </a:t>
            </a:r>
            <a:r>
              <a:rPr lang="en-US" dirty="0" err="1" smtClean="0"/>
              <a:t>hidup</a:t>
            </a:r>
            <a:r>
              <a:rPr lang="en-US" dirty="0" smtClean="0"/>
              <a:t> </a:t>
            </a:r>
            <a:r>
              <a:rPr lang="en-US" dirty="0" err="1" smtClean="0"/>
              <a:t>seseorang</a:t>
            </a:r>
            <a:r>
              <a:rPr lang="en-US" dirty="0" smtClean="0"/>
              <a:t> :</a:t>
            </a:r>
            <a:br>
              <a:rPr lang="en-US" dirty="0" smtClean="0"/>
            </a:br>
            <a:r>
              <a:rPr lang="en-US" dirty="0" smtClean="0"/>
              <a:t>a. </a:t>
            </a:r>
            <a:r>
              <a:rPr lang="en-US" dirty="0" err="1" smtClean="0"/>
              <a:t>cara</a:t>
            </a:r>
            <a:r>
              <a:rPr lang="en-US" dirty="0" smtClean="0"/>
              <a:t> </a:t>
            </a:r>
            <a:r>
              <a:rPr lang="en-US" dirty="0" err="1" smtClean="0"/>
              <a:t>berpakaian</a:t>
            </a:r>
            <a:r>
              <a:rPr lang="en-US" dirty="0" smtClean="0"/>
              <a:t/>
            </a:r>
            <a:br>
              <a:rPr lang="en-US" dirty="0" smtClean="0"/>
            </a:br>
            <a:r>
              <a:rPr lang="en-US" dirty="0" smtClean="0"/>
              <a:t>    </a:t>
            </a:r>
            <a:r>
              <a:rPr lang="en-US" dirty="0" err="1" smtClean="0"/>
              <a:t>tampak</a:t>
            </a:r>
            <a:r>
              <a:rPr lang="en-US" dirty="0" smtClean="0"/>
              <a:t> </a:t>
            </a:r>
            <a:r>
              <a:rPr lang="en-US" dirty="0" err="1" smtClean="0"/>
              <a:t>jelas</a:t>
            </a:r>
            <a:r>
              <a:rPr lang="en-US" dirty="0" smtClean="0"/>
              <a:t> </a:t>
            </a:r>
            <a:r>
              <a:rPr lang="en-US" dirty="0" err="1" smtClean="0"/>
              <a:t>cara</a:t>
            </a:r>
            <a:r>
              <a:rPr lang="en-US" dirty="0" smtClean="0"/>
              <a:t>, model,  </a:t>
            </a:r>
            <a:br>
              <a:rPr lang="en-US" dirty="0" smtClean="0"/>
            </a:br>
            <a:r>
              <a:rPr lang="en-US" dirty="0" smtClean="0"/>
              <a:t>    </a:t>
            </a:r>
            <a:r>
              <a:rPr lang="en-US" dirty="0" err="1" smtClean="0"/>
              <a:t>berpakaian</a:t>
            </a:r>
            <a:r>
              <a:rPr lang="en-US" dirty="0" smtClean="0"/>
              <a:t>,  </a:t>
            </a:r>
            <a:r>
              <a:rPr lang="en-US" dirty="0" err="1" smtClean="0"/>
              <a:t>kelas</a:t>
            </a:r>
            <a:r>
              <a:rPr lang="en-US" dirty="0" smtClean="0"/>
              <a:t> </a:t>
            </a:r>
            <a:r>
              <a:rPr lang="en-US" dirty="0" err="1" smtClean="0"/>
              <a:t>atas</a:t>
            </a:r>
            <a:r>
              <a:rPr lang="en-US" dirty="0" smtClean="0"/>
              <a:t> </a:t>
            </a:r>
            <a:r>
              <a:rPr lang="en-US" dirty="0" err="1" smtClean="0"/>
              <a:t>sampai</a:t>
            </a:r>
            <a:r>
              <a:rPr lang="en-US" dirty="0" smtClean="0"/>
              <a:t> </a:t>
            </a:r>
            <a:r>
              <a:rPr lang="en-US" dirty="0" err="1" smtClean="0"/>
              <a:t>kelas</a:t>
            </a:r>
            <a:r>
              <a:rPr lang="en-US" dirty="0" smtClean="0"/>
              <a:t>  </a:t>
            </a:r>
            <a:br>
              <a:rPr lang="en-US" dirty="0" smtClean="0"/>
            </a:br>
            <a:r>
              <a:rPr lang="en-US" dirty="0" smtClean="0"/>
              <a:t>    </a:t>
            </a:r>
            <a:r>
              <a:rPr lang="en-US" dirty="0" err="1" smtClean="0"/>
              <a:t>bawah</a:t>
            </a:r>
            <a:r>
              <a:rPr lang="en-US" dirty="0" smtClean="0"/>
              <a:t>.</a:t>
            </a:r>
            <a:br>
              <a:rPr lang="en-US" dirty="0" smtClean="0"/>
            </a:br>
            <a:r>
              <a:rPr lang="en-US" dirty="0" smtClean="0"/>
              <a:t>    </a:t>
            </a:r>
            <a:r>
              <a:rPr lang="en-US" dirty="0" err="1" smtClean="0"/>
              <a:t>Kelas</a:t>
            </a:r>
            <a:r>
              <a:rPr lang="en-US" dirty="0" smtClean="0"/>
              <a:t> </a:t>
            </a:r>
            <a:r>
              <a:rPr lang="en-US" dirty="0" err="1" smtClean="0"/>
              <a:t>atas</a:t>
            </a:r>
            <a:r>
              <a:rPr lang="en-US" dirty="0" smtClean="0"/>
              <a:t>=</a:t>
            </a:r>
            <a:r>
              <a:rPr lang="en-US" dirty="0" err="1" smtClean="0"/>
              <a:t>mengikuti</a:t>
            </a:r>
            <a:r>
              <a:rPr lang="en-US" dirty="0" smtClean="0"/>
              <a:t> mode/</a:t>
            </a:r>
            <a:r>
              <a:rPr lang="en-US" dirty="0" err="1" smtClean="0"/>
              <a:t>tren</a:t>
            </a:r>
            <a:r>
              <a:rPr lang="en-US" dirty="0" smtClean="0"/>
              <a:t/>
            </a:r>
            <a:br>
              <a:rPr lang="en-US" dirty="0" smtClean="0"/>
            </a:br>
            <a:r>
              <a:rPr lang="en-US" dirty="0" smtClean="0"/>
              <a:t>    </a:t>
            </a:r>
            <a:r>
              <a:rPr lang="en-US" dirty="0" err="1" smtClean="0"/>
              <a:t>kelas</a:t>
            </a:r>
            <a:r>
              <a:rPr lang="en-US" dirty="0" smtClean="0"/>
              <a:t> </a:t>
            </a:r>
            <a:r>
              <a:rPr lang="en-US" dirty="0" err="1" smtClean="0"/>
              <a:t>menengah</a:t>
            </a:r>
            <a:r>
              <a:rPr lang="en-US" dirty="0" smtClean="0"/>
              <a:t>=</a:t>
            </a:r>
            <a:r>
              <a:rPr lang="en-US" dirty="0" err="1" smtClean="0"/>
              <a:t>rancang</a:t>
            </a:r>
            <a:r>
              <a:rPr lang="en-US" dirty="0" smtClean="0"/>
              <a:t> </a:t>
            </a:r>
            <a:r>
              <a:rPr lang="en-US" dirty="0" err="1" smtClean="0"/>
              <a:t>busa</a:t>
            </a:r>
            <a:r>
              <a:rPr lang="en-US" dirty="0" smtClean="0"/>
              <a:t>  </a:t>
            </a:r>
            <a:br>
              <a:rPr lang="en-US" dirty="0" smtClean="0"/>
            </a:br>
            <a:r>
              <a:rPr lang="en-US" dirty="0" smtClean="0"/>
              <a:t>    </a:t>
            </a:r>
            <a:r>
              <a:rPr lang="en-US" dirty="0" err="1" smtClean="0"/>
              <a:t>dalam</a:t>
            </a:r>
            <a:r>
              <a:rPr lang="en-US" dirty="0" smtClean="0"/>
              <a:t> </a:t>
            </a:r>
            <a:r>
              <a:rPr lang="en-US" dirty="0" err="1" smtClean="0"/>
              <a:t>negeri</a:t>
            </a:r>
            <a:r>
              <a:rPr lang="en-US" dirty="0" smtClean="0"/>
              <a:t/>
            </a:r>
            <a:br>
              <a:rPr lang="en-US" dirty="0" smtClean="0"/>
            </a:br>
            <a:r>
              <a:rPr lang="en-US" dirty="0" smtClean="0"/>
              <a:t>    </a:t>
            </a:r>
            <a:r>
              <a:rPr lang="en-US" dirty="0" err="1" smtClean="0"/>
              <a:t>kelas</a:t>
            </a:r>
            <a:r>
              <a:rPr lang="en-US" dirty="0" smtClean="0"/>
              <a:t> </a:t>
            </a:r>
            <a:r>
              <a:rPr lang="en-US" dirty="0" err="1" smtClean="0"/>
              <a:t>bawah</a:t>
            </a:r>
            <a:r>
              <a:rPr lang="en-US" dirty="0" smtClean="0"/>
              <a:t>=</a:t>
            </a:r>
            <a:r>
              <a:rPr lang="en-US" dirty="0" err="1" smtClean="0"/>
              <a:t>busana</a:t>
            </a:r>
            <a:r>
              <a:rPr lang="en-US" dirty="0" smtClean="0"/>
              <a:t> </a:t>
            </a:r>
            <a:r>
              <a:rPr lang="en-US" dirty="0" err="1" smtClean="0"/>
              <a:t>grosir</a:t>
            </a:r>
            <a:r>
              <a:rPr lang="en-US" dirty="0" smtClean="0"/>
              <a:t>/</a:t>
            </a:r>
            <a:r>
              <a:rPr lang="en-US" dirty="0" err="1" smtClean="0"/>
              <a:t>pasar</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24</a:t>
            </a:fld>
            <a:endParaRPr lang="en-US"/>
          </a:p>
        </p:txBody>
      </p:sp>
      <p:sp>
        <p:nvSpPr>
          <p:cNvPr id="4" name="Footer Placeholder 3"/>
          <p:cNvSpPr>
            <a:spLocks noGrp="1"/>
          </p:cNvSpPr>
          <p:nvPr>
            <p:ph type="ftr" sz="quarter" idx="11"/>
          </p:nvPr>
        </p:nvSpPr>
        <p:spPr/>
        <p:txBody>
          <a:bodyPr/>
          <a:lstStyle/>
          <a:p>
            <a:r>
              <a:rPr lang="it-IT" smtClean="0"/>
              <a:t>materi kuliah sosiologi Agus Sudarsono</a:t>
            </a:r>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745162"/>
          </a:xfrm>
        </p:spPr>
        <p:style>
          <a:lnRef idx="2">
            <a:schemeClr val="dk1"/>
          </a:lnRef>
          <a:fillRef idx="1">
            <a:schemeClr val="lt1"/>
          </a:fillRef>
          <a:effectRef idx="0">
            <a:schemeClr val="dk1"/>
          </a:effectRef>
          <a:fontRef idx="minor">
            <a:schemeClr val="dk1"/>
          </a:fontRef>
        </p:style>
        <p:txBody>
          <a:bodyPr/>
          <a:lstStyle/>
          <a:p>
            <a:pPr algn="l"/>
            <a:r>
              <a:rPr lang="en-US" dirty="0" smtClean="0"/>
              <a:t>b. Cara </a:t>
            </a:r>
            <a:r>
              <a:rPr lang="en-US" dirty="0" err="1" smtClean="0"/>
              <a:t>bermukim</a:t>
            </a:r>
            <a:r>
              <a:rPr lang="en-US" dirty="0" smtClean="0"/>
              <a:t/>
            </a:r>
            <a:br>
              <a:rPr lang="en-US" dirty="0" smtClean="0"/>
            </a:br>
            <a:r>
              <a:rPr lang="en-US" dirty="0" smtClean="0"/>
              <a:t>    </a:t>
            </a:r>
            <a:r>
              <a:rPr lang="en-US" dirty="0" err="1" smtClean="0"/>
              <a:t>kelas</a:t>
            </a:r>
            <a:r>
              <a:rPr lang="en-US" dirty="0" smtClean="0"/>
              <a:t> </a:t>
            </a:r>
            <a:r>
              <a:rPr lang="en-US" dirty="0" err="1" smtClean="0"/>
              <a:t>atas</a:t>
            </a:r>
            <a:r>
              <a:rPr lang="en-US" dirty="0" smtClean="0"/>
              <a:t>=</a:t>
            </a:r>
            <a:r>
              <a:rPr lang="en-US" dirty="0" err="1" smtClean="0"/>
              <a:t>kawasan</a:t>
            </a:r>
            <a:r>
              <a:rPr lang="en-US" dirty="0" smtClean="0"/>
              <a:t> elite/</a:t>
            </a:r>
            <a:r>
              <a:rPr lang="en-US" dirty="0" err="1" smtClean="0"/>
              <a:t>klaster</a:t>
            </a:r>
            <a:r>
              <a:rPr lang="en-US" dirty="0" smtClean="0"/>
              <a:t/>
            </a:r>
            <a:br>
              <a:rPr lang="en-US" dirty="0" smtClean="0"/>
            </a:br>
            <a:r>
              <a:rPr lang="en-US" dirty="0" smtClean="0"/>
              <a:t>    </a:t>
            </a:r>
            <a:r>
              <a:rPr lang="en-US" dirty="0" err="1" smtClean="0"/>
              <a:t>kelas</a:t>
            </a:r>
            <a:r>
              <a:rPr lang="en-US" dirty="0" smtClean="0"/>
              <a:t> </a:t>
            </a:r>
            <a:r>
              <a:rPr lang="en-US" dirty="0" err="1" smtClean="0"/>
              <a:t>menengah</a:t>
            </a:r>
            <a:r>
              <a:rPr lang="en-US" dirty="0" smtClean="0"/>
              <a:t>=</a:t>
            </a:r>
            <a:r>
              <a:rPr lang="en-US" dirty="0" err="1" smtClean="0"/>
              <a:t>perumahan</a:t>
            </a:r>
            <a:r>
              <a:rPr lang="en-US" dirty="0" smtClean="0"/>
              <a:t>   </a:t>
            </a:r>
            <a:br>
              <a:rPr lang="en-US" dirty="0" smtClean="0"/>
            </a:br>
            <a:r>
              <a:rPr lang="en-US" dirty="0" smtClean="0"/>
              <a:t>    </a:t>
            </a:r>
            <a:r>
              <a:rPr lang="en-US" dirty="0" err="1" smtClean="0"/>
              <a:t>pinggiran</a:t>
            </a:r>
            <a:r>
              <a:rPr lang="en-US" dirty="0" smtClean="0"/>
              <a:t>/</a:t>
            </a:r>
            <a:r>
              <a:rPr lang="en-US" dirty="0" err="1" smtClean="0"/>
              <a:t>apartemen</a:t>
            </a:r>
            <a:r>
              <a:rPr lang="en-US" dirty="0" smtClean="0"/>
              <a:t/>
            </a:r>
            <a:br>
              <a:rPr lang="en-US" dirty="0" smtClean="0"/>
            </a:br>
            <a:r>
              <a:rPr lang="en-US" dirty="0" smtClean="0"/>
              <a:t>    </a:t>
            </a:r>
            <a:r>
              <a:rPr lang="en-US" dirty="0" err="1" smtClean="0"/>
              <a:t>kelas</a:t>
            </a:r>
            <a:r>
              <a:rPr lang="en-US" dirty="0" smtClean="0"/>
              <a:t> </a:t>
            </a:r>
            <a:r>
              <a:rPr lang="en-US" dirty="0" err="1" smtClean="0"/>
              <a:t>bawah</a:t>
            </a:r>
            <a:r>
              <a:rPr lang="en-US" dirty="0" smtClean="0"/>
              <a:t>=</a:t>
            </a:r>
            <a:r>
              <a:rPr lang="en-US" dirty="0" err="1" smtClean="0"/>
              <a:t>rusunawa</a:t>
            </a:r>
            <a:r>
              <a:rPr lang="en-US" dirty="0" smtClean="0"/>
              <a:t>/</a:t>
            </a:r>
            <a:r>
              <a:rPr lang="en-US" dirty="0" err="1" smtClean="0"/>
              <a:t>rsssss</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25</a:t>
            </a:fld>
            <a:endParaRPr lang="en-US"/>
          </a:p>
        </p:txBody>
      </p:sp>
      <p:sp>
        <p:nvSpPr>
          <p:cNvPr id="4" name="Footer Placeholder 3"/>
          <p:cNvSpPr>
            <a:spLocks noGrp="1"/>
          </p:cNvSpPr>
          <p:nvPr>
            <p:ph type="ftr" sz="quarter" idx="11"/>
          </p:nvPr>
        </p:nvSpPr>
        <p:spPr/>
        <p:txBody>
          <a:bodyPr/>
          <a:lstStyle/>
          <a:p>
            <a:r>
              <a:rPr lang="it-IT" smtClean="0"/>
              <a:t>materi kuliah sosiologi Agus Sudarsono</a:t>
            </a:r>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style>
          <a:lnRef idx="2">
            <a:schemeClr val="dk1"/>
          </a:lnRef>
          <a:fillRef idx="1">
            <a:schemeClr val="lt1"/>
          </a:fillRef>
          <a:effectRef idx="0">
            <a:schemeClr val="dk1"/>
          </a:effectRef>
          <a:fontRef idx="minor">
            <a:schemeClr val="dk1"/>
          </a:fontRef>
        </p:style>
        <p:txBody>
          <a:bodyPr/>
          <a:lstStyle/>
          <a:p>
            <a:pPr algn="l"/>
            <a:r>
              <a:rPr lang="en-US" dirty="0" smtClean="0"/>
              <a:t>c. </a:t>
            </a:r>
            <a:r>
              <a:rPr lang="en-US" dirty="0" err="1" smtClean="0"/>
              <a:t>Kepemilikan</a:t>
            </a:r>
            <a:r>
              <a:rPr lang="en-US" dirty="0" smtClean="0"/>
              <a:t> </a:t>
            </a:r>
            <a:r>
              <a:rPr lang="en-US" dirty="0" err="1" smtClean="0"/>
              <a:t>kendaraan</a:t>
            </a:r>
            <a:r>
              <a:rPr lang="en-US" dirty="0" smtClean="0"/>
              <a:t/>
            </a:r>
            <a:br>
              <a:rPr lang="en-US" dirty="0" smtClean="0"/>
            </a:br>
            <a:r>
              <a:rPr lang="en-US" dirty="0" smtClean="0"/>
              <a:t>    </a:t>
            </a:r>
            <a:r>
              <a:rPr lang="en-US" dirty="0" err="1" smtClean="0"/>
              <a:t>kelas</a:t>
            </a:r>
            <a:r>
              <a:rPr lang="en-US" dirty="0" smtClean="0"/>
              <a:t> </a:t>
            </a:r>
            <a:r>
              <a:rPr lang="en-US" dirty="0" err="1" smtClean="0"/>
              <a:t>atas</a:t>
            </a:r>
            <a:r>
              <a:rPr lang="en-US" dirty="0" smtClean="0"/>
              <a:t>=</a:t>
            </a:r>
            <a:r>
              <a:rPr lang="en-US" dirty="0" err="1" smtClean="0"/>
              <a:t>mewah</a:t>
            </a:r>
            <a:r>
              <a:rPr lang="en-US" dirty="0" smtClean="0"/>
              <a:t>, </a:t>
            </a:r>
            <a:r>
              <a:rPr lang="en-US" dirty="0" err="1" smtClean="0"/>
              <a:t>sopir</a:t>
            </a:r>
            <a:r>
              <a:rPr lang="en-US" dirty="0" smtClean="0"/>
              <a:t> </a:t>
            </a:r>
            <a:r>
              <a:rPr lang="en-US" dirty="0" err="1" smtClean="0"/>
              <a:t>pribadi</a:t>
            </a:r>
            <a:r>
              <a:rPr lang="en-US" dirty="0" smtClean="0"/>
              <a:t/>
            </a:r>
            <a:br>
              <a:rPr lang="en-US" dirty="0" smtClean="0"/>
            </a:br>
            <a:r>
              <a:rPr lang="en-US" dirty="0" smtClean="0"/>
              <a:t>    </a:t>
            </a:r>
            <a:r>
              <a:rPr lang="en-US" dirty="0" err="1" smtClean="0"/>
              <a:t>kelas</a:t>
            </a:r>
            <a:r>
              <a:rPr lang="en-US" dirty="0" smtClean="0"/>
              <a:t> </a:t>
            </a:r>
            <a:r>
              <a:rPr lang="en-US" dirty="0" err="1" smtClean="0"/>
              <a:t>menengah</a:t>
            </a:r>
            <a:r>
              <a:rPr lang="en-US" dirty="0" smtClean="0"/>
              <a:t>=</a:t>
            </a:r>
            <a:r>
              <a:rPr lang="en-US" dirty="0" err="1" smtClean="0"/>
              <a:t>sederhana</a:t>
            </a:r>
            <a:r>
              <a:rPr lang="en-US" dirty="0" smtClean="0"/>
              <a:t>   </a:t>
            </a:r>
            <a:br>
              <a:rPr lang="en-US" dirty="0" smtClean="0"/>
            </a:br>
            <a:r>
              <a:rPr lang="en-US" dirty="0" smtClean="0"/>
              <a:t>    </a:t>
            </a:r>
            <a:r>
              <a:rPr lang="en-US" dirty="0" err="1" smtClean="0"/>
              <a:t>nyopir</a:t>
            </a:r>
            <a:r>
              <a:rPr lang="en-US" dirty="0" smtClean="0"/>
              <a:t> </a:t>
            </a:r>
            <a:r>
              <a:rPr lang="en-US" dirty="0" err="1" smtClean="0"/>
              <a:t>sendiri</a:t>
            </a:r>
            <a:r>
              <a:rPr lang="en-US" dirty="0" smtClean="0"/>
              <a:t/>
            </a:r>
            <a:br>
              <a:rPr lang="en-US" dirty="0" smtClean="0"/>
            </a:br>
            <a:r>
              <a:rPr lang="en-US" dirty="0" smtClean="0"/>
              <a:t>    </a:t>
            </a:r>
            <a:r>
              <a:rPr lang="en-US" dirty="0" err="1" smtClean="0"/>
              <a:t>kelas</a:t>
            </a:r>
            <a:r>
              <a:rPr lang="en-US" dirty="0" smtClean="0"/>
              <a:t> </a:t>
            </a:r>
            <a:r>
              <a:rPr lang="en-US" dirty="0" err="1" smtClean="0"/>
              <a:t>bawah</a:t>
            </a:r>
            <a:r>
              <a:rPr lang="en-US" dirty="0" smtClean="0"/>
              <a:t>=</a:t>
            </a:r>
            <a:r>
              <a:rPr lang="en-US" dirty="0" err="1" smtClean="0"/>
              <a:t>kendaraan</a:t>
            </a:r>
            <a:r>
              <a:rPr lang="en-US" dirty="0" smtClean="0"/>
              <a:t> </a:t>
            </a:r>
            <a:r>
              <a:rPr lang="en-US" dirty="0" err="1" smtClean="0"/>
              <a:t>umum</a:t>
            </a:r>
            <a:r>
              <a:rPr lang="en-US" dirty="0" smtClean="0"/>
              <a:t> </a:t>
            </a:r>
            <a:br>
              <a:rPr lang="en-US" dirty="0" smtClean="0"/>
            </a:br>
            <a:r>
              <a:rPr lang="en-US" dirty="0" smtClean="0"/>
              <a:t>    </a:t>
            </a:r>
            <a:r>
              <a:rPr lang="en-US" dirty="0" err="1" smtClean="0"/>
              <a:t>berganti-ganti</a:t>
            </a:r>
            <a:r>
              <a:rPr lang="en-US" dirty="0" smtClean="0"/>
              <a:t> </a:t>
            </a:r>
            <a:r>
              <a:rPr lang="en-US" dirty="0" err="1" smtClean="0"/>
              <a:t>sopir</a:t>
            </a:r>
            <a:r>
              <a:rPr lang="en-US" dirty="0" smtClean="0"/>
              <a:t> gratis</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26</a:t>
            </a:fld>
            <a:endParaRPr lang="en-US"/>
          </a:p>
        </p:txBody>
      </p:sp>
      <p:sp>
        <p:nvSpPr>
          <p:cNvPr id="4" name="Footer Placeholder 3"/>
          <p:cNvSpPr>
            <a:spLocks noGrp="1"/>
          </p:cNvSpPr>
          <p:nvPr>
            <p:ph type="ftr" sz="quarter" idx="11"/>
          </p:nvPr>
        </p:nvSpPr>
        <p:spPr/>
        <p:txBody>
          <a:bodyPr/>
          <a:lstStyle/>
          <a:p>
            <a:r>
              <a:rPr lang="it-IT" smtClean="0"/>
              <a:t>materi kuliah sosiologi Agus Sudarsono</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style>
          <a:lnRef idx="2">
            <a:schemeClr val="dk1"/>
          </a:lnRef>
          <a:fillRef idx="1">
            <a:schemeClr val="lt1"/>
          </a:fillRef>
          <a:effectRef idx="0">
            <a:schemeClr val="dk1"/>
          </a:effectRef>
          <a:fontRef idx="minor">
            <a:schemeClr val="dk1"/>
          </a:fontRef>
        </p:style>
        <p:txBody>
          <a:bodyPr>
            <a:normAutofit fontScale="90000"/>
          </a:bodyPr>
          <a:lstStyle/>
          <a:p>
            <a:pPr algn="l"/>
            <a:r>
              <a:rPr lang="en-US" dirty="0" smtClean="0"/>
              <a:t> </a:t>
            </a:r>
            <a:br>
              <a:rPr lang="en-US" dirty="0" smtClean="0"/>
            </a:br>
            <a:r>
              <a:rPr lang="en-US" dirty="0" smtClean="0"/>
              <a:t>	</a:t>
            </a:r>
            <a:r>
              <a:rPr lang="en-US" dirty="0" err="1" smtClean="0"/>
              <a:t>Stratifikasi</a:t>
            </a:r>
            <a:r>
              <a:rPr lang="en-US" dirty="0" smtClean="0"/>
              <a:t> </a:t>
            </a:r>
            <a:r>
              <a:rPr lang="en-US" dirty="0" err="1" smtClean="0"/>
              <a:t>berasal</a:t>
            </a:r>
            <a:r>
              <a:rPr lang="en-US" dirty="0" smtClean="0"/>
              <a:t> </a:t>
            </a:r>
            <a:r>
              <a:rPr lang="en-US" dirty="0" err="1" smtClean="0"/>
              <a:t>dari</a:t>
            </a:r>
            <a:r>
              <a:rPr lang="en-US" dirty="0" smtClean="0"/>
              <a:t> </a:t>
            </a:r>
            <a:r>
              <a:rPr lang="en-US" dirty="0" err="1" smtClean="0"/>
              <a:t>kata</a:t>
            </a:r>
            <a:r>
              <a:rPr lang="en-US" dirty="0" smtClean="0"/>
              <a:t> </a:t>
            </a:r>
            <a:r>
              <a:rPr lang="en-US" dirty="0" err="1" smtClean="0"/>
              <a:t>dasar</a:t>
            </a:r>
            <a:r>
              <a:rPr lang="en-US" dirty="0" smtClean="0"/>
              <a:t> 	</a:t>
            </a:r>
            <a:r>
              <a:rPr lang="en-US" dirty="0" err="1" smtClean="0"/>
              <a:t>struktur</a:t>
            </a:r>
            <a:r>
              <a:rPr lang="en-US" dirty="0" smtClean="0"/>
              <a:t> yang </a:t>
            </a:r>
            <a:r>
              <a:rPr lang="en-US" dirty="0" err="1" smtClean="0"/>
              <a:t>berarti</a:t>
            </a:r>
            <a:r>
              <a:rPr lang="en-US" dirty="0" smtClean="0"/>
              <a:t> </a:t>
            </a:r>
            <a:r>
              <a:rPr lang="en-US" dirty="0" err="1" smtClean="0"/>
              <a:t>susunan</a:t>
            </a:r>
            <a:r>
              <a:rPr lang="en-US" dirty="0" smtClean="0"/>
              <a:t> </a:t>
            </a:r>
            <a:r>
              <a:rPr lang="en-US" dirty="0" err="1" smtClean="0"/>
              <a:t>atau</a:t>
            </a:r>
            <a:r>
              <a:rPr lang="en-US" dirty="0" smtClean="0"/>
              <a:t> 	</a:t>
            </a:r>
            <a:r>
              <a:rPr lang="en-US" dirty="0" err="1" smtClean="0"/>
              <a:t>bangunan</a:t>
            </a:r>
            <a:r>
              <a:rPr lang="en-US" dirty="0" smtClean="0"/>
              <a:t>. </a:t>
            </a:r>
            <a:br>
              <a:rPr lang="en-US" dirty="0" smtClean="0"/>
            </a:br>
            <a:r>
              <a:rPr lang="en-US" dirty="0" smtClean="0"/>
              <a:t>	</a:t>
            </a:r>
            <a:r>
              <a:rPr lang="en-US" dirty="0" err="1" smtClean="0"/>
              <a:t>Sedangkan</a:t>
            </a:r>
            <a:r>
              <a:rPr lang="en-US" dirty="0" smtClean="0"/>
              <a:t> </a:t>
            </a:r>
            <a:r>
              <a:rPr lang="en-US" dirty="0" err="1" smtClean="0"/>
              <a:t>sosial</a:t>
            </a:r>
            <a:r>
              <a:rPr lang="en-US" dirty="0" smtClean="0"/>
              <a:t> </a:t>
            </a:r>
            <a:r>
              <a:rPr lang="en-US" dirty="0" err="1" smtClean="0"/>
              <a:t>berkenan</a:t>
            </a:r>
            <a:r>
              <a:rPr lang="en-US" dirty="0" smtClean="0"/>
              <a:t> 	</a:t>
            </a:r>
            <a:r>
              <a:rPr lang="en-US" dirty="0" err="1" smtClean="0"/>
              <a:t>dengan</a:t>
            </a:r>
            <a:r>
              <a:rPr lang="en-US" dirty="0" smtClean="0"/>
              <a:t> </a:t>
            </a:r>
            <a:r>
              <a:rPr lang="en-US" dirty="0" err="1" smtClean="0"/>
              <a:t>masyarakat</a:t>
            </a:r>
            <a:r>
              <a:rPr lang="en-US" dirty="0" smtClean="0"/>
              <a:t>.  </a:t>
            </a:r>
            <a:r>
              <a:rPr lang="en-US" dirty="0" err="1" smtClean="0"/>
              <a:t>Struktur</a:t>
            </a:r>
            <a:r>
              <a:rPr lang="en-US" dirty="0" smtClean="0"/>
              <a:t> 	</a:t>
            </a:r>
            <a:r>
              <a:rPr lang="en-US" dirty="0" err="1" smtClean="0"/>
              <a:t>sosial</a:t>
            </a:r>
            <a:r>
              <a:rPr lang="en-US" dirty="0" smtClean="0"/>
              <a:t> </a:t>
            </a:r>
            <a:r>
              <a:rPr lang="en-US" dirty="0" err="1" smtClean="0"/>
              <a:t>adalah</a:t>
            </a:r>
            <a:r>
              <a:rPr lang="en-US" dirty="0" smtClean="0"/>
              <a:t> </a:t>
            </a:r>
            <a:r>
              <a:rPr lang="en-US" dirty="0" err="1" smtClean="0"/>
              <a:t>suatu</a:t>
            </a:r>
            <a:r>
              <a:rPr lang="en-US" dirty="0" smtClean="0"/>
              <a:t> </a:t>
            </a:r>
            <a:r>
              <a:rPr lang="en-US" dirty="0" err="1" smtClean="0"/>
              <a:t>bentuk</a:t>
            </a:r>
            <a:r>
              <a:rPr lang="en-US" dirty="0" smtClean="0"/>
              <a:t>/ 	</a:t>
            </a:r>
            <a:r>
              <a:rPr lang="en-US" dirty="0" err="1" smtClean="0"/>
              <a:t>susunan</a:t>
            </a:r>
            <a:r>
              <a:rPr lang="en-US" dirty="0" smtClean="0"/>
              <a:t> yang </a:t>
            </a:r>
            <a:r>
              <a:rPr lang="en-US" dirty="0" err="1" smtClean="0"/>
              <a:t>ada</a:t>
            </a:r>
            <a:r>
              <a:rPr lang="en-US" dirty="0" smtClean="0"/>
              <a:t> </a:t>
            </a:r>
            <a:r>
              <a:rPr lang="en-US" dirty="0" err="1" smtClean="0"/>
              <a:t>di</a:t>
            </a:r>
            <a:r>
              <a:rPr lang="en-US" dirty="0" smtClean="0"/>
              <a:t> </a:t>
            </a:r>
            <a:r>
              <a:rPr lang="en-US" dirty="0" err="1" smtClean="0"/>
              <a:t>dalam</a:t>
            </a:r>
            <a:r>
              <a:rPr lang="en-US" dirty="0" smtClean="0"/>
              <a:t> 	</a:t>
            </a:r>
            <a:r>
              <a:rPr lang="en-US" dirty="0" err="1" smtClean="0"/>
              <a:t>masyarakat</a:t>
            </a:r>
            <a:r>
              <a:rPr lang="en-US" dirty="0" smtClean="0"/>
              <a:t>.</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3</a:t>
            </a:fld>
            <a:endParaRPr lang="en-US"/>
          </a:p>
        </p:txBody>
      </p:sp>
      <p:sp>
        <p:nvSpPr>
          <p:cNvPr id="4" name="Footer Placeholder 3"/>
          <p:cNvSpPr>
            <a:spLocks noGrp="1"/>
          </p:cNvSpPr>
          <p:nvPr>
            <p:ph type="ftr" sz="quarter" idx="11"/>
          </p:nvPr>
        </p:nvSpPr>
        <p:spPr/>
        <p:txBody>
          <a:bodyPr/>
          <a:lstStyle/>
          <a:p>
            <a:r>
              <a:rPr lang="it-IT" smtClean="0"/>
              <a:t>materi kuliah sosiologi Agus Sudarsono</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style>
          <a:lnRef idx="2">
            <a:schemeClr val="dk1"/>
          </a:lnRef>
          <a:fillRef idx="1">
            <a:schemeClr val="lt1"/>
          </a:fillRef>
          <a:effectRef idx="0">
            <a:schemeClr val="dk1"/>
          </a:effectRef>
          <a:fontRef idx="minor">
            <a:schemeClr val="dk1"/>
          </a:fontRef>
        </p:style>
        <p:txBody>
          <a:bodyPr>
            <a:normAutofit fontScale="90000"/>
          </a:bodyPr>
          <a:lstStyle/>
          <a:p>
            <a:pPr algn="r"/>
            <a:r>
              <a:rPr lang="en-US" dirty="0" smtClean="0"/>
              <a:t>Di </a:t>
            </a:r>
            <a:r>
              <a:rPr lang="en-US" dirty="0" err="1" smtClean="0"/>
              <a:t>dalam</a:t>
            </a:r>
            <a:r>
              <a:rPr lang="en-US" dirty="0" smtClean="0"/>
              <a:t> </a:t>
            </a:r>
            <a:r>
              <a:rPr lang="en-US" dirty="0" err="1" smtClean="0"/>
              <a:t>masyarakat</a:t>
            </a:r>
            <a:r>
              <a:rPr lang="en-US" dirty="0" smtClean="0"/>
              <a:t> </a:t>
            </a:r>
            <a:r>
              <a:rPr lang="en-US" dirty="0" err="1" smtClean="0"/>
              <a:t>terdapat</a:t>
            </a:r>
            <a:r>
              <a:rPr lang="en-US" dirty="0" smtClean="0"/>
              <a:t> </a:t>
            </a:r>
            <a:r>
              <a:rPr lang="en-US" dirty="0" err="1" smtClean="0"/>
              <a:t>bagian-bagian</a:t>
            </a:r>
            <a:r>
              <a:rPr lang="en-US" dirty="0" smtClean="0"/>
              <a:t> yang </a:t>
            </a:r>
            <a:r>
              <a:rPr lang="en-US" dirty="0" err="1" smtClean="0"/>
              <a:t>disebut</a:t>
            </a:r>
            <a:r>
              <a:rPr lang="en-US" dirty="0" smtClean="0"/>
              <a:t> </a:t>
            </a:r>
            <a:r>
              <a:rPr lang="en-US" dirty="0" err="1" smtClean="0"/>
              <a:t>unsur</a:t>
            </a:r>
            <a:r>
              <a:rPr lang="en-US" dirty="0" smtClean="0"/>
              <a:t>. </a:t>
            </a:r>
            <a:br>
              <a:rPr lang="en-US" dirty="0" smtClean="0"/>
            </a:br>
            <a:r>
              <a:rPr lang="en-US" dirty="0" err="1" smtClean="0"/>
              <a:t>Unsur-unsur</a:t>
            </a:r>
            <a:r>
              <a:rPr lang="en-US" dirty="0" smtClean="0"/>
              <a:t> </a:t>
            </a:r>
            <a:r>
              <a:rPr lang="en-US" dirty="0" err="1" smtClean="0"/>
              <a:t>membentuk</a:t>
            </a:r>
            <a:r>
              <a:rPr lang="en-US" dirty="0" smtClean="0"/>
              <a:t> </a:t>
            </a:r>
            <a:r>
              <a:rPr lang="en-US" dirty="0" err="1" smtClean="0"/>
              <a:t>suatu</a:t>
            </a:r>
            <a:r>
              <a:rPr lang="en-US" dirty="0" smtClean="0"/>
              <a:t> </a:t>
            </a:r>
            <a:r>
              <a:rPr lang="en-US" dirty="0" err="1" smtClean="0"/>
              <a:t>kesatuan</a:t>
            </a:r>
            <a:r>
              <a:rPr lang="en-US" dirty="0" smtClean="0"/>
              <a:t> </a:t>
            </a:r>
            <a:r>
              <a:rPr lang="en-US" dirty="0" err="1" smtClean="0"/>
              <a:t>bermakna</a:t>
            </a:r>
            <a:r>
              <a:rPr lang="en-US" dirty="0" smtClean="0"/>
              <a:t> </a:t>
            </a:r>
            <a:r>
              <a:rPr lang="en-US" dirty="0" err="1" smtClean="0"/>
              <a:t>dan</a:t>
            </a:r>
            <a:r>
              <a:rPr lang="en-US" dirty="0" smtClean="0"/>
              <a:t> </a:t>
            </a:r>
            <a:r>
              <a:rPr lang="en-US" dirty="0" err="1" smtClean="0"/>
              <a:t>berfungsi</a:t>
            </a:r>
            <a:r>
              <a:rPr lang="en-US" dirty="0" smtClean="0"/>
              <a:t>, </a:t>
            </a:r>
            <a:r>
              <a:rPr lang="en-US" dirty="0" err="1" smtClean="0"/>
              <a:t>kesatuan</a:t>
            </a:r>
            <a:r>
              <a:rPr lang="en-US" dirty="0" smtClean="0"/>
              <a:t> </a:t>
            </a:r>
            <a:r>
              <a:rPr lang="en-US" dirty="0" err="1" smtClean="0"/>
              <a:t>unsur</a:t>
            </a:r>
            <a:r>
              <a:rPr lang="en-US" dirty="0" smtClean="0"/>
              <a:t> </a:t>
            </a:r>
            <a:r>
              <a:rPr lang="en-US" dirty="0" err="1" smtClean="0"/>
              <a:t>tersebut</a:t>
            </a:r>
            <a:r>
              <a:rPr lang="en-US" dirty="0" smtClean="0"/>
              <a:t> </a:t>
            </a:r>
            <a:r>
              <a:rPr lang="en-US" dirty="0" err="1" smtClean="0"/>
              <a:t>disebut</a:t>
            </a:r>
            <a:r>
              <a:rPr lang="en-US" dirty="0" smtClean="0"/>
              <a:t> </a:t>
            </a:r>
            <a:r>
              <a:rPr lang="en-US" dirty="0" err="1" smtClean="0"/>
              <a:t>struktur</a:t>
            </a:r>
            <a:r>
              <a:rPr lang="en-US" dirty="0" smtClean="0"/>
              <a:t>.</a:t>
            </a:r>
            <a:br>
              <a:rPr lang="en-US" dirty="0" smtClean="0"/>
            </a:br>
            <a:r>
              <a:rPr lang="en-US" dirty="0" err="1" smtClean="0"/>
              <a:t>Unsur</a:t>
            </a:r>
            <a:r>
              <a:rPr lang="en-US" dirty="0" smtClean="0"/>
              <a:t> </a:t>
            </a:r>
            <a:r>
              <a:rPr lang="en-US" dirty="0" err="1" smtClean="0"/>
              <a:t>tersebut</a:t>
            </a:r>
            <a:r>
              <a:rPr lang="en-US" dirty="0" smtClean="0"/>
              <a:t> </a:t>
            </a:r>
            <a:r>
              <a:rPr lang="en-US" dirty="0" err="1" smtClean="0"/>
              <a:t>berkait</a:t>
            </a:r>
            <a:r>
              <a:rPr lang="en-US" dirty="0" smtClean="0"/>
              <a:t> </a:t>
            </a:r>
            <a:r>
              <a:rPr lang="en-US" dirty="0" err="1" smtClean="0"/>
              <a:t>antara</a:t>
            </a:r>
            <a:r>
              <a:rPr lang="en-US" dirty="0" smtClean="0"/>
              <a:t> </a:t>
            </a:r>
            <a:r>
              <a:rPr lang="en-US" dirty="0" err="1" smtClean="0"/>
              <a:t>satu</a:t>
            </a:r>
            <a:r>
              <a:rPr lang="en-US" dirty="0" smtClean="0"/>
              <a:t> </a:t>
            </a:r>
            <a:r>
              <a:rPr lang="en-US" dirty="0" err="1" smtClean="0"/>
              <a:t>dengan</a:t>
            </a:r>
            <a:r>
              <a:rPr lang="en-US" dirty="0" smtClean="0"/>
              <a:t> yang lain, </a:t>
            </a:r>
            <a:r>
              <a:rPr lang="en-US" dirty="0" err="1" smtClean="0"/>
              <a:t>sehingga</a:t>
            </a:r>
            <a:r>
              <a:rPr lang="en-US" dirty="0" smtClean="0"/>
              <a:t> </a:t>
            </a:r>
            <a:r>
              <a:rPr lang="en-US" dirty="0" err="1" smtClean="0"/>
              <a:t>berwujud</a:t>
            </a:r>
            <a:r>
              <a:rPr lang="en-US" dirty="0" smtClean="0"/>
              <a:t> </a:t>
            </a:r>
            <a:r>
              <a:rPr lang="en-US" dirty="0" err="1" smtClean="0"/>
              <a:t>suatu</a:t>
            </a:r>
            <a:r>
              <a:rPr lang="en-US" dirty="0" smtClean="0"/>
              <a:t> </a:t>
            </a:r>
            <a:r>
              <a:rPr lang="en-US" dirty="0" err="1" smtClean="0"/>
              <a:t>kesatuan</a:t>
            </a:r>
            <a:r>
              <a:rPr lang="en-US" dirty="0" smtClean="0"/>
              <a:t> yang </a:t>
            </a:r>
            <a:r>
              <a:rPr lang="en-US" dirty="0" err="1" smtClean="0"/>
              <a:t>dinamakan</a:t>
            </a:r>
            <a:r>
              <a:rPr lang="en-US" dirty="0" smtClean="0"/>
              <a:t> </a:t>
            </a:r>
            <a:r>
              <a:rPr lang="en-US" dirty="0" err="1" smtClean="0"/>
              <a:t>sistem</a:t>
            </a:r>
            <a:r>
              <a:rPr lang="en-US" dirty="0" smtClean="0"/>
              <a:t>.</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4</a:t>
            </a:fld>
            <a:endParaRPr lang="en-US"/>
          </a:p>
        </p:txBody>
      </p:sp>
      <p:sp>
        <p:nvSpPr>
          <p:cNvPr id="4" name="Footer Placeholder 3"/>
          <p:cNvSpPr>
            <a:spLocks noGrp="1"/>
          </p:cNvSpPr>
          <p:nvPr>
            <p:ph type="ftr" sz="quarter" idx="11"/>
          </p:nvPr>
        </p:nvSpPr>
        <p:spPr/>
        <p:txBody>
          <a:bodyPr/>
          <a:lstStyle/>
          <a:p>
            <a:r>
              <a:rPr lang="it-IT" smtClean="0"/>
              <a:t>materi kuliah sosiologi Agus Sudarsono</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style>
          <a:lnRef idx="2">
            <a:schemeClr val="dk1"/>
          </a:lnRef>
          <a:fillRef idx="1">
            <a:schemeClr val="lt1"/>
          </a:fillRef>
          <a:effectRef idx="0">
            <a:schemeClr val="dk1"/>
          </a:effectRef>
          <a:fontRef idx="minor">
            <a:schemeClr val="dk1"/>
          </a:fontRef>
        </p:style>
        <p:txBody>
          <a:bodyPr>
            <a:normAutofit/>
          </a:bodyPr>
          <a:lstStyle/>
          <a:p>
            <a:r>
              <a:rPr lang="en-US" dirty="0" err="1" smtClean="0"/>
              <a:t>Masyarakat</a:t>
            </a:r>
            <a:r>
              <a:rPr lang="en-US" dirty="0" smtClean="0"/>
              <a:t> </a:t>
            </a:r>
            <a:r>
              <a:rPr lang="en-US" dirty="0" err="1" smtClean="0"/>
              <a:t>mempunyai</a:t>
            </a:r>
            <a:r>
              <a:rPr lang="en-US" dirty="0" smtClean="0"/>
              <a:t> </a:t>
            </a:r>
            <a:r>
              <a:rPr lang="en-US" dirty="0" err="1" smtClean="0"/>
              <a:t>bentuk-bentuk</a:t>
            </a:r>
            <a:r>
              <a:rPr lang="en-US" dirty="0" smtClean="0"/>
              <a:t> </a:t>
            </a:r>
            <a:r>
              <a:rPr lang="en-US" dirty="0" err="1" smtClean="0"/>
              <a:t>struktur</a:t>
            </a:r>
            <a:r>
              <a:rPr lang="en-US" dirty="0" smtClean="0"/>
              <a:t>, </a:t>
            </a:r>
            <a:r>
              <a:rPr lang="en-US" dirty="0" err="1" smtClean="0"/>
              <a:t>seperti</a:t>
            </a:r>
            <a:r>
              <a:rPr lang="en-US" dirty="0" smtClean="0"/>
              <a:t> :</a:t>
            </a:r>
            <a:br>
              <a:rPr lang="en-US" dirty="0" smtClean="0"/>
            </a:br>
            <a:r>
              <a:rPr lang="en-US" dirty="0" smtClean="0"/>
              <a:t>-</a:t>
            </a:r>
            <a:r>
              <a:rPr lang="en-US" dirty="0" err="1" smtClean="0"/>
              <a:t>kelompok</a:t>
            </a:r>
            <a:r>
              <a:rPr lang="en-US" dirty="0" smtClean="0"/>
              <a:t> </a:t>
            </a:r>
            <a:r>
              <a:rPr lang="en-US" dirty="0" err="1" smtClean="0"/>
              <a:t>sosial</a:t>
            </a:r>
            <a:r>
              <a:rPr lang="en-US" dirty="0" smtClean="0"/>
              <a:t>,</a:t>
            </a:r>
            <a:br>
              <a:rPr lang="en-US" dirty="0" smtClean="0"/>
            </a:br>
            <a:r>
              <a:rPr lang="en-US" dirty="0" smtClean="0"/>
              <a:t>-</a:t>
            </a:r>
            <a:r>
              <a:rPr lang="en-US" dirty="0" err="1" smtClean="0"/>
              <a:t>lembaga</a:t>
            </a:r>
            <a:r>
              <a:rPr lang="en-US" dirty="0" smtClean="0"/>
              <a:t> </a:t>
            </a:r>
            <a:r>
              <a:rPr lang="en-US" dirty="0" err="1" smtClean="0"/>
              <a:t>sosial</a:t>
            </a:r>
            <a:r>
              <a:rPr lang="en-US" dirty="0" smtClean="0"/>
              <a:t>, </a:t>
            </a:r>
            <a:br>
              <a:rPr lang="en-US" dirty="0" smtClean="0"/>
            </a:br>
            <a:r>
              <a:rPr lang="en-US" dirty="0" smtClean="0"/>
              <a:t>-</a:t>
            </a:r>
            <a:r>
              <a:rPr lang="en-US" dirty="0" err="1" smtClean="0"/>
              <a:t>kelompok</a:t>
            </a:r>
            <a:r>
              <a:rPr lang="en-US" dirty="0" smtClean="0"/>
              <a:t> </a:t>
            </a:r>
            <a:r>
              <a:rPr lang="en-US" dirty="0" err="1" smtClean="0"/>
              <a:t>kebudayaan</a:t>
            </a:r>
            <a:r>
              <a:rPr lang="en-US" dirty="0" smtClean="0"/>
              <a:t>, </a:t>
            </a:r>
            <a:br>
              <a:rPr lang="en-US" dirty="0" smtClean="0"/>
            </a:br>
            <a:r>
              <a:rPr lang="en-US" dirty="0" smtClean="0"/>
              <a:t>-</a:t>
            </a:r>
            <a:r>
              <a:rPr lang="en-US" dirty="0" err="1" smtClean="0"/>
              <a:t>kelas</a:t>
            </a:r>
            <a:r>
              <a:rPr lang="en-US" dirty="0" smtClean="0"/>
              <a:t> </a:t>
            </a:r>
            <a:r>
              <a:rPr lang="en-US" dirty="0" err="1" smtClean="0"/>
              <a:t>bawah</a:t>
            </a:r>
            <a:r>
              <a:rPr lang="en-US" dirty="0" smtClean="0"/>
              <a:t>/</a:t>
            </a:r>
            <a:r>
              <a:rPr lang="en-US" dirty="0" err="1" smtClean="0"/>
              <a:t>menengah</a:t>
            </a:r>
            <a:r>
              <a:rPr lang="en-US" dirty="0" smtClean="0"/>
              <a:t>/</a:t>
            </a:r>
            <a:r>
              <a:rPr lang="en-US" dirty="0" err="1" smtClean="0"/>
              <a:t>atas</a:t>
            </a:r>
            <a:r>
              <a:rPr lang="en-US" dirty="0" smtClean="0"/>
              <a:t>,</a:t>
            </a:r>
            <a:br>
              <a:rPr lang="en-US" dirty="0" smtClean="0"/>
            </a:br>
            <a:r>
              <a:rPr lang="en-US" dirty="0" smtClean="0"/>
              <a:t>-</a:t>
            </a:r>
            <a:r>
              <a:rPr lang="en-US" dirty="0" err="1" smtClean="0"/>
              <a:t>kasta</a:t>
            </a:r>
            <a:r>
              <a:rPr lang="en-US" dirty="0" smtClean="0"/>
              <a:t> </a:t>
            </a:r>
            <a:br>
              <a:rPr lang="en-US" dirty="0" smtClean="0"/>
            </a:br>
            <a:r>
              <a:rPr lang="en-US" dirty="0" smtClean="0"/>
              <a:t>-</a:t>
            </a:r>
            <a:r>
              <a:rPr lang="en-US" dirty="0" err="1" smtClean="0"/>
              <a:t>kaya-miskin</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5</a:t>
            </a:fld>
            <a:endParaRPr lang="en-US"/>
          </a:p>
        </p:txBody>
      </p:sp>
      <p:sp>
        <p:nvSpPr>
          <p:cNvPr id="4" name="Footer Placeholder 3"/>
          <p:cNvSpPr>
            <a:spLocks noGrp="1"/>
          </p:cNvSpPr>
          <p:nvPr>
            <p:ph type="ftr" sz="quarter" idx="11"/>
          </p:nvPr>
        </p:nvSpPr>
        <p:spPr/>
        <p:txBody>
          <a:bodyPr/>
          <a:lstStyle/>
          <a:p>
            <a:r>
              <a:rPr lang="it-IT" smtClean="0"/>
              <a:t>materi kuliah sosiologi Agus Sudarsono</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1362"/>
          </a:xfrm>
        </p:spPr>
        <p:style>
          <a:lnRef idx="2">
            <a:schemeClr val="dk1"/>
          </a:lnRef>
          <a:fillRef idx="1">
            <a:schemeClr val="lt1"/>
          </a:fillRef>
          <a:effectRef idx="0">
            <a:schemeClr val="dk1"/>
          </a:effectRef>
          <a:fontRef idx="minor">
            <a:schemeClr val="dk1"/>
          </a:fontRef>
        </p:style>
        <p:txBody>
          <a:bodyPr/>
          <a:lstStyle/>
          <a:p>
            <a:pPr algn="r"/>
            <a:r>
              <a:rPr lang="en-US" b="1" dirty="0" err="1" smtClean="0"/>
              <a:t>Pitirim</a:t>
            </a:r>
            <a:r>
              <a:rPr lang="en-US" b="1" dirty="0" smtClean="0"/>
              <a:t> A. Sorokin</a:t>
            </a:r>
            <a:r>
              <a:rPr lang="en-US" dirty="0" smtClean="0"/>
              <a:t>, </a:t>
            </a:r>
            <a:br>
              <a:rPr lang="en-US" dirty="0" smtClean="0"/>
            </a:br>
            <a:r>
              <a:rPr lang="en-US" dirty="0" smtClean="0"/>
              <a:t/>
            </a:r>
            <a:br>
              <a:rPr lang="en-US" dirty="0" smtClean="0"/>
            </a:br>
            <a:r>
              <a:rPr lang="en-US" dirty="0" err="1" smtClean="0"/>
              <a:t>mengatakan</a:t>
            </a:r>
            <a:r>
              <a:rPr lang="en-US" dirty="0" smtClean="0"/>
              <a:t> </a:t>
            </a:r>
            <a:r>
              <a:rPr lang="en-US" dirty="0" err="1" smtClean="0"/>
              <a:t>bahwa</a:t>
            </a:r>
            <a:r>
              <a:rPr lang="en-US" dirty="0" smtClean="0"/>
              <a:t> </a:t>
            </a:r>
            <a:r>
              <a:rPr lang="en-US" dirty="0" err="1" smtClean="0"/>
              <a:t>sistem</a:t>
            </a:r>
            <a:r>
              <a:rPr lang="en-US" dirty="0" smtClean="0"/>
              <a:t> </a:t>
            </a:r>
            <a:r>
              <a:rPr lang="en-US" dirty="0" err="1" smtClean="0"/>
              <a:t>lapisan</a:t>
            </a:r>
            <a:r>
              <a:rPr lang="en-US" dirty="0" smtClean="0"/>
              <a:t> </a:t>
            </a:r>
            <a:r>
              <a:rPr lang="en-US" dirty="0" err="1" smtClean="0"/>
              <a:t>merupakan</a:t>
            </a:r>
            <a:r>
              <a:rPr lang="en-US" dirty="0" smtClean="0"/>
              <a:t> </a:t>
            </a:r>
            <a:r>
              <a:rPr lang="en-US" dirty="0" err="1" smtClean="0"/>
              <a:t>ciri</a:t>
            </a:r>
            <a:r>
              <a:rPr lang="en-US" dirty="0" smtClean="0"/>
              <a:t> yang </a:t>
            </a:r>
            <a:r>
              <a:rPr lang="en-US" dirty="0" err="1" smtClean="0"/>
              <a:t>tetap</a:t>
            </a:r>
            <a:r>
              <a:rPr lang="en-US" dirty="0" smtClean="0"/>
              <a:t> </a:t>
            </a:r>
            <a:r>
              <a:rPr lang="en-US" dirty="0" err="1" smtClean="0"/>
              <a:t>dan</a:t>
            </a:r>
            <a:r>
              <a:rPr lang="en-US" dirty="0" smtClean="0"/>
              <a:t> </a:t>
            </a:r>
            <a:r>
              <a:rPr lang="en-US" dirty="0" err="1" smtClean="0"/>
              <a:t>umum</a:t>
            </a:r>
            <a:r>
              <a:rPr lang="en-US" dirty="0" smtClean="0"/>
              <a:t> </a:t>
            </a:r>
            <a:r>
              <a:rPr lang="en-US" dirty="0" err="1" smtClean="0"/>
              <a:t>dalam</a:t>
            </a:r>
            <a:r>
              <a:rPr lang="en-US" dirty="0" smtClean="0"/>
              <a:t> </a:t>
            </a:r>
            <a:r>
              <a:rPr lang="en-US" dirty="0" err="1" smtClean="0"/>
              <a:t>setiap</a:t>
            </a:r>
            <a:r>
              <a:rPr lang="en-US" dirty="0" smtClean="0"/>
              <a:t> </a:t>
            </a:r>
            <a:r>
              <a:rPr lang="en-US" dirty="0" err="1" smtClean="0"/>
              <a:t>masyarakat</a:t>
            </a:r>
            <a:r>
              <a:rPr lang="en-US" dirty="0" smtClean="0"/>
              <a:t> yang </a:t>
            </a:r>
            <a:r>
              <a:rPr lang="en-US" dirty="0" err="1" smtClean="0"/>
              <a:t>hidup</a:t>
            </a:r>
            <a:r>
              <a:rPr lang="en-US" dirty="0" smtClean="0"/>
              <a:t> </a:t>
            </a:r>
            <a:r>
              <a:rPr lang="en-US" dirty="0" err="1" smtClean="0"/>
              <a:t>teratur</a:t>
            </a:r>
            <a:r>
              <a:rPr lang="en-US" dirty="0" smtClean="0"/>
              <a:t>.</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6</a:t>
            </a:fld>
            <a:endParaRPr lang="en-US"/>
          </a:p>
        </p:txBody>
      </p:sp>
      <p:sp>
        <p:nvSpPr>
          <p:cNvPr id="4" name="Footer Placeholder 3"/>
          <p:cNvSpPr>
            <a:spLocks noGrp="1"/>
          </p:cNvSpPr>
          <p:nvPr>
            <p:ph type="ftr" sz="quarter" idx="11"/>
          </p:nvPr>
        </p:nvSpPr>
        <p:spPr/>
        <p:txBody>
          <a:bodyPr/>
          <a:lstStyle/>
          <a:p>
            <a:r>
              <a:rPr lang="it-IT" smtClean="0"/>
              <a:t>materi kuliah sosiologi Agus Sudarsono</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68962"/>
          </a:xfrm>
        </p:spPr>
        <p:style>
          <a:lnRef idx="2">
            <a:schemeClr val="dk1"/>
          </a:lnRef>
          <a:fillRef idx="1">
            <a:schemeClr val="lt1"/>
          </a:fillRef>
          <a:effectRef idx="0">
            <a:schemeClr val="dk1"/>
          </a:effectRef>
          <a:fontRef idx="minor">
            <a:schemeClr val="dk1"/>
          </a:fontRef>
        </p:style>
        <p:txBody>
          <a:bodyPr/>
          <a:lstStyle/>
          <a:p>
            <a:pPr algn="r"/>
            <a:r>
              <a:rPr lang="en-US" dirty="0" err="1" smtClean="0"/>
              <a:t>Barang</a:t>
            </a:r>
            <a:r>
              <a:rPr lang="en-US" dirty="0" smtClean="0"/>
              <a:t> </a:t>
            </a:r>
            <a:r>
              <a:rPr lang="en-US" dirty="0" err="1" smtClean="0"/>
              <a:t>siapa</a:t>
            </a:r>
            <a:r>
              <a:rPr lang="en-US" dirty="0" smtClean="0"/>
              <a:t> </a:t>
            </a:r>
            <a:r>
              <a:rPr lang="en-US" dirty="0" err="1" smtClean="0"/>
              <a:t>memiliki</a:t>
            </a:r>
            <a:r>
              <a:rPr lang="en-US" dirty="0" smtClean="0"/>
              <a:t> “</a:t>
            </a:r>
            <a:r>
              <a:rPr lang="en-US" b="1" i="1" dirty="0" err="1" smtClean="0"/>
              <a:t>sesuatu</a:t>
            </a:r>
            <a:r>
              <a:rPr lang="en-US" b="1" i="1" dirty="0" smtClean="0"/>
              <a:t>”</a:t>
            </a:r>
            <a:r>
              <a:rPr lang="en-US" dirty="0" smtClean="0"/>
              <a:t>  yang </a:t>
            </a:r>
            <a:r>
              <a:rPr lang="en-US" dirty="0" err="1" smtClean="0"/>
              <a:t>cukup</a:t>
            </a:r>
            <a:r>
              <a:rPr lang="en-US" dirty="0" smtClean="0"/>
              <a:t> </a:t>
            </a:r>
            <a:r>
              <a:rPr lang="en-US" dirty="0" err="1" smtClean="0"/>
              <a:t>atau</a:t>
            </a:r>
            <a:r>
              <a:rPr lang="en-US" dirty="0" smtClean="0"/>
              <a:t> </a:t>
            </a:r>
            <a:r>
              <a:rPr lang="en-US" dirty="0" err="1" smtClean="0"/>
              <a:t>lebih</a:t>
            </a:r>
            <a:r>
              <a:rPr lang="en-US" dirty="0" smtClean="0"/>
              <a:t> </a:t>
            </a:r>
            <a:r>
              <a:rPr lang="en-US" dirty="0" err="1" smtClean="0"/>
              <a:t>dianggap</a:t>
            </a:r>
            <a:r>
              <a:rPr lang="en-US" dirty="0" smtClean="0"/>
              <a:t> </a:t>
            </a:r>
            <a:r>
              <a:rPr lang="en-US" dirty="0" err="1" smtClean="0"/>
              <a:t>dalam</a:t>
            </a:r>
            <a:r>
              <a:rPr lang="en-US" dirty="0" smtClean="0"/>
              <a:t> </a:t>
            </a:r>
            <a:r>
              <a:rPr lang="en-US" dirty="0" err="1" smtClean="0"/>
              <a:t>masyarakat</a:t>
            </a:r>
            <a:r>
              <a:rPr lang="en-US" dirty="0" smtClean="0"/>
              <a:t> </a:t>
            </a:r>
            <a:r>
              <a:rPr lang="en-US" dirty="0" err="1" smtClean="0"/>
              <a:t>berkedudukan</a:t>
            </a:r>
            <a:r>
              <a:rPr lang="en-US" dirty="0" smtClean="0"/>
              <a:t> </a:t>
            </a:r>
            <a:r>
              <a:rPr lang="en-US" dirty="0" err="1" smtClean="0"/>
              <a:t>lebih</a:t>
            </a:r>
            <a:r>
              <a:rPr lang="en-US" dirty="0" smtClean="0"/>
              <a:t> </a:t>
            </a:r>
            <a:r>
              <a:rPr lang="en-US" dirty="0" err="1" smtClean="0"/>
              <a:t>atas</a:t>
            </a:r>
            <a:r>
              <a:rPr lang="en-US" dirty="0" smtClean="0"/>
              <a:t>. </a:t>
            </a:r>
            <a:br>
              <a:rPr lang="en-US" dirty="0" smtClean="0"/>
            </a:br>
            <a:r>
              <a:rPr lang="en-US" dirty="0" err="1" smtClean="0"/>
              <a:t>Sebaliknya</a:t>
            </a:r>
            <a:r>
              <a:rPr lang="en-US" dirty="0" smtClean="0"/>
              <a:t> </a:t>
            </a:r>
            <a:r>
              <a:rPr lang="en-US" dirty="0" err="1" smtClean="0"/>
              <a:t>mereka</a:t>
            </a:r>
            <a:r>
              <a:rPr lang="en-US" dirty="0" smtClean="0"/>
              <a:t> yang </a:t>
            </a:r>
            <a:r>
              <a:rPr lang="en-US" dirty="0" err="1" smtClean="0"/>
              <a:t>hanya</a:t>
            </a:r>
            <a:r>
              <a:rPr lang="en-US" dirty="0" smtClean="0"/>
              <a:t> </a:t>
            </a:r>
            <a:r>
              <a:rPr lang="en-US" dirty="0" err="1" smtClean="0"/>
              <a:t>memiliki</a:t>
            </a:r>
            <a:r>
              <a:rPr lang="en-US" dirty="0" smtClean="0"/>
              <a:t> “</a:t>
            </a:r>
            <a:r>
              <a:rPr lang="en-US" dirty="0" err="1" smtClean="0"/>
              <a:t>sesuatu</a:t>
            </a:r>
            <a:r>
              <a:rPr lang="en-US" dirty="0" smtClean="0"/>
              <a:t>” </a:t>
            </a:r>
            <a:r>
              <a:rPr lang="en-US" dirty="0" err="1" smtClean="0"/>
              <a:t>sedikit</a:t>
            </a:r>
            <a:r>
              <a:rPr lang="en-US" dirty="0" smtClean="0"/>
              <a:t> </a:t>
            </a:r>
            <a:r>
              <a:rPr lang="en-US" dirty="0" err="1" smtClean="0"/>
              <a:t>dianggap</a:t>
            </a:r>
            <a:r>
              <a:rPr lang="en-US" dirty="0" smtClean="0"/>
              <a:t> </a:t>
            </a:r>
            <a:r>
              <a:rPr lang="en-US" dirty="0" err="1" smtClean="0"/>
              <a:t>masyarakat</a:t>
            </a:r>
            <a:r>
              <a:rPr lang="en-US" dirty="0" smtClean="0"/>
              <a:t> </a:t>
            </a:r>
            <a:r>
              <a:rPr lang="en-US" dirty="0" err="1" smtClean="0"/>
              <a:t>berkedudukan</a:t>
            </a:r>
            <a:r>
              <a:rPr lang="en-US" dirty="0" smtClean="0"/>
              <a:t> </a:t>
            </a:r>
            <a:r>
              <a:rPr lang="en-US" dirty="0" err="1" smtClean="0"/>
              <a:t>rendah</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7</a:t>
            </a:fld>
            <a:endParaRPr lang="en-US"/>
          </a:p>
        </p:txBody>
      </p:sp>
      <p:sp>
        <p:nvSpPr>
          <p:cNvPr id="4" name="Footer Placeholder 3"/>
          <p:cNvSpPr>
            <a:spLocks noGrp="1"/>
          </p:cNvSpPr>
          <p:nvPr>
            <p:ph type="ftr" sz="quarter" idx="11"/>
          </p:nvPr>
        </p:nvSpPr>
        <p:spPr/>
        <p:txBody>
          <a:bodyPr/>
          <a:lstStyle/>
          <a:p>
            <a:r>
              <a:rPr lang="it-IT" smtClean="0"/>
              <a:t>materi kuliah sosiologi Agus Sudarsono</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style>
          <a:lnRef idx="2">
            <a:schemeClr val="dk1"/>
          </a:lnRef>
          <a:fillRef idx="1">
            <a:schemeClr val="lt1"/>
          </a:fillRef>
          <a:effectRef idx="0">
            <a:schemeClr val="dk1"/>
          </a:effectRef>
          <a:fontRef idx="minor">
            <a:schemeClr val="dk1"/>
          </a:fontRef>
        </p:style>
        <p:txBody>
          <a:bodyPr/>
          <a:lstStyle/>
          <a:p>
            <a:pPr algn="r"/>
            <a:r>
              <a:rPr lang="en-US" dirty="0" err="1" smtClean="0"/>
              <a:t>Pada</a:t>
            </a:r>
            <a:r>
              <a:rPr lang="en-US" dirty="0" smtClean="0"/>
              <a:t> </a:t>
            </a:r>
            <a:r>
              <a:rPr lang="en-US" dirty="0" err="1" smtClean="0"/>
              <a:t>umumnya</a:t>
            </a:r>
            <a:r>
              <a:rPr lang="en-US" dirty="0" smtClean="0"/>
              <a:t> </a:t>
            </a:r>
            <a:r>
              <a:rPr lang="en-US" dirty="0" err="1" smtClean="0"/>
              <a:t>mereka</a:t>
            </a:r>
            <a:r>
              <a:rPr lang="en-US" dirty="0" smtClean="0"/>
              <a:t> yang </a:t>
            </a:r>
            <a:r>
              <a:rPr lang="en-US" dirty="0" err="1" smtClean="0"/>
              <a:t>berada</a:t>
            </a:r>
            <a:r>
              <a:rPr lang="en-US" dirty="0" smtClean="0"/>
              <a:t> </a:t>
            </a:r>
            <a:r>
              <a:rPr lang="en-US" dirty="0" err="1" smtClean="0"/>
              <a:t>pada</a:t>
            </a:r>
            <a:r>
              <a:rPr lang="en-US" dirty="0" smtClean="0"/>
              <a:t> </a:t>
            </a:r>
            <a:r>
              <a:rPr lang="en-US" dirty="0" err="1" smtClean="0"/>
              <a:t>lapisan</a:t>
            </a:r>
            <a:r>
              <a:rPr lang="en-US" dirty="0" smtClean="0"/>
              <a:t> </a:t>
            </a:r>
            <a:r>
              <a:rPr lang="en-US" dirty="0" err="1" smtClean="0"/>
              <a:t>atas</a:t>
            </a:r>
            <a:r>
              <a:rPr lang="en-US" dirty="0" smtClean="0"/>
              <a:t> </a:t>
            </a:r>
            <a:r>
              <a:rPr lang="en-US" dirty="0" err="1" smtClean="0"/>
              <a:t>memiliki</a:t>
            </a:r>
            <a:r>
              <a:rPr lang="en-US" dirty="0" smtClean="0"/>
              <a:t> “</a:t>
            </a:r>
            <a:r>
              <a:rPr lang="en-US" dirty="0" err="1" smtClean="0"/>
              <a:t>sesuatu</a:t>
            </a:r>
            <a:r>
              <a:rPr lang="en-US" dirty="0" smtClean="0"/>
              <a:t>” </a:t>
            </a:r>
            <a:r>
              <a:rPr lang="en-US" dirty="0" err="1" smtClean="0"/>
              <a:t>lebih</a:t>
            </a:r>
            <a:r>
              <a:rPr lang="en-US" dirty="0" smtClean="0"/>
              <a:t> </a:t>
            </a:r>
            <a:r>
              <a:rPr lang="en-US" dirty="0" err="1" smtClean="0"/>
              <a:t>dari</a:t>
            </a:r>
            <a:r>
              <a:rPr lang="en-US" dirty="0" smtClean="0"/>
              <a:t> </a:t>
            </a:r>
            <a:r>
              <a:rPr lang="en-US" dirty="0" err="1" smtClean="0"/>
              <a:t>satu</a:t>
            </a:r>
            <a:r>
              <a:rPr lang="en-US" dirty="0" smtClean="0"/>
              <a:t> </a:t>
            </a:r>
            <a:r>
              <a:rPr lang="en-US" dirty="0" err="1" smtClean="0"/>
              <a:t>sehingga</a:t>
            </a:r>
            <a:r>
              <a:rPr lang="en-US" dirty="0" smtClean="0"/>
              <a:t> </a:t>
            </a:r>
            <a:r>
              <a:rPr lang="en-US" dirty="0" err="1" smtClean="0"/>
              <a:t>merupakan</a:t>
            </a:r>
            <a:r>
              <a:rPr lang="en-US" dirty="0" smtClean="0"/>
              <a:t> </a:t>
            </a:r>
            <a:r>
              <a:rPr lang="en-US" dirty="0" err="1" smtClean="0"/>
              <a:t>kumulatif</a:t>
            </a:r>
            <a:r>
              <a:rPr lang="en-US" dirty="0" smtClean="0"/>
              <a:t>. </a:t>
            </a:r>
            <a:br>
              <a:rPr lang="en-US" dirty="0" smtClean="0"/>
            </a:br>
            <a:r>
              <a:rPr lang="en-US" dirty="0" smtClean="0"/>
              <a:t/>
            </a:r>
            <a:br>
              <a:rPr lang="en-US" dirty="0" smtClean="0"/>
            </a:br>
            <a:r>
              <a:rPr lang="en-US" dirty="0" err="1" smtClean="0"/>
              <a:t>Orang</a:t>
            </a:r>
            <a:r>
              <a:rPr lang="en-US" dirty="0" smtClean="0"/>
              <a:t> </a:t>
            </a:r>
            <a:r>
              <a:rPr lang="en-US" dirty="0" err="1" smtClean="0"/>
              <a:t>tersebut</a:t>
            </a:r>
            <a:r>
              <a:rPr lang="en-US" dirty="0" smtClean="0"/>
              <a:t> </a:t>
            </a:r>
            <a:r>
              <a:rPr lang="en-US" dirty="0" err="1" smtClean="0"/>
              <a:t>akan</a:t>
            </a:r>
            <a:r>
              <a:rPr lang="en-US" dirty="0" smtClean="0"/>
              <a:t> </a:t>
            </a:r>
            <a:r>
              <a:rPr lang="en-US" dirty="0" err="1" smtClean="0"/>
              <a:t>lebih</a:t>
            </a:r>
            <a:r>
              <a:rPr lang="en-US" dirty="0" smtClean="0"/>
              <a:t> </a:t>
            </a:r>
            <a:r>
              <a:rPr lang="en-US" dirty="0" err="1" smtClean="0"/>
              <a:t>dihormati</a:t>
            </a:r>
            <a:r>
              <a:rPr lang="en-US" dirty="0" smtClean="0"/>
              <a:t>, </a:t>
            </a:r>
            <a:r>
              <a:rPr lang="en-US" dirty="0" err="1" smtClean="0"/>
              <a:t>dipercaya</a:t>
            </a:r>
            <a:r>
              <a:rPr lang="en-US" dirty="0" smtClean="0"/>
              <a:t> </a:t>
            </a:r>
            <a:r>
              <a:rPr lang="en-US" dirty="0" err="1" smtClean="0"/>
              <a:t>dan</a:t>
            </a:r>
            <a:r>
              <a:rPr lang="en-US" dirty="0" smtClean="0"/>
              <a:t> </a:t>
            </a:r>
            <a:r>
              <a:rPr lang="en-US" dirty="0" err="1" smtClean="0"/>
              <a:t>biasanya</a:t>
            </a:r>
            <a:r>
              <a:rPr lang="en-US" dirty="0" smtClean="0"/>
              <a:t> </a:t>
            </a:r>
            <a:r>
              <a:rPr lang="en-US" dirty="0" err="1" smtClean="0"/>
              <a:t>dijadikan</a:t>
            </a:r>
            <a:r>
              <a:rPr lang="en-US" dirty="0" smtClean="0"/>
              <a:t> </a:t>
            </a:r>
            <a:r>
              <a:rPr lang="en-US" dirty="0" err="1" smtClean="0"/>
              <a:t>panutan</a:t>
            </a:r>
            <a:r>
              <a:rPr lang="en-US" dirty="0" smtClean="0"/>
              <a:t> </a:t>
            </a:r>
            <a:r>
              <a:rPr lang="en-US" dirty="0" err="1" smtClean="0"/>
              <a:t>atau</a:t>
            </a:r>
            <a:r>
              <a:rPr lang="en-US" dirty="0" smtClean="0"/>
              <a:t> </a:t>
            </a:r>
            <a:r>
              <a:rPr lang="en-US" dirty="0" err="1" smtClean="0"/>
              <a:t>pimpinan</a:t>
            </a:r>
            <a:r>
              <a:rPr lang="en-US" dirty="0" smtClean="0"/>
              <a:t>. </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8</a:t>
            </a:fld>
            <a:endParaRPr lang="en-US"/>
          </a:p>
        </p:txBody>
      </p:sp>
      <p:sp>
        <p:nvSpPr>
          <p:cNvPr id="4" name="Footer Placeholder 3"/>
          <p:cNvSpPr>
            <a:spLocks noGrp="1"/>
          </p:cNvSpPr>
          <p:nvPr>
            <p:ph type="ftr" sz="quarter" idx="11"/>
          </p:nvPr>
        </p:nvSpPr>
        <p:spPr/>
        <p:txBody>
          <a:bodyPr/>
          <a:lstStyle/>
          <a:p>
            <a:r>
              <a:rPr lang="it-IT" smtClean="0"/>
              <a:t>materi kuliah sosiologi Agus Sudarsono</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style>
          <a:lnRef idx="2">
            <a:schemeClr val="dk1"/>
          </a:lnRef>
          <a:fillRef idx="1">
            <a:schemeClr val="lt1"/>
          </a:fillRef>
          <a:effectRef idx="0">
            <a:schemeClr val="dk1"/>
          </a:effectRef>
          <a:fontRef idx="minor">
            <a:schemeClr val="dk1"/>
          </a:fontRef>
        </p:style>
        <p:txBody>
          <a:bodyPr>
            <a:normAutofit fontScale="90000"/>
          </a:bodyPr>
          <a:lstStyle/>
          <a:p>
            <a:pPr algn="r"/>
            <a:r>
              <a:rPr lang="en-US" dirty="0" err="1" smtClean="0"/>
              <a:t>Sistem</a:t>
            </a:r>
            <a:r>
              <a:rPr lang="en-US" dirty="0" smtClean="0"/>
              <a:t> </a:t>
            </a:r>
            <a:r>
              <a:rPr lang="en-US" dirty="0" err="1" smtClean="0"/>
              <a:t>perlapisan</a:t>
            </a:r>
            <a:r>
              <a:rPr lang="en-US" dirty="0" smtClean="0"/>
              <a:t> </a:t>
            </a:r>
            <a:r>
              <a:rPr lang="en-US" dirty="0" err="1" smtClean="0"/>
              <a:t>masyarakat</a:t>
            </a:r>
            <a:r>
              <a:rPr lang="en-US" dirty="0" smtClean="0"/>
              <a:t> </a:t>
            </a:r>
            <a:r>
              <a:rPr lang="en-US" dirty="0" err="1" smtClean="0"/>
              <a:t>tersebut</a:t>
            </a:r>
            <a:r>
              <a:rPr lang="en-US" dirty="0" smtClean="0"/>
              <a:t> </a:t>
            </a:r>
            <a:r>
              <a:rPr lang="en-US" dirty="0" err="1" smtClean="0"/>
              <a:t>dalam</a:t>
            </a:r>
            <a:r>
              <a:rPr lang="en-US" dirty="0" smtClean="0"/>
              <a:t> </a:t>
            </a:r>
            <a:r>
              <a:rPr lang="en-US" dirty="0" err="1" smtClean="0"/>
              <a:t>sosiologi</a:t>
            </a:r>
            <a:r>
              <a:rPr lang="en-US" dirty="0" smtClean="0"/>
              <a:t> </a:t>
            </a:r>
            <a:r>
              <a:rPr lang="en-US" dirty="0" err="1" smtClean="0"/>
              <a:t>dikenal</a:t>
            </a:r>
            <a:r>
              <a:rPr lang="en-US" dirty="0" smtClean="0"/>
              <a:t> </a:t>
            </a:r>
            <a:r>
              <a:rPr lang="en-US" dirty="0" err="1" smtClean="0"/>
              <a:t>dengan</a:t>
            </a:r>
            <a:r>
              <a:rPr lang="en-US" dirty="0" smtClean="0"/>
              <a:t> </a:t>
            </a:r>
            <a:r>
              <a:rPr lang="en-US" dirty="0" err="1" smtClean="0"/>
              <a:t>istilah</a:t>
            </a:r>
            <a:r>
              <a:rPr lang="en-US" dirty="0" smtClean="0"/>
              <a:t> “</a:t>
            </a:r>
            <a:r>
              <a:rPr lang="en-US" b="1" dirty="0" err="1" smtClean="0"/>
              <a:t>stratifikasi</a:t>
            </a:r>
            <a:r>
              <a:rPr lang="en-US" b="1" dirty="0" smtClean="0"/>
              <a:t> </a:t>
            </a:r>
            <a:r>
              <a:rPr lang="en-US" b="1" dirty="0" err="1" smtClean="0"/>
              <a:t>sosial</a:t>
            </a:r>
            <a:r>
              <a:rPr lang="en-US" dirty="0" smtClean="0"/>
              <a:t>”.</a:t>
            </a:r>
            <a:br>
              <a:rPr lang="en-US" dirty="0" smtClean="0"/>
            </a:br>
            <a:r>
              <a:rPr lang="en-US" i="1" dirty="0" smtClean="0"/>
              <a:t>Stratification</a:t>
            </a:r>
            <a:r>
              <a:rPr lang="en-US" dirty="0" smtClean="0"/>
              <a:t> </a:t>
            </a:r>
            <a:r>
              <a:rPr lang="en-US" dirty="0" err="1" smtClean="0"/>
              <a:t>berasal</a:t>
            </a:r>
            <a:r>
              <a:rPr lang="en-US" dirty="0" smtClean="0"/>
              <a:t> </a:t>
            </a:r>
            <a:r>
              <a:rPr lang="en-US" dirty="0" err="1" smtClean="0"/>
              <a:t>dari</a:t>
            </a:r>
            <a:r>
              <a:rPr lang="en-US" dirty="0" smtClean="0"/>
              <a:t> </a:t>
            </a:r>
            <a:r>
              <a:rPr lang="en-US" dirty="0" err="1" smtClean="0"/>
              <a:t>kata</a:t>
            </a:r>
            <a:r>
              <a:rPr lang="en-US" dirty="0" smtClean="0"/>
              <a:t> </a:t>
            </a:r>
            <a:r>
              <a:rPr lang="en-US" i="1" dirty="0" smtClean="0"/>
              <a:t>stratum</a:t>
            </a:r>
            <a:r>
              <a:rPr lang="en-US" dirty="0" smtClean="0"/>
              <a:t>/strata/</a:t>
            </a:r>
            <a:r>
              <a:rPr lang="en-US" dirty="0" err="1" smtClean="0"/>
              <a:t>lapisan</a:t>
            </a:r>
            <a:r>
              <a:rPr lang="en-US" dirty="0" smtClean="0"/>
              <a:t>.</a:t>
            </a:r>
            <a:br>
              <a:rPr lang="en-US" dirty="0" smtClean="0"/>
            </a:br>
            <a:r>
              <a:rPr lang="en-US" i="1" dirty="0" smtClean="0"/>
              <a:t>Social stratification </a:t>
            </a:r>
            <a:r>
              <a:rPr lang="en-US" dirty="0" err="1" smtClean="0"/>
              <a:t>adalah</a:t>
            </a:r>
            <a:r>
              <a:rPr lang="en-US" dirty="0" smtClean="0"/>
              <a:t> </a:t>
            </a:r>
            <a:r>
              <a:rPr lang="en-US" dirty="0" err="1" smtClean="0"/>
              <a:t>pembedaan</a:t>
            </a:r>
            <a:r>
              <a:rPr lang="en-US" dirty="0" smtClean="0"/>
              <a:t> </a:t>
            </a:r>
            <a:r>
              <a:rPr lang="en-US" dirty="0" err="1" smtClean="0"/>
              <a:t>penduduk</a:t>
            </a:r>
            <a:r>
              <a:rPr lang="en-US" dirty="0" smtClean="0"/>
              <a:t> </a:t>
            </a:r>
            <a:r>
              <a:rPr lang="en-US" dirty="0" err="1" smtClean="0"/>
              <a:t>atau</a:t>
            </a:r>
            <a:r>
              <a:rPr lang="en-US" dirty="0" smtClean="0"/>
              <a:t> </a:t>
            </a:r>
            <a:r>
              <a:rPr lang="en-US" dirty="0" err="1" smtClean="0"/>
              <a:t>masyarakat</a:t>
            </a:r>
            <a:r>
              <a:rPr lang="en-US" dirty="0" smtClean="0"/>
              <a:t> </a:t>
            </a:r>
            <a:r>
              <a:rPr lang="en-US" dirty="0" err="1" smtClean="0"/>
              <a:t>kedalam</a:t>
            </a:r>
            <a:r>
              <a:rPr lang="en-US" dirty="0" smtClean="0"/>
              <a:t> </a:t>
            </a:r>
            <a:r>
              <a:rPr lang="en-US" dirty="0" err="1" smtClean="0"/>
              <a:t>kelas-kelas</a:t>
            </a:r>
            <a:r>
              <a:rPr lang="en-US" dirty="0" smtClean="0"/>
              <a:t> </a:t>
            </a:r>
            <a:r>
              <a:rPr lang="en-US" dirty="0" err="1" smtClean="0"/>
              <a:t>secara</a:t>
            </a:r>
            <a:r>
              <a:rPr lang="en-US" dirty="0" smtClean="0"/>
              <a:t> </a:t>
            </a:r>
            <a:r>
              <a:rPr lang="en-US" dirty="0" err="1" smtClean="0"/>
              <a:t>bertingkat</a:t>
            </a:r>
            <a:r>
              <a:rPr lang="en-US" dirty="0" smtClean="0"/>
              <a:t> (</a:t>
            </a:r>
            <a:r>
              <a:rPr lang="en-US" i="1" dirty="0" err="1" smtClean="0"/>
              <a:t>hierarkis</a:t>
            </a:r>
            <a:r>
              <a:rPr lang="en-US" dirty="0" smtClean="0"/>
              <a:t>)</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9</a:t>
            </a:fld>
            <a:endParaRPr lang="en-US"/>
          </a:p>
        </p:txBody>
      </p:sp>
      <p:sp>
        <p:nvSpPr>
          <p:cNvPr id="4" name="Footer Placeholder 3"/>
          <p:cNvSpPr>
            <a:spLocks noGrp="1"/>
          </p:cNvSpPr>
          <p:nvPr>
            <p:ph type="ftr" sz="quarter" idx="11"/>
          </p:nvPr>
        </p:nvSpPr>
        <p:spPr/>
        <p:txBody>
          <a:bodyPr/>
          <a:lstStyle/>
          <a:p>
            <a:r>
              <a:rPr lang="it-IT" smtClean="0"/>
              <a:t>materi kuliah sosiologi Agus Sudarsono</a:t>
            </a:r>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348</Words>
  <Application>Microsoft Office PowerPoint</Application>
  <PresentationFormat>On-screen Show (4:3)</PresentationFormat>
  <Paragraphs>78</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MATERI (10)  STRATIFIKASI SOSIAL</vt:lpstr>
      <vt:lpstr>A. Pengertian   Secara teori maupun pandangan  agama, bahwa semua manusia  mempunyai kondisi dan derajat  yang sama, namun kenyataannya  dalam kehidupan tidak demikian.   Manusia hidup dalam kelompok- kelompok sosial (stratifikasi  sosial).</vt:lpstr>
      <vt:lpstr>   Stratifikasi berasal dari kata dasar  struktur yang berarti susunan atau  bangunan.   Sedangkan sosial berkenan  dengan masyarakat.  Struktur  sosial adalah suatu bentuk/  susunan yang ada di dalam  masyarakat.</vt:lpstr>
      <vt:lpstr>Di dalam masyarakat terdapat bagian-bagian yang disebut unsur.  Unsur-unsur membentuk suatu kesatuan bermakna dan berfungsi, kesatuan unsur tersebut disebut struktur. Unsur tersebut berkait antara satu dengan yang lain, sehingga berwujud suatu kesatuan yang dinamakan sistem.</vt:lpstr>
      <vt:lpstr>Masyarakat mempunyai bentuk-bentuk struktur, seperti : -kelompok sosial, -lembaga sosial,  -kelompok kebudayaan,  -kelas bawah/menengah/atas, -kasta  -kaya-miskin</vt:lpstr>
      <vt:lpstr>Pitirim A. Sorokin,   mengatakan bahwa sistem lapisan merupakan ciri yang tetap dan umum dalam setiap masyarakat yang hidup teratur.</vt:lpstr>
      <vt:lpstr>Barang siapa memiliki “sesuatu”  yang cukup atau lebih dianggap dalam masyarakat berkedudukan lebih atas.  Sebaliknya mereka yang hanya memiliki “sesuatu” sedikit dianggap masyarakat berkedudukan rendah</vt:lpstr>
      <vt:lpstr>Pada umumnya mereka yang berada pada lapisan atas memiliki “sesuatu” lebih dari satu sehingga merupakan kumulatif.   Orang tersebut akan lebih dihormati, dipercaya dan biasanya dijadikan panutan atau pimpinan. </vt:lpstr>
      <vt:lpstr>Sistem perlapisan masyarakat tersebut dalam sosiologi dikenal dengan istilah “stratifikasi sosial”. Stratification berasal dari kata stratum/strata/lapisan. Social stratification adalah pembedaan penduduk atau masyarakat kedalam kelas-kelas secara bertingkat (hierarkis)</vt:lpstr>
      <vt:lpstr>Selama didalam masyarakat masih ada sesuatu yang bisa dihargai, maka penghargaan itu merupakan bibit yang dapat menumbuhkan sistem lapisan masyarakat,  (seperti uang, benda ekonomis, tanah, kekuasaan, ilmu, pengetahuan, kesalehan, kejujuran, agama, keturunan) </vt:lpstr>
      <vt:lpstr>Perlapisan sosial pada mayarakat bersahaja masih sangat sederhana (karena unsur pembedanya sedikit). Semakin maju ilmu, pengetahuan dan teknologi dan semakin ragam dan rumitnya kehidupan pada masyarakat modern maka perlapisan sosial ini juga semakin rumit dan kompleks (karena aneka warna ukurannya juga semakin banyak).</vt:lpstr>
      <vt:lpstr> Lapisan sosial memiliki banyak bentuk/kelas, tetapi pada dasarnya dapat dikelompokkan kedalam perbedaan:  1. ras  2. ehtnis  3. agama  4. gender  5. sosial ekonomi (pendidikan,         pekerjaan, pendapatan)    </vt:lpstr>
      <vt:lpstr>B. Terjadinya Perlapisan         Masyarakat.   Sistem perlapisan masyarakat  terjadi dengan :   . Dengan sendirinya   . Sengaja disusun</vt:lpstr>
      <vt:lpstr> Lapisan masyarakat yang timbul dengan sendirinya, merupakan perlapisan yang tanpa disusun sudah terjadi, seperti tingkat umur, jenis kelamin, kekayaan, keturunan, kedudukan.    Sedangkan lapisan yang sengaja disusun diperlukan untuk mencapai sesuatu tujuan yang sama (  ikatan profesi, koperasi, trah, pemerintahan  ).</vt:lpstr>
      <vt:lpstr>Soerjono Soekanto, mengatakan pokok-pokok terjadinya perlapisan dalam masyarakat adalah : 1.Adanya sistem pertentangan di       dalam masyarakat       . kaya-miskin,       . unggul-rendah,       . modern-bersahaja  </vt:lpstr>
      <vt:lpstr>2. Adanya perlapisan     a. Distribusi hak-hak istimewa          (penghasilan, kekayaan, pendidikan)     b. Sistem strata dalam masyarakat         (prestise, penghargaan)     c. sistem kriteria         (kualitas, keanggotaan, kekuasaan)      </vt:lpstr>
      <vt:lpstr>d.  Lambang      (pakaian, rumah, mobil) e.  Kedudukan/jabatan      (pegawai-non pegawai, pimpinan-anak            buah) f.   Solidaritas individu/kelompok      (pola interaksi, kepercayaan, sikap, nilai,              kedudukan, aktivitas)</vt:lpstr>
      <vt:lpstr>Perwujudan lapisan sosial adalah :   = kelas tinggi (elite)  = kelas menengah  = kelas bawah</vt:lpstr>
      <vt:lpstr>C. Bentuk-bentuk Lapisan         Sosial   1. Atas dasar sifatnya      a. tertutup          = perpindahan kelas sangat                jarang, kecuali dengan                pernikahan, kelahiran.</vt:lpstr>
      <vt:lpstr> b. Terbuka         Selalu ada kesempatan               pindah kelas ke atas, bila                   memiliki kecakapan,                kemampuan.                     Sebaliknya bisa pindah ke              bawahnya.</vt:lpstr>
      <vt:lpstr>2. Berdasarkan kekuasaan a. Politik     kekuatan politik selalu bergeser,          termasuk anggotanya b. Pimpinan-bawahan     suatu organisasi selalu ada      pimpinan dan anggota.</vt:lpstr>
      <vt:lpstr>  3. Atas dasar tipenya     a. Tipe kasta         =garis pemisah sulit ditembus         =kekuasaan pada pimpinan/raja     b. Tipe oligarkhis        =tipe ini mempunyai garis pemisah yang              tegas        =kedudukan atas dasar keturunan     c. Tipe demokratis        =garis pemisah mempunyai sifat bergerak        =faktor penentu adalah prestasi dan           keberuntungan   </vt:lpstr>
      <vt:lpstr>D. Pengaruh Lapisan Sosial   Perbedaan kelas sosial  berpengaruh dan dapat dilihat  dalam perilaku anggota  masyarakat.   Gaya hidup (life style) merupakan  bentuk/wujud pengaruh lapisan  sosial.</vt:lpstr>
      <vt:lpstr>Gaya hidup seseorang : a. cara berpakaian     tampak jelas cara, model,       berpakaian,  kelas atas sampai kelas       bawah.     Kelas atas=mengikuti mode/tren     kelas menengah=rancang busa       dalam negeri     kelas bawah=busana grosir/pasar</vt:lpstr>
      <vt:lpstr>b. Cara bermukim     kelas atas=kawasan elite/klaster     kelas menengah=perumahan        pinggiran/apartemen     kelas bawah=rusunawa/rsssss</vt:lpstr>
      <vt:lpstr>c. Kepemilikan kendaraan     kelas atas=mewah, sopir pribadi     kelas menengah=sederhana        nyopir sendiri     kelas bawah=kendaraan umum      berganti-ganti sopir gratis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MATERI (10)  STRATIFIKASI SOSIAL</dc:title>
  <dc:creator>toshiba</dc:creator>
  <cp:lastModifiedBy>toshiba</cp:lastModifiedBy>
  <cp:revision>1</cp:revision>
  <dcterms:created xsi:type="dcterms:W3CDTF">2006-08-16T00:00:00Z</dcterms:created>
  <dcterms:modified xsi:type="dcterms:W3CDTF">2014-04-09T12:09:30Z</dcterms:modified>
</cp:coreProperties>
</file>