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64" r:id="rId1"/>
  </p:sldMasterIdLst>
  <p:notesMasterIdLst>
    <p:notesMasterId r:id="rId98"/>
  </p:notesMasterIdLst>
  <p:handoutMasterIdLst>
    <p:handoutMasterId r:id="rId99"/>
  </p:handoutMasterIdLst>
  <p:sldIdLst>
    <p:sldId id="430" r:id="rId2"/>
    <p:sldId id="413" r:id="rId3"/>
    <p:sldId id="412" r:id="rId4"/>
    <p:sldId id="414" r:id="rId5"/>
    <p:sldId id="344" r:id="rId6"/>
    <p:sldId id="394" r:id="rId7"/>
    <p:sldId id="396" r:id="rId8"/>
    <p:sldId id="397" r:id="rId9"/>
    <p:sldId id="398" r:id="rId10"/>
    <p:sldId id="390" r:id="rId11"/>
    <p:sldId id="340" r:id="rId12"/>
    <p:sldId id="339" r:id="rId13"/>
    <p:sldId id="353" r:id="rId14"/>
    <p:sldId id="352" r:id="rId15"/>
    <p:sldId id="381" r:id="rId16"/>
    <p:sldId id="415" r:id="rId17"/>
    <p:sldId id="416" r:id="rId18"/>
    <p:sldId id="417" r:id="rId19"/>
    <p:sldId id="418" r:id="rId20"/>
    <p:sldId id="419" r:id="rId21"/>
    <p:sldId id="420" r:id="rId22"/>
    <p:sldId id="421" r:id="rId23"/>
    <p:sldId id="422" r:id="rId24"/>
    <p:sldId id="423" r:id="rId25"/>
    <p:sldId id="424" r:id="rId26"/>
    <p:sldId id="425" r:id="rId27"/>
    <p:sldId id="426" r:id="rId28"/>
    <p:sldId id="428" r:id="rId29"/>
    <p:sldId id="427" r:id="rId30"/>
    <p:sldId id="361" r:id="rId31"/>
    <p:sldId id="367" r:id="rId32"/>
    <p:sldId id="368" r:id="rId33"/>
    <p:sldId id="369" r:id="rId34"/>
    <p:sldId id="370" r:id="rId35"/>
    <p:sldId id="363" r:id="rId36"/>
    <p:sldId id="371" r:id="rId37"/>
    <p:sldId id="409" r:id="rId38"/>
    <p:sldId id="408" r:id="rId39"/>
    <p:sldId id="389" r:id="rId40"/>
    <p:sldId id="372" r:id="rId41"/>
    <p:sldId id="373" r:id="rId42"/>
    <p:sldId id="429" r:id="rId43"/>
    <p:sldId id="374" r:id="rId44"/>
    <p:sldId id="375" r:id="rId45"/>
    <p:sldId id="376" r:id="rId46"/>
    <p:sldId id="377" r:id="rId47"/>
    <p:sldId id="348" r:id="rId48"/>
    <p:sldId id="347" r:id="rId49"/>
    <p:sldId id="356" r:id="rId50"/>
    <p:sldId id="365" r:id="rId51"/>
    <p:sldId id="364" r:id="rId52"/>
    <p:sldId id="279" r:id="rId53"/>
    <p:sldId id="266" r:id="rId54"/>
    <p:sldId id="406" r:id="rId55"/>
    <p:sldId id="407" r:id="rId56"/>
    <p:sldId id="384" r:id="rId57"/>
    <p:sldId id="385" r:id="rId58"/>
    <p:sldId id="386" r:id="rId59"/>
    <p:sldId id="267" r:id="rId60"/>
    <p:sldId id="269" r:id="rId61"/>
    <p:sldId id="387" r:id="rId62"/>
    <p:sldId id="270" r:id="rId63"/>
    <p:sldId id="379" r:id="rId64"/>
    <p:sldId id="400" r:id="rId65"/>
    <p:sldId id="380" r:id="rId66"/>
    <p:sldId id="271" r:id="rId67"/>
    <p:sldId id="273" r:id="rId68"/>
    <p:sldId id="274" r:id="rId69"/>
    <p:sldId id="278" r:id="rId70"/>
    <p:sldId id="378" r:id="rId71"/>
    <p:sldId id="405" r:id="rId72"/>
    <p:sldId id="404" r:id="rId73"/>
    <p:sldId id="280" r:id="rId74"/>
    <p:sldId id="382" r:id="rId75"/>
    <p:sldId id="326" r:id="rId76"/>
    <p:sldId id="311" r:id="rId77"/>
    <p:sldId id="329" r:id="rId78"/>
    <p:sldId id="283" r:id="rId79"/>
    <p:sldId id="284" r:id="rId80"/>
    <p:sldId id="285" r:id="rId81"/>
    <p:sldId id="286" r:id="rId82"/>
    <p:sldId id="287" r:id="rId83"/>
    <p:sldId id="288" r:id="rId84"/>
    <p:sldId id="289" r:id="rId85"/>
    <p:sldId id="293" r:id="rId86"/>
    <p:sldId id="294" r:id="rId87"/>
    <p:sldId id="295" r:id="rId88"/>
    <p:sldId id="296" r:id="rId89"/>
    <p:sldId id="297" r:id="rId90"/>
    <p:sldId id="299" r:id="rId91"/>
    <p:sldId id="298" r:id="rId92"/>
    <p:sldId id="300" r:id="rId93"/>
    <p:sldId id="301" r:id="rId94"/>
    <p:sldId id="302" r:id="rId95"/>
    <p:sldId id="328" r:id="rId96"/>
    <p:sldId id="402" r:id="rId97"/>
  </p:sldIdLst>
  <p:sldSz cx="9144000" cy="6858000" type="screen4x3"/>
  <p:notesSz cx="6858000" cy="9144000"/>
  <p:custShowLst>
    <p:custShow name="Custom Show 1" id="0">
      <p:sldLst/>
    </p:custShow>
  </p:custShow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3399"/>
    <a:srgbClr val="FF0000"/>
    <a:srgbClr val="0066FF"/>
    <a:srgbClr val="FF0066"/>
    <a:srgbClr val="3333FF"/>
    <a:srgbClr val="006600"/>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4" autoAdjust="0"/>
    <p:restoredTop sz="88869" autoAdjust="0"/>
  </p:normalViewPr>
  <p:slideViewPr>
    <p:cSldViewPr>
      <p:cViewPr varScale="1">
        <p:scale>
          <a:sx n="40" d="100"/>
          <a:sy n="40" d="100"/>
        </p:scale>
        <p:origin x="-1302" y="-11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Lst>
  </p:outlineViewPr>
  <p:notesTextViewPr>
    <p:cViewPr>
      <p:scale>
        <a:sx n="100" d="100"/>
        <a:sy n="100" d="100"/>
      </p:scale>
      <p:origin x="0" y="0"/>
    </p:cViewPr>
  </p:notesTextViewPr>
  <p:sorterViewPr>
    <p:cViewPr>
      <p:scale>
        <a:sx n="66" d="100"/>
        <a:sy n="66" d="100"/>
      </p:scale>
      <p:origin x="0" y="463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handoutMaster" Target="handoutMasters/handout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_rels/viewProps.xml.rels><?xml version="1.0" encoding="UTF-8" standalone="yes"?>
<Relationships xmlns="http://schemas.openxmlformats.org/package/2006/relationships"><Relationship Id="rId8" Type="http://schemas.openxmlformats.org/officeDocument/2006/relationships/slide" Target="slides/slide79.xml"/><Relationship Id="rId13" Type="http://schemas.openxmlformats.org/officeDocument/2006/relationships/slide" Target="slides/slide85.xml"/><Relationship Id="rId18" Type="http://schemas.openxmlformats.org/officeDocument/2006/relationships/slide" Target="slides/slide94.xml"/><Relationship Id="rId3" Type="http://schemas.openxmlformats.org/officeDocument/2006/relationships/slide" Target="slides/slide66.xml"/><Relationship Id="rId7" Type="http://schemas.openxmlformats.org/officeDocument/2006/relationships/slide" Target="slides/slide73.xml"/><Relationship Id="rId12" Type="http://schemas.openxmlformats.org/officeDocument/2006/relationships/slide" Target="slides/slide84.xml"/><Relationship Id="rId17" Type="http://schemas.openxmlformats.org/officeDocument/2006/relationships/slide" Target="slides/slide93.xml"/><Relationship Id="rId2" Type="http://schemas.openxmlformats.org/officeDocument/2006/relationships/slide" Target="slides/slide62.xml"/><Relationship Id="rId16" Type="http://schemas.openxmlformats.org/officeDocument/2006/relationships/slide" Target="slides/slide92.xml"/><Relationship Id="rId1" Type="http://schemas.openxmlformats.org/officeDocument/2006/relationships/slide" Target="slides/slide60.xml"/><Relationship Id="rId6" Type="http://schemas.openxmlformats.org/officeDocument/2006/relationships/slide" Target="slides/slide69.xml"/><Relationship Id="rId11" Type="http://schemas.openxmlformats.org/officeDocument/2006/relationships/slide" Target="slides/slide83.xml"/><Relationship Id="rId5" Type="http://schemas.openxmlformats.org/officeDocument/2006/relationships/slide" Target="slides/slide68.xml"/><Relationship Id="rId15" Type="http://schemas.openxmlformats.org/officeDocument/2006/relationships/slide" Target="slides/slide90.xml"/><Relationship Id="rId10" Type="http://schemas.openxmlformats.org/officeDocument/2006/relationships/slide" Target="slides/slide82.xml"/><Relationship Id="rId4" Type="http://schemas.openxmlformats.org/officeDocument/2006/relationships/slide" Target="slides/slide67.xml"/><Relationship Id="rId9" Type="http://schemas.openxmlformats.org/officeDocument/2006/relationships/slide" Target="slides/slide81.xml"/><Relationship Id="rId14" Type="http://schemas.openxmlformats.org/officeDocument/2006/relationships/slide" Target="slides/slide8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endParaRPr lang="en-US"/>
          </a:p>
        </p:txBody>
      </p:sp>
      <p:sp>
        <p:nvSpPr>
          <p:cNvPr id="102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endParaRPr lang="en-US"/>
          </a:p>
        </p:txBody>
      </p:sp>
      <p:sp>
        <p:nvSpPr>
          <p:cNvPr id="102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endParaRPr lang="en-US"/>
          </a:p>
        </p:txBody>
      </p:sp>
      <p:sp>
        <p:nvSpPr>
          <p:cNvPr id="102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fld id="{4036E14E-0AF1-4CDA-8760-09D25C91E53F}" type="slidenum">
              <a:rPr lang="en-US"/>
              <a:pPr/>
              <a:t>‹#›</a:t>
            </a:fld>
            <a:endParaRPr lang="en-US"/>
          </a:p>
        </p:txBody>
      </p:sp>
    </p:spTree>
    <p:extLst>
      <p:ext uri="{BB962C8B-B14F-4D97-AF65-F5344CB8AC3E}">
        <p14:creationId xmlns:p14="http://schemas.microsoft.com/office/powerpoint/2010/main" val="4014289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fld id="{027B331F-3CBE-45BA-85EF-34D4FAD14C7A}" type="slidenum">
              <a:rPr lang="en-US"/>
              <a:pPr/>
              <a:t>‹#›</a:t>
            </a:fld>
            <a:endParaRPr lang="en-US"/>
          </a:p>
        </p:txBody>
      </p:sp>
    </p:spTree>
    <p:extLst>
      <p:ext uri="{BB962C8B-B14F-4D97-AF65-F5344CB8AC3E}">
        <p14:creationId xmlns:p14="http://schemas.microsoft.com/office/powerpoint/2010/main" val="32307802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52DDA6-2114-474C-8D18-137861D3B92D}" type="slidenum">
              <a:rPr lang="en-US"/>
              <a:pPr/>
              <a:t>5</a:t>
            </a:fld>
            <a:endParaRPr lang="en-US"/>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1E549C-62E5-4C1B-8A1C-E06E18CF0E64}" type="slidenum">
              <a:rPr lang="en-US"/>
              <a:pPr/>
              <a:t>14</a:t>
            </a:fld>
            <a:endParaRPr lang="en-US"/>
          </a:p>
        </p:txBody>
      </p:sp>
      <p:sp>
        <p:nvSpPr>
          <p:cNvPr id="321538" name="Rectangle 2"/>
          <p:cNvSpPr>
            <a:spLocks noGrp="1" noRot="1" noChangeAspect="1" noChangeArrowheads="1" noTextEdit="1"/>
          </p:cNvSpPr>
          <p:nvPr>
            <p:ph type="sldImg"/>
          </p:nvPr>
        </p:nvSpPr>
        <p:spPr>
          <a:ln/>
        </p:spPr>
      </p:sp>
      <p:sp>
        <p:nvSpPr>
          <p:cNvPr id="321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5BDD94-4451-4984-AC79-12593760F6BD}" type="slidenum">
              <a:rPr lang="en-US"/>
              <a:pPr/>
              <a:t>15</a:t>
            </a:fld>
            <a:endParaRPr lang="en-US"/>
          </a:p>
        </p:txBody>
      </p:sp>
      <p:sp>
        <p:nvSpPr>
          <p:cNvPr id="397314" name="Rectangle 2"/>
          <p:cNvSpPr>
            <a:spLocks noGrp="1" noRot="1" noChangeAspect="1" noChangeArrowheads="1" noTextEdit="1"/>
          </p:cNvSpPr>
          <p:nvPr>
            <p:ph type="sldImg"/>
          </p:nvPr>
        </p:nvSpPr>
        <p:spPr>
          <a:ln/>
        </p:spPr>
      </p:sp>
      <p:sp>
        <p:nvSpPr>
          <p:cNvPr id="397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3754CC-211B-4642-831A-BDE02719711C}" type="slidenum">
              <a:rPr lang="en-US"/>
              <a:pPr/>
              <a:t>30</a:t>
            </a:fld>
            <a:endParaRPr lang="en-US"/>
          </a:p>
        </p:txBody>
      </p:sp>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994CA1-4BFB-4A1A-9A67-C13A72E0CE05}" type="slidenum">
              <a:rPr lang="en-US"/>
              <a:pPr/>
              <a:t>31</a:t>
            </a:fld>
            <a:endParaRPr lang="en-US"/>
          </a:p>
        </p:txBody>
      </p:sp>
      <p:sp>
        <p:nvSpPr>
          <p:cNvPr id="365570" name="Rectangle 2"/>
          <p:cNvSpPr>
            <a:spLocks noGrp="1" noRot="1" noChangeAspect="1" noChangeArrowheads="1" noTextEdit="1"/>
          </p:cNvSpPr>
          <p:nvPr>
            <p:ph type="sldImg"/>
          </p:nvPr>
        </p:nvSpPr>
        <p:spPr>
          <a:ln/>
        </p:spPr>
      </p:sp>
      <p:sp>
        <p:nvSpPr>
          <p:cNvPr id="365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22C500-313B-4767-A6DE-93CAAACCCC31}" type="slidenum">
              <a:rPr lang="en-US"/>
              <a:pPr/>
              <a:t>32</a:t>
            </a:fld>
            <a:endParaRPr lang="en-US"/>
          </a:p>
        </p:txBody>
      </p:sp>
      <p:sp>
        <p:nvSpPr>
          <p:cNvPr id="364546" name="Rectangle 2"/>
          <p:cNvSpPr>
            <a:spLocks noGrp="1" noRot="1" noChangeAspect="1" noChangeArrowheads="1" noTextEdit="1"/>
          </p:cNvSpPr>
          <p:nvPr>
            <p:ph type="sldImg"/>
          </p:nvPr>
        </p:nvSpPr>
        <p:spPr>
          <a:ln/>
        </p:spPr>
      </p:sp>
      <p:sp>
        <p:nvSpPr>
          <p:cNvPr id="364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06EE21-D170-4B95-9C51-7C94105720C0}" type="slidenum">
              <a:rPr lang="en-US"/>
              <a:pPr/>
              <a:t>33</a:t>
            </a:fld>
            <a:endParaRPr lang="en-US"/>
          </a:p>
        </p:txBody>
      </p:sp>
      <p:sp>
        <p:nvSpPr>
          <p:cNvPr id="369666" name="Rectangle 2"/>
          <p:cNvSpPr>
            <a:spLocks noGrp="1" noRot="1" noChangeAspect="1" noChangeArrowheads="1" noTextEdit="1"/>
          </p:cNvSpPr>
          <p:nvPr>
            <p:ph type="sldImg"/>
          </p:nvPr>
        </p:nvSpPr>
        <p:spPr>
          <a:ln/>
        </p:spPr>
      </p:sp>
      <p:sp>
        <p:nvSpPr>
          <p:cNvPr id="369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EAC1AA-A3C9-4D0B-B9DE-49F554121E11}" type="slidenum">
              <a:rPr lang="en-US"/>
              <a:pPr/>
              <a:t>34</a:t>
            </a:fld>
            <a:endParaRPr lang="en-US"/>
          </a:p>
        </p:txBody>
      </p:sp>
      <p:sp>
        <p:nvSpPr>
          <p:cNvPr id="370690" name="Rectangle 2"/>
          <p:cNvSpPr>
            <a:spLocks noGrp="1" noRot="1" noChangeAspect="1" noChangeArrowheads="1" noTextEdit="1"/>
          </p:cNvSpPr>
          <p:nvPr>
            <p:ph type="sldImg"/>
          </p:nvPr>
        </p:nvSpPr>
        <p:spPr>
          <a:ln/>
        </p:spPr>
      </p:sp>
      <p:sp>
        <p:nvSpPr>
          <p:cNvPr id="370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8C8824-9C46-4AAD-A99A-543C75486B31}" type="slidenum">
              <a:rPr lang="en-US"/>
              <a:pPr/>
              <a:t>35</a:t>
            </a:fld>
            <a:endParaRPr lang="en-US"/>
          </a:p>
        </p:txBody>
      </p:sp>
      <p:sp>
        <p:nvSpPr>
          <p:cNvPr id="351234" name="Rectangle 2"/>
          <p:cNvSpPr>
            <a:spLocks noGrp="1" noRot="1" noChangeAspect="1" noChangeArrowheads="1" noTextEdit="1"/>
          </p:cNvSpPr>
          <p:nvPr>
            <p:ph type="sldImg"/>
          </p:nvPr>
        </p:nvSpPr>
        <p:spPr>
          <a:ln/>
        </p:spPr>
      </p:sp>
      <p:sp>
        <p:nvSpPr>
          <p:cNvPr id="351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428239-7E81-4AFD-8843-A4DEFF8B6BD5}" type="slidenum">
              <a:rPr lang="en-US"/>
              <a:pPr/>
              <a:t>36</a:t>
            </a:fld>
            <a:endParaRPr lang="en-US"/>
          </a:p>
        </p:txBody>
      </p:sp>
      <p:sp>
        <p:nvSpPr>
          <p:cNvPr id="373762" name="Rectangle 2"/>
          <p:cNvSpPr>
            <a:spLocks noGrp="1" noRot="1" noChangeAspect="1" noChangeArrowheads="1" noTextEdit="1"/>
          </p:cNvSpPr>
          <p:nvPr>
            <p:ph type="sldImg"/>
          </p:nvPr>
        </p:nvSpPr>
        <p:spPr>
          <a:ln/>
        </p:spPr>
      </p:sp>
      <p:sp>
        <p:nvSpPr>
          <p:cNvPr id="373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B26AAA-CC17-4F28-AD2C-B851E747D691}" type="slidenum">
              <a:rPr lang="en-US"/>
              <a:pPr/>
              <a:t>37</a:t>
            </a:fld>
            <a:endParaRPr lang="en-US"/>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CA511A-F242-4476-9B55-AAA967BB7F80}" type="slidenum">
              <a:rPr lang="en-US"/>
              <a:pPr/>
              <a:t>6</a:t>
            </a:fld>
            <a:endParaRPr lang="en-US"/>
          </a:p>
        </p:txBody>
      </p:sp>
      <p:sp>
        <p:nvSpPr>
          <p:cNvPr id="519170" name="Rectangle 2"/>
          <p:cNvSpPr>
            <a:spLocks noGrp="1" noRot="1" noChangeAspect="1" noChangeArrowheads="1" noTextEdit="1"/>
          </p:cNvSpPr>
          <p:nvPr>
            <p:ph type="sldImg"/>
          </p:nvPr>
        </p:nvSpPr>
        <p:spPr>
          <a:ln/>
        </p:spPr>
      </p:sp>
      <p:sp>
        <p:nvSpPr>
          <p:cNvPr id="519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6DB7CF-8ABE-4266-943B-8CA39A5F87F4}" type="slidenum">
              <a:rPr lang="en-US"/>
              <a:pPr/>
              <a:t>38</a:t>
            </a:fld>
            <a:endParaRPr lang="en-US"/>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C49116-03BB-4D3D-92F6-D85D77499FEE}" type="slidenum">
              <a:rPr lang="en-US"/>
              <a:pPr/>
              <a:t>39</a:t>
            </a:fld>
            <a:endParaRPr lang="en-US"/>
          </a:p>
        </p:txBody>
      </p:sp>
      <p:sp>
        <p:nvSpPr>
          <p:cNvPr id="502786" name="Rectangle 2"/>
          <p:cNvSpPr>
            <a:spLocks noGrp="1" noRot="1" noChangeAspect="1" noChangeArrowheads="1" noTextEdit="1"/>
          </p:cNvSpPr>
          <p:nvPr>
            <p:ph type="sldImg"/>
          </p:nvPr>
        </p:nvSpPr>
        <p:spPr>
          <a:ln/>
        </p:spPr>
      </p:sp>
      <p:sp>
        <p:nvSpPr>
          <p:cNvPr id="502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50F0D4-FE84-447D-B522-AF996B56D38F}" type="slidenum">
              <a:rPr lang="en-US"/>
              <a:pPr/>
              <a:t>40</a:t>
            </a:fld>
            <a:endParaRPr lang="en-US"/>
          </a:p>
        </p:txBody>
      </p:sp>
      <p:sp>
        <p:nvSpPr>
          <p:cNvPr id="377858" name="Rectangle 2"/>
          <p:cNvSpPr>
            <a:spLocks noGrp="1" noRot="1" noChangeAspect="1" noChangeArrowheads="1" noTextEdit="1"/>
          </p:cNvSpPr>
          <p:nvPr>
            <p:ph type="sldImg"/>
          </p:nvPr>
        </p:nvSpPr>
        <p:spPr>
          <a:ln/>
        </p:spPr>
      </p:sp>
      <p:sp>
        <p:nvSpPr>
          <p:cNvPr id="377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F51C9F-BDC6-491C-9A5B-E3153D933598}" type="slidenum">
              <a:rPr lang="en-US"/>
              <a:pPr/>
              <a:t>41</a:t>
            </a:fld>
            <a:endParaRPr lang="en-US"/>
          </a:p>
        </p:txBody>
      </p:sp>
      <p:sp>
        <p:nvSpPr>
          <p:cNvPr id="378882" name="Rectangle 2"/>
          <p:cNvSpPr>
            <a:spLocks noGrp="1" noRot="1" noChangeAspect="1" noChangeArrowheads="1" noTextEdit="1"/>
          </p:cNvSpPr>
          <p:nvPr>
            <p:ph type="sldImg"/>
          </p:nvPr>
        </p:nvSpPr>
        <p:spPr>
          <a:ln/>
        </p:spPr>
      </p:sp>
      <p:sp>
        <p:nvSpPr>
          <p:cNvPr id="378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E60B02-B998-4DE9-9EBC-7888C335386D}" type="slidenum">
              <a:rPr lang="en-US"/>
              <a:pPr/>
              <a:t>43</a:t>
            </a:fld>
            <a:endParaRPr lang="en-US"/>
          </a:p>
        </p:txBody>
      </p:sp>
      <p:sp>
        <p:nvSpPr>
          <p:cNvPr id="379906" name="Rectangle 2"/>
          <p:cNvSpPr>
            <a:spLocks noGrp="1" noRot="1" noChangeAspect="1" noChangeArrowheads="1" noTextEdit="1"/>
          </p:cNvSpPr>
          <p:nvPr>
            <p:ph type="sldImg"/>
          </p:nvPr>
        </p:nvSpPr>
        <p:spPr>
          <a:ln/>
        </p:spPr>
      </p:sp>
      <p:sp>
        <p:nvSpPr>
          <p:cNvPr id="379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D47016-ACFE-4972-9E53-FFF044314FD1}" type="slidenum">
              <a:rPr lang="en-US"/>
              <a:pPr/>
              <a:t>44</a:t>
            </a:fld>
            <a:endParaRPr lang="en-US"/>
          </a:p>
        </p:txBody>
      </p:sp>
      <p:sp>
        <p:nvSpPr>
          <p:cNvPr id="381954" name="Rectangle 2"/>
          <p:cNvSpPr>
            <a:spLocks noGrp="1" noRot="1" noChangeAspect="1" noChangeArrowheads="1" noTextEdit="1"/>
          </p:cNvSpPr>
          <p:nvPr>
            <p:ph type="sldImg"/>
          </p:nvPr>
        </p:nvSpPr>
        <p:spPr>
          <a:ln/>
        </p:spPr>
      </p:sp>
      <p:sp>
        <p:nvSpPr>
          <p:cNvPr id="381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84EB99-4050-4183-9540-7499F8AA9E67}" type="slidenum">
              <a:rPr lang="en-US"/>
              <a:pPr/>
              <a:t>45</a:t>
            </a:fld>
            <a:endParaRPr lang="en-US"/>
          </a:p>
        </p:txBody>
      </p:sp>
      <p:sp>
        <p:nvSpPr>
          <p:cNvPr id="384002" name="Rectangle 2"/>
          <p:cNvSpPr>
            <a:spLocks noGrp="1" noRot="1" noChangeAspect="1" noChangeArrowheads="1" noTextEdit="1"/>
          </p:cNvSpPr>
          <p:nvPr>
            <p:ph type="sldImg"/>
          </p:nvPr>
        </p:nvSpPr>
        <p:spPr>
          <a:ln/>
        </p:spPr>
      </p:sp>
      <p:sp>
        <p:nvSpPr>
          <p:cNvPr id="384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6C8957-E551-4931-87CB-EF23D5900A8B}" type="slidenum">
              <a:rPr lang="en-US"/>
              <a:pPr/>
              <a:t>46</a:t>
            </a:fld>
            <a:endParaRPr lang="en-US"/>
          </a:p>
        </p:txBody>
      </p:sp>
      <p:sp>
        <p:nvSpPr>
          <p:cNvPr id="386050" name="Rectangle 2"/>
          <p:cNvSpPr>
            <a:spLocks noGrp="1" noRot="1" noChangeAspect="1" noChangeArrowheads="1" noTextEdit="1"/>
          </p:cNvSpPr>
          <p:nvPr>
            <p:ph type="sldImg"/>
          </p:nvPr>
        </p:nvSpPr>
        <p:spPr>
          <a:ln/>
        </p:spPr>
      </p:sp>
      <p:sp>
        <p:nvSpPr>
          <p:cNvPr id="386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DFCAC4-1F48-41A8-8BCD-0AF6F2C47637}" type="slidenum">
              <a:rPr lang="en-US"/>
              <a:pPr/>
              <a:t>47</a:t>
            </a:fld>
            <a:endParaRPr lang="en-US"/>
          </a:p>
        </p:txBody>
      </p:sp>
      <p:sp>
        <p:nvSpPr>
          <p:cNvPr id="314370" name="Rectangle 2"/>
          <p:cNvSpPr>
            <a:spLocks noGrp="1" noRot="1" noChangeAspect="1" noChangeArrowheads="1" noTextEdit="1"/>
          </p:cNvSpPr>
          <p:nvPr>
            <p:ph type="sldImg"/>
          </p:nvPr>
        </p:nvSpPr>
        <p:spPr>
          <a:ln/>
        </p:spPr>
      </p:sp>
      <p:sp>
        <p:nvSpPr>
          <p:cNvPr id="314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25E99A-D777-457C-8613-1A6A31DC4849}" type="slidenum">
              <a:rPr lang="en-US"/>
              <a:pPr/>
              <a:t>48</a:t>
            </a:fld>
            <a:endParaRPr lang="en-US"/>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0C85CD-365B-4763-AB5B-79B80F6AD463}" type="slidenum">
              <a:rPr lang="en-US"/>
              <a:pPr/>
              <a:t>7</a:t>
            </a:fld>
            <a:endParaRPr lang="en-US"/>
          </a:p>
        </p:txBody>
      </p:sp>
      <p:sp>
        <p:nvSpPr>
          <p:cNvPr id="522242" name="Rectangle 2"/>
          <p:cNvSpPr>
            <a:spLocks noGrp="1" noRot="1" noChangeAspect="1" noChangeArrowheads="1" noTextEdit="1"/>
          </p:cNvSpPr>
          <p:nvPr>
            <p:ph type="sldImg"/>
          </p:nvPr>
        </p:nvSpPr>
        <p:spPr>
          <a:ln/>
        </p:spPr>
      </p:sp>
      <p:sp>
        <p:nvSpPr>
          <p:cNvPr id="522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75A7BE-2273-4F90-8904-202D453072FB}" type="slidenum">
              <a:rPr lang="en-US"/>
              <a:pPr/>
              <a:t>49</a:t>
            </a:fld>
            <a:endParaRPr lang="en-US"/>
          </a:p>
        </p:txBody>
      </p:sp>
      <p:sp>
        <p:nvSpPr>
          <p:cNvPr id="332802" name="Rectangle 2"/>
          <p:cNvSpPr>
            <a:spLocks noGrp="1" noRot="1" noChangeAspect="1" noChangeArrowheads="1" noTextEdit="1"/>
          </p:cNvSpPr>
          <p:nvPr>
            <p:ph type="sldImg"/>
          </p:nvPr>
        </p:nvSpPr>
        <p:spPr>
          <a:ln/>
        </p:spPr>
      </p:sp>
      <p:sp>
        <p:nvSpPr>
          <p:cNvPr id="332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6A43EF-F7D8-4A03-928D-E3BE5DA9DDB5}" type="slidenum">
              <a:rPr lang="en-US"/>
              <a:pPr/>
              <a:t>50</a:t>
            </a:fld>
            <a:endParaRPr lang="en-US"/>
          </a:p>
        </p:txBody>
      </p:sp>
      <p:sp>
        <p:nvSpPr>
          <p:cNvPr id="357378" name="Rectangle 2"/>
          <p:cNvSpPr>
            <a:spLocks noGrp="1" noRot="1" noChangeAspect="1" noChangeArrowheads="1" noTextEdit="1"/>
          </p:cNvSpPr>
          <p:nvPr>
            <p:ph type="sldImg"/>
          </p:nvPr>
        </p:nvSpPr>
        <p:spPr>
          <a:ln/>
        </p:spPr>
      </p:sp>
      <p:sp>
        <p:nvSpPr>
          <p:cNvPr id="357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7C89CC-617F-443F-9310-1F259D00896A}" type="slidenum">
              <a:rPr lang="en-US"/>
              <a:pPr/>
              <a:t>51</a:t>
            </a:fld>
            <a:endParaRPr lang="en-US"/>
          </a:p>
        </p:txBody>
      </p:sp>
      <p:sp>
        <p:nvSpPr>
          <p:cNvPr id="355330" name="Rectangle 2"/>
          <p:cNvSpPr>
            <a:spLocks noGrp="1" noRot="1" noChangeAspect="1" noChangeArrowheads="1" noTextEdit="1"/>
          </p:cNvSpPr>
          <p:nvPr>
            <p:ph type="sldImg"/>
          </p:nvPr>
        </p:nvSpPr>
        <p:spPr>
          <a:ln/>
        </p:spPr>
      </p:sp>
      <p:sp>
        <p:nvSpPr>
          <p:cNvPr id="355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39C300-C7AC-4F97-AE3D-FF7A4F7E1C7F}" type="slidenum">
              <a:rPr lang="en-US"/>
              <a:pPr/>
              <a:t>52</a:t>
            </a:fld>
            <a:endParaRPr lang="en-US"/>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1C2F68-C0CC-44BB-9C99-4C958BD97C02}" type="slidenum">
              <a:rPr lang="en-US"/>
              <a:pPr/>
              <a:t>53</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FB38F3-9509-4EC6-BE24-A5EBD88C0A70}" type="slidenum">
              <a:rPr lang="en-US"/>
              <a:pPr/>
              <a:t>54</a:t>
            </a:fld>
            <a:endParaRPr lang="en-US"/>
          </a:p>
        </p:txBody>
      </p:sp>
      <p:sp>
        <p:nvSpPr>
          <p:cNvPr id="550914" name="Rectangle 2"/>
          <p:cNvSpPr>
            <a:spLocks noGrp="1" noRot="1" noChangeAspect="1" noChangeArrowheads="1" noTextEdit="1"/>
          </p:cNvSpPr>
          <p:nvPr>
            <p:ph type="sldImg"/>
          </p:nvPr>
        </p:nvSpPr>
        <p:spPr>
          <a:ln/>
        </p:spPr>
      </p:sp>
      <p:sp>
        <p:nvSpPr>
          <p:cNvPr id="550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916D92-0D6F-464D-9D97-9B7F883F57A7}" type="slidenum">
              <a:rPr lang="en-US"/>
              <a:pPr/>
              <a:t>55</a:t>
            </a:fld>
            <a:endParaRPr lang="en-US"/>
          </a:p>
        </p:txBody>
      </p:sp>
      <p:sp>
        <p:nvSpPr>
          <p:cNvPr id="552962" name="Rectangle 2"/>
          <p:cNvSpPr>
            <a:spLocks noGrp="1" noRot="1" noChangeAspect="1" noChangeArrowheads="1" noTextEdit="1"/>
          </p:cNvSpPr>
          <p:nvPr>
            <p:ph type="sldImg"/>
          </p:nvPr>
        </p:nvSpPr>
        <p:spPr>
          <a:ln/>
        </p:spPr>
      </p:sp>
      <p:sp>
        <p:nvSpPr>
          <p:cNvPr id="552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C5D25E-2555-4BCB-93F9-769080B6F420}" type="slidenum">
              <a:rPr lang="en-US"/>
              <a:pPr/>
              <a:t>56</a:t>
            </a:fld>
            <a:endParaRPr lang="en-US"/>
          </a:p>
        </p:txBody>
      </p:sp>
      <p:sp>
        <p:nvSpPr>
          <p:cNvPr id="423938" name="Rectangle 2"/>
          <p:cNvSpPr>
            <a:spLocks noGrp="1" noRot="1" noChangeAspect="1" noChangeArrowheads="1" noTextEdit="1"/>
          </p:cNvSpPr>
          <p:nvPr>
            <p:ph type="sldImg"/>
          </p:nvPr>
        </p:nvSpPr>
        <p:spPr>
          <a:ln/>
        </p:spPr>
      </p:sp>
      <p:sp>
        <p:nvSpPr>
          <p:cNvPr id="423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F76B95-F6D4-4A14-8972-849E592FA505}" type="slidenum">
              <a:rPr lang="en-US"/>
              <a:pPr/>
              <a:t>57</a:t>
            </a:fld>
            <a:endParaRPr lang="en-US"/>
          </a:p>
        </p:txBody>
      </p:sp>
      <p:sp>
        <p:nvSpPr>
          <p:cNvPr id="429058" name="Rectangle 2"/>
          <p:cNvSpPr>
            <a:spLocks noGrp="1" noRot="1" noChangeAspect="1" noChangeArrowheads="1" noTextEdit="1"/>
          </p:cNvSpPr>
          <p:nvPr>
            <p:ph type="sldImg"/>
          </p:nvPr>
        </p:nvSpPr>
        <p:spPr>
          <a:ln/>
        </p:spPr>
      </p:sp>
      <p:sp>
        <p:nvSpPr>
          <p:cNvPr id="429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23AD4C-E348-4297-81F9-F6FEB64505CC}" type="slidenum">
              <a:rPr lang="en-US"/>
              <a:pPr/>
              <a:t>58</a:t>
            </a:fld>
            <a:endParaRPr lang="en-US"/>
          </a:p>
        </p:txBody>
      </p:sp>
      <p:sp>
        <p:nvSpPr>
          <p:cNvPr id="431106" name="Rectangle 2"/>
          <p:cNvSpPr>
            <a:spLocks noGrp="1" noRot="1" noChangeAspect="1" noChangeArrowheads="1" noTextEdit="1"/>
          </p:cNvSpPr>
          <p:nvPr>
            <p:ph type="sldImg"/>
          </p:nvPr>
        </p:nvSpPr>
        <p:spPr>
          <a:ln/>
        </p:spPr>
      </p:sp>
      <p:sp>
        <p:nvSpPr>
          <p:cNvPr id="431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5EF531-97F3-4EE6-9C41-67758D618D82}" type="slidenum">
              <a:rPr lang="en-US"/>
              <a:pPr/>
              <a:t>8</a:t>
            </a:fld>
            <a:endParaRPr lang="en-US"/>
          </a:p>
        </p:txBody>
      </p:sp>
      <p:sp>
        <p:nvSpPr>
          <p:cNvPr id="530434" name="Rectangle 2"/>
          <p:cNvSpPr>
            <a:spLocks noGrp="1" noRot="1" noChangeAspect="1" noChangeArrowheads="1" noTextEdit="1"/>
          </p:cNvSpPr>
          <p:nvPr>
            <p:ph type="sldImg"/>
          </p:nvPr>
        </p:nvSpPr>
        <p:spPr>
          <a:ln/>
        </p:spPr>
      </p:sp>
      <p:sp>
        <p:nvSpPr>
          <p:cNvPr id="530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1FCC18-0EC2-463D-8566-D5EE4B9C770B}" type="slidenum">
              <a:rPr lang="en-US"/>
              <a:pPr/>
              <a:t>59</a:t>
            </a:fld>
            <a:endParaRPr 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2AF6BE-C48A-456D-96EB-C59EA95B4A9F}" type="slidenum">
              <a:rPr lang="en-US"/>
              <a:pPr/>
              <a:t>60</a:t>
            </a:fld>
            <a:endParaRPr lang="en-US"/>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0F1565-B5E3-4C02-94F0-E08023C00F22}" type="slidenum">
              <a:rPr lang="en-US"/>
              <a:pPr/>
              <a:t>61</a:t>
            </a:fld>
            <a:endParaRPr lang="en-US"/>
          </a:p>
        </p:txBody>
      </p:sp>
      <p:sp>
        <p:nvSpPr>
          <p:cNvPr id="498690" name="Rectangle 2"/>
          <p:cNvSpPr>
            <a:spLocks noGrp="1" noRot="1" noChangeAspect="1" noChangeArrowheads="1" noTextEdit="1"/>
          </p:cNvSpPr>
          <p:nvPr>
            <p:ph type="sldImg"/>
          </p:nvPr>
        </p:nvSpPr>
        <p:spPr>
          <a:ln/>
        </p:spPr>
      </p:sp>
      <p:sp>
        <p:nvSpPr>
          <p:cNvPr id="498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E6D438-5C4D-4031-B584-9212C2FF47C6}" type="slidenum">
              <a:rPr lang="en-US"/>
              <a:pPr/>
              <a:t>62</a:t>
            </a:fld>
            <a:endParaRPr lang="en-US"/>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DCFDCB-753D-48A0-B865-B187054AB390}" type="slidenum">
              <a:rPr lang="en-US"/>
              <a:pPr/>
              <a:t>63</a:t>
            </a:fld>
            <a:endParaRPr lang="en-US"/>
          </a:p>
        </p:txBody>
      </p:sp>
      <p:sp>
        <p:nvSpPr>
          <p:cNvPr id="393218" name="Rectangle 2"/>
          <p:cNvSpPr>
            <a:spLocks noGrp="1" noRot="1" noChangeAspect="1" noChangeArrowheads="1" noTextEdit="1"/>
          </p:cNvSpPr>
          <p:nvPr>
            <p:ph type="sldImg"/>
          </p:nvPr>
        </p:nvSpPr>
        <p:spPr>
          <a:ln/>
        </p:spPr>
      </p:sp>
      <p:sp>
        <p:nvSpPr>
          <p:cNvPr id="393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7EA66C-EA34-4EC4-8C00-A7AC27967BEA}" type="slidenum">
              <a:rPr lang="en-US"/>
              <a:pPr/>
              <a:t>64</a:t>
            </a:fld>
            <a:endParaRPr lang="en-US"/>
          </a:p>
        </p:txBody>
      </p:sp>
      <p:sp>
        <p:nvSpPr>
          <p:cNvPr id="535554" name="Rectangle 2"/>
          <p:cNvSpPr>
            <a:spLocks noGrp="1" noRot="1" noChangeAspect="1" noChangeArrowheads="1" noTextEdit="1"/>
          </p:cNvSpPr>
          <p:nvPr>
            <p:ph type="sldImg"/>
          </p:nvPr>
        </p:nvSpPr>
        <p:spPr>
          <a:ln/>
        </p:spPr>
      </p:sp>
      <p:sp>
        <p:nvSpPr>
          <p:cNvPr id="535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259BF2-AFDC-484A-99B5-8DBFDF6C2D10}" type="slidenum">
              <a:rPr lang="en-US"/>
              <a:pPr/>
              <a:t>65</a:t>
            </a:fld>
            <a:endParaRPr lang="en-US"/>
          </a:p>
        </p:txBody>
      </p:sp>
      <p:sp>
        <p:nvSpPr>
          <p:cNvPr id="395266" name="Rectangle 2"/>
          <p:cNvSpPr>
            <a:spLocks noGrp="1" noRot="1" noChangeAspect="1" noChangeArrowheads="1" noTextEdit="1"/>
          </p:cNvSpPr>
          <p:nvPr>
            <p:ph type="sldImg"/>
          </p:nvPr>
        </p:nvSpPr>
        <p:spPr>
          <a:ln/>
        </p:spPr>
      </p:sp>
      <p:sp>
        <p:nvSpPr>
          <p:cNvPr id="395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E4F953-AF5E-4186-A5F1-5885E7E389F0}" type="slidenum">
              <a:rPr lang="en-US"/>
              <a:pPr/>
              <a:t>66</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985012-C265-4C56-B250-D73279D4A1AD}" type="slidenum">
              <a:rPr lang="en-US"/>
              <a:pPr/>
              <a:t>67</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CF670D-12A6-473C-B61B-274BD9CA60EE}" type="slidenum">
              <a:rPr lang="en-US"/>
              <a:pPr/>
              <a:t>68</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15301E-176F-4AE8-9807-AF8A00A5BEA4}" type="slidenum">
              <a:rPr lang="en-US"/>
              <a:pPr/>
              <a:t>9</a:t>
            </a:fld>
            <a:endParaRPr lang="en-US"/>
          </a:p>
        </p:txBody>
      </p:sp>
      <p:sp>
        <p:nvSpPr>
          <p:cNvPr id="532482" name="Rectangle 2"/>
          <p:cNvSpPr>
            <a:spLocks noGrp="1" noRot="1" noChangeAspect="1" noChangeArrowheads="1" noTextEdit="1"/>
          </p:cNvSpPr>
          <p:nvPr>
            <p:ph type="sldImg"/>
          </p:nvPr>
        </p:nvSpPr>
        <p:spPr>
          <a:ln/>
        </p:spPr>
      </p:sp>
      <p:sp>
        <p:nvSpPr>
          <p:cNvPr id="532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AAE577-2780-43B8-A080-3F03CA75D899}" type="slidenum">
              <a:rPr lang="en-US"/>
              <a:pPr/>
              <a:t>69</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67D9CC-9339-424F-970F-569AAA54C2DA}" type="slidenum">
              <a:rPr lang="en-US"/>
              <a:pPr/>
              <a:t>70</a:t>
            </a:fld>
            <a:endParaRPr lang="en-US"/>
          </a:p>
        </p:txBody>
      </p:sp>
      <p:sp>
        <p:nvSpPr>
          <p:cNvPr id="391170" name="Rectangle 2"/>
          <p:cNvSpPr>
            <a:spLocks noGrp="1" noRot="1" noChangeAspect="1" noChangeArrowheads="1" noTextEdit="1"/>
          </p:cNvSpPr>
          <p:nvPr>
            <p:ph type="sldImg"/>
          </p:nvPr>
        </p:nvSpPr>
        <p:spPr>
          <a:ln/>
        </p:spPr>
      </p:sp>
      <p:sp>
        <p:nvSpPr>
          <p:cNvPr id="391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E49968-096B-4966-AF58-14470CBB03B0}" type="slidenum">
              <a:rPr lang="en-US"/>
              <a:pPr/>
              <a:t>71</a:t>
            </a:fld>
            <a:endParaRPr lang="en-US"/>
          </a:p>
        </p:txBody>
      </p:sp>
      <p:sp>
        <p:nvSpPr>
          <p:cNvPr id="548866" name="Rectangle 2"/>
          <p:cNvSpPr>
            <a:spLocks noGrp="1" noRot="1" noChangeAspect="1" noChangeArrowheads="1" noTextEdit="1"/>
          </p:cNvSpPr>
          <p:nvPr>
            <p:ph type="sldImg"/>
          </p:nvPr>
        </p:nvSpPr>
        <p:spPr>
          <a:ln/>
        </p:spPr>
      </p:sp>
      <p:sp>
        <p:nvSpPr>
          <p:cNvPr id="548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6EDCF1-E215-41AE-AA04-0555B00BD5FD}" type="slidenum">
              <a:rPr lang="en-US"/>
              <a:pPr/>
              <a:t>72</a:t>
            </a:fld>
            <a:endParaRPr lang="en-US"/>
          </a:p>
        </p:txBody>
      </p:sp>
      <p:sp>
        <p:nvSpPr>
          <p:cNvPr id="544770" name="Rectangle 2"/>
          <p:cNvSpPr>
            <a:spLocks noGrp="1" noRot="1" noChangeAspect="1" noChangeArrowheads="1" noTextEdit="1"/>
          </p:cNvSpPr>
          <p:nvPr>
            <p:ph type="sldImg"/>
          </p:nvPr>
        </p:nvSpPr>
        <p:spPr>
          <a:ln/>
        </p:spPr>
      </p:sp>
      <p:sp>
        <p:nvSpPr>
          <p:cNvPr id="544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DBB65A-29CC-4330-B1AB-0884CD937561}" type="slidenum">
              <a:rPr lang="en-US"/>
              <a:pPr/>
              <a:t>73</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359C5C-C64E-4932-BF5A-67F9B69544D2}" type="slidenum">
              <a:rPr lang="en-US"/>
              <a:pPr/>
              <a:t>74</a:t>
            </a:fld>
            <a:endParaRPr lang="en-US"/>
          </a:p>
        </p:txBody>
      </p:sp>
      <p:sp>
        <p:nvSpPr>
          <p:cNvPr id="399362" name="Rectangle 2"/>
          <p:cNvSpPr>
            <a:spLocks noGrp="1" noRot="1" noChangeAspect="1" noChangeArrowheads="1" noTextEdit="1"/>
          </p:cNvSpPr>
          <p:nvPr>
            <p:ph type="sldImg"/>
          </p:nvPr>
        </p:nvSpPr>
        <p:spPr>
          <a:ln/>
        </p:spPr>
      </p:sp>
      <p:sp>
        <p:nvSpPr>
          <p:cNvPr id="399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4D98B3-6DB5-4664-8424-D23290748E8C}" type="slidenum">
              <a:rPr lang="en-US"/>
              <a:pPr/>
              <a:t>75</a:t>
            </a:fld>
            <a:endParaRPr lang="en-US"/>
          </a:p>
        </p:txBody>
      </p:sp>
      <p:sp>
        <p:nvSpPr>
          <p:cNvPr id="250882" name="Rectangle 2"/>
          <p:cNvSpPr>
            <a:spLocks noGrp="1" noRot="1" noChangeAspect="1" noChangeArrowheads="1" noTextEdit="1"/>
          </p:cNvSpPr>
          <p:nvPr>
            <p:ph type="sldImg"/>
          </p:nvPr>
        </p:nvSpPr>
        <p:spPr>
          <a:ln/>
        </p:spPr>
      </p:sp>
      <p:sp>
        <p:nvSpPr>
          <p:cNvPr id="250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5734C1-3C96-4837-92FB-6DE16000AB81}" type="slidenum">
              <a:rPr lang="en-US"/>
              <a:pPr/>
              <a:t>76</a:t>
            </a:fld>
            <a:endParaRPr lang="en-US"/>
          </a:p>
        </p:txBody>
      </p:sp>
      <p:sp>
        <p:nvSpPr>
          <p:cNvPr id="222210" name="Rectangle 2"/>
          <p:cNvSpPr>
            <a:spLocks noGrp="1" noRot="1" noChangeAspect="1" noChangeArrowheads="1" noTextEdit="1"/>
          </p:cNvSpPr>
          <p:nvPr>
            <p:ph type="sldImg"/>
          </p:nvPr>
        </p:nvSpPr>
        <p:spPr>
          <a:ln/>
        </p:spPr>
      </p:sp>
      <p:sp>
        <p:nvSpPr>
          <p:cNvPr id="222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556286-4DA8-499D-A997-B3D22216CF77}" type="slidenum">
              <a:rPr lang="en-US"/>
              <a:pPr/>
              <a:t>77</a:t>
            </a:fld>
            <a:endParaRPr lang="en-US"/>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6A257E-A637-49F9-AAE1-D37204D341BB}" type="slidenum">
              <a:rPr lang="en-US"/>
              <a:pPr/>
              <a:t>78</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r>
              <a:rPr lang="en-US"/>
              <a:t>Te</a:t>
            </a:r>
          </a:p>
          <a:p>
            <a:endParaRPr lang="en-US"/>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5A4046-F262-45AB-95AA-DDDA2877FAAF}" type="slidenum">
              <a:rPr lang="en-US"/>
              <a:pPr/>
              <a:t>10</a:t>
            </a:fld>
            <a:endParaRPr lang="en-US"/>
          </a:p>
        </p:txBody>
      </p:sp>
      <p:sp>
        <p:nvSpPr>
          <p:cNvPr id="507906" name="Rectangle 2"/>
          <p:cNvSpPr>
            <a:spLocks noGrp="1" noRot="1" noChangeAspect="1" noChangeArrowheads="1" noTextEdit="1"/>
          </p:cNvSpPr>
          <p:nvPr>
            <p:ph type="sldImg"/>
          </p:nvPr>
        </p:nvSpPr>
        <p:spPr>
          <a:ln/>
        </p:spPr>
      </p:sp>
      <p:sp>
        <p:nvSpPr>
          <p:cNvPr id="507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6AA291-3C63-4588-9B39-80B7DE68F586}" type="slidenum">
              <a:rPr lang="en-US"/>
              <a:pPr/>
              <a:t>79</a:t>
            </a:fld>
            <a:endParaRPr lang="en-US"/>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652DB2-3E16-43DB-8D22-92B8F93BB0EC}" type="slidenum">
              <a:rPr lang="en-US"/>
              <a:pPr/>
              <a:t>80</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DBDD50-AFBF-4F62-AA2E-71A2D03F0F2C}" type="slidenum">
              <a:rPr lang="en-US"/>
              <a:pPr/>
              <a:t>81</a:t>
            </a:fld>
            <a:endParaRPr lang="en-US"/>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5ADD57-D95F-4264-B071-E694C4646BBE}" type="slidenum">
              <a:rPr lang="en-US"/>
              <a:pPr/>
              <a:t>82</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81DDD5-9CF0-482C-A715-6A27555030CE}" type="slidenum">
              <a:rPr lang="en-US"/>
              <a:pPr/>
              <a:t>83</a:t>
            </a:fld>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CD6293-601A-41A7-98BA-18EEFCD44437}" type="slidenum">
              <a:rPr lang="en-US"/>
              <a:pPr/>
              <a:t>84</a:t>
            </a:fld>
            <a:endParaRPr lang="en-US"/>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E33A1C-1A40-4989-A471-386C14653728}" type="slidenum">
              <a:rPr lang="en-US"/>
              <a:pPr/>
              <a:t>85</a:t>
            </a:fld>
            <a:endParaRPr lang="en-US"/>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62A96E-8714-4A55-B16E-66BD0B7C5055}" type="slidenum">
              <a:rPr lang="en-US"/>
              <a:pPr/>
              <a:t>86</a:t>
            </a:fld>
            <a:endParaRPr lang="en-US"/>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994D58-4D68-440F-8B2F-CFB3D302FAA0}" type="slidenum">
              <a:rPr lang="en-US"/>
              <a:pPr/>
              <a:t>87</a:t>
            </a:fld>
            <a:endParaRPr lang="en-US"/>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DC8DEE-C8F9-4173-877E-9F3B788E2293}" type="slidenum">
              <a:rPr lang="en-US"/>
              <a:pPr/>
              <a:t>88</a:t>
            </a:fld>
            <a:endParaRPr lang="en-US"/>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0E19CF-F522-4021-9797-9E0910EDA95C}" type="slidenum">
              <a:rPr lang="en-US"/>
              <a:pPr/>
              <a:t>11</a:t>
            </a:fld>
            <a:endParaRPr lang="en-US"/>
          </a:p>
        </p:txBody>
      </p:sp>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55FD5E-E21B-495F-A10C-EA4C552CBA1E}" type="slidenum">
              <a:rPr lang="en-US"/>
              <a:pPr/>
              <a:t>89</a:t>
            </a:fld>
            <a:endParaRPr lang="en-US"/>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D5FB5D-6636-4166-B24D-3E56140A681A}" type="slidenum">
              <a:rPr lang="en-US"/>
              <a:pPr/>
              <a:t>90</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09EE64-739D-45ED-9FE5-81C8EA9D8ADD}" type="slidenum">
              <a:rPr lang="en-US"/>
              <a:pPr/>
              <a:t>91</a:t>
            </a:fld>
            <a:endParaRPr lang="en-US"/>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DAFA14-2704-4C76-905B-8A07BD8C72C0}" type="slidenum">
              <a:rPr lang="en-US"/>
              <a:pPr/>
              <a:t>92</a:t>
            </a:fld>
            <a:endParaRPr lang="en-US"/>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C74AE4-802B-4DE6-A044-00D48F459A1A}" type="slidenum">
              <a:rPr lang="en-US"/>
              <a:pPr/>
              <a:t>93</a:t>
            </a:fld>
            <a:endParaRPr lang="en-US"/>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A1D18D-8CDB-4F5B-8F80-A08143260915}" type="slidenum">
              <a:rPr lang="en-US"/>
              <a:pPr/>
              <a:t>94</a:t>
            </a:fld>
            <a:endParaRPr lang="en-US"/>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D6268D-D2A9-41D4-97F9-9FF00BA7490D}" type="slidenum">
              <a:rPr lang="en-US"/>
              <a:pPr/>
              <a:t>95</a:t>
            </a:fld>
            <a:endParaRPr lang="en-US"/>
          </a:p>
        </p:txBody>
      </p:sp>
      <p:sp>
        <p:nvSpPr>
          <p:cNvPr id="265218" name="Rectangle 2"/>
          <p:cNvSpPr>
            <a:spLocks noGrp="1" noRot="1" noChangeAspect="1"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2355D6-9C58-4E7C-95EB-C2A62D088006}" type="slidenum">
              <a:rPr lang="en-US"/>
              <a:pPr/>
              <a:t>96</a:t>
            </a:fld>
            <a:endParaRPr lang="en-US"/>
          </a:p>
        </p:txBody>
      </p:sp>
      <p:sp>
        <p:nvSpPr>
          <p:cNvPr id="541698" name="Rectangle 2"/>
          <p:cNvSpPr>
            <a:spLocks noGrp="1" noRot="1" noChangeAspect="1" noChangeArrowheads="1" noTextEdit="1"/>
          </p:cNvSpPr>
          <p:nvPr>
            <p:ph type="sldImg"/>
          </p:nvPr>
        </p:nvSpPr>
        <p:spPr>
          <a:ln/>
        </p:spPr>
      </p:sp>
      <p:sp>
        <p:nvSpPr>
          <p:cNvPr id="541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853E62-8456-44AE-910F-548D89CE0182}" type="slidenum">
              <a:rPr lang="en-US"/>
              <a:pPr/>
              <a:t>12</a:t>
            </a:fld>
            <a:endParaRPr lang="en-US"/>
          </a:p>
        </p:txBody>
      </p:sp>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E78D36-C250-472A-9839-0BB12DE6D76A}" type="slidenum">
              <a:rPr lang="en-US"/>
              <a:pPr/>
              <a:t>13</a:t>
            </a:fld>
            <a:endParaRPr lang="en-US"/>
          </a:p>
        </p:txBody>
      </p:sp>
      <p:sp>
        <p:nvSpPr>
          <p:cNvPr id="323586" name="Rectangle 2"/>
          <p:cNvSpPr>
            <a:spLocks noGrp="1" noRot="1" noChangeAspect="1" noChangeArrowheads="1" noTextEdit="1"/>
          </p:cNvSpPr>
          <p:nvPr>
            <p:ph type="sldImg"/>
          </p:nvPr>
        </p:nvSpPr>
        <p:spPr>
          <a:ln/>
        </p:spPr>
      </p:sp>
      <p:sp>
        <p:nvSpPr>
          <p:cNvPr id="32358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38E6E5F7-6BA2-49EE-BE1F-99028A30DC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F2AE257-EF71-4523-B2F9-5C0102B340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F2DC79-FAB3-4631-AB1E-4B98491830F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0" y="190500"/>
            <a:ext cx="7010400" cy="15271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0" y="1905000"/>
            <a:ext cx="7010400" cy="4114800"/>
          </a:xfrm>
        </p:spPr>
        <p:txBody>
          <a:bodyPr/>
          <a:lstStyle/>
          <a:p>
            <a:endParaRPr lang="en-US"/>
          </a:p>
        </p:txBody>
      </p:sp>
      <p:sp>
        <p:nvSpPr>
          <p:cNvPr id="4" name="Date Placeholder 3"/>
          <p:cNvSpPr>
            <a:spLocks noGrp="1"/>
          </p:cNvSpPr>
          <p:nvPr>
            <p:ph type="dt" sz="half" idx="10"/>
          </p:nvPr>
        </p:nvSpPr>
        <p:spPr>
          <a:xfrm>
            <a:off x="66294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2766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1524000" y="6248400"/>
            <a:ext cx="1295400" cy="457200"/>
          </a:xfrm>
        </p:spPr>
        <p:txBody>
          <a:bodyPr/>
          <a:lstStyle>
            <a:lvl1pPr>
              <a:defRPr/>
            </a:lvl1pPr>
          </a:lstStyle>
          <a:p>
            <a:fld id="{27AB38B8-58F0-4784-856C-39C80C284C5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28216F-4E27-4707-A7B8-4D583B15FB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88F27B-0450-4D1B-B2BD-004AFDF477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C9FC108-55FB-474F-9E91-EBFFDBAF47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9E5B4FC-938E-4907-9333-24B3DB034D4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89C5403-240C-448C-8B94-7D907A3C82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972A39B-0895-404F-9B0B-1B2946F6B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AC3F4F-29E7-44EB-BC5D-2BA26B432A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CA1C7D7-862E-405F-A0DF-77CE4D6BE212}"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7C43B58-EE17-4CBD-865A-83F36606A7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365" r:id="rId1"/>
    <p:sldLayoutId id="2147484366" r:id="rId2"/>
    <p:sldLayoutId id="2147484367" r:id="rId3"/>
    <p:sldLayoutId id="2147484368" r:id="rId4"/>
    <p:sldLayoutId id="2147484369" r:id="rId5"/>
    <p:sldLayoutId id="2147484370" r:id="rId6"/>
    <p:sldLayoutId id="2147484371" r:id="rId7"/>
    <p:sldLayoutId id="2147484372" r:id="rId8"/>
    <p:sldLayoutId id="2147484373" r:id="rId9"/>
    <p:sldLayoutId id="2147484374" r:id="rId10"/>
    <p:sldLayoutId id="2147484375" r:id="rId11"/>
    <p:sldLayoutId id="2147484376" r:id="rId12"/>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DASAR-DASAR GEOGRAFI </a:t>
            </a:r>
            <a:br>
              <a:rPr lang="id-ID" dirty="0" smtClean="0"/>
            </a:br>
            <a:r>
              <a:rPr lang="id-ID" dirty="0"/>
              <a:t/>
            </a:r>
            <a:br>
              <a:rPr lang="id-ID" dirty="0"/>
            </a:br>
            <a:r>
              <a:rPr lang="id-ID" dirty="0" smtClean="0"/>
              <a:t>Suparmini</a:t>
            </a:r>
            <a:br>
              <a:rPr lang="id-ID" dirty="0" smtClean="0"/>
            </a:br>
            <a:r>
              <a:rPr lang="id-ID" dirty="0" smtClean="0"/>
              <a:t>Pend Geografi FIS UNY</a:t>
            </a:r>
            <a:br>
              <a:rPr lang="id-ID" dirty="0" smtClean="0"/>
            </a:br>
            <a:endParaRPr lang="id-ID" dirty="0"/>
          </a:p>
        </p:txBody>
      </p:sp>
    </p:spTree>
    <p:extLst>
      <p:ext uri="{BB962C8B-B14F-4D97-AF65-F5344CB8AC3E}">
        <p14:creationId xmlns:p14="http://schemas.microsoft.com/office/powerpoint/2010/main" val="816933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rrowheads="1"/>
          </p:cNvSpPr>
          <p:nvPr>
            <p:ph type="title"/>
          </p:nvPr>
        </p:nvSpPr>
        <p:spPr>
          <a:xfrm>
            <a:off x="1524000" y="533400"/>
            <a:ext cx="7010400" cy="685800"/>
          </a:xfrm>
        </p:spPr>
        <p:txBody>
          <a:bodyPr>
            <a:normAutofit fontScale="90000"/>
          </a:bodyPr>
          <a:lstStyle/>
          <a:p>
            <a:pPr algn="ctr"/>
            <a:r>
              <a:rPr lang="en-US" sz="3200"/>
              <a:t>Geografi sebagai ilmu dipaparkan Immanuel Kant (1724-1804)</a:t>
            </a:r>
            <a:br>
              <a:rPr lang="en-US" sz="3200"/>
            </a:br>
            <a:endParaRPr lang="en-US" sz="3200"/>
          </a:p>
        </p:txBody>
      </p:sp>
      <p:sp>
        <p:nvSpPr>
          <p:cNvPr id="504836" name="Rectangle 4"/>
          <p:cNvSpPr>
            <a:spLocks noGrp="1" noChangeArrowheads="1"/>
          </p:cNvSpPr>
          <p:nvPr>
            <p:ph idx="1"/>
          </p:nvPr>
        </p:nvSpPr>
        <p:spPr>
          <a:xfrm>
            <a:off x="0" y="1295400"/>
            <a:ext cx="9144000" cy="5334000"/>
          </a:xfrm>
        </p:spPr>
        <p:txBody>
          <a:bodyPr>
            <a:normAutofit/>
          </a:bodyPr>
          <a:lstStyle/>
          <a:p>
            <a:pPr marL="571500" indent="-571500">
              <a:lnSpc>
                <a:spcPct val="90000"/>
              </a:lnSpc>
              <a:buFont typeface="Wingdings" pitchFamily="2" charset="2"/>
              <a:buNone/>
            </a:pPr>
            <a:r>
              <a:rPr lang="en-US" sz="2800"/>
              <a:t>Geografi merupakan ilmu yang mempelajari fakta- fakta dalam ruang.Terdapat elemen yang mencirikan tentang hal tersebut yakni</a:t>
            </a:r>
          </a:p>
          <a:p>
            <a:pPr marL="571500" indent="-571500">
              <a:lnSpc>
                <a:spcPct val="90000"/>
              </a:lnSpc>
              <a:buFont typeface="Wingdings" pitchFamily="2" charset="2"/>
              <a:buAutoNum type="arabicPeriod"/>
            </a:pPr>
            <a:r>
              <a:rPr lang="en-US"/>
              <a:t>Geografi adalah ilmu pengetahuan bumi mengkaji permukaan bumi  sebagai lingkungan hidup manusia</a:t>
            </a:r>
          </a:p>
          <a:p>
            <a:pPr marL="571500" indent="-571500">
              <a:lnSpc>
                <a:spcPct val="90000"/>
              </a:lnSpc>
              <a:buFont typeface="Wingdings" pitchFamily="2" charset="2"/>
              <a:buAutoNum type="arabicPeriod"/>
            </a:pPr>
            <a:r>
              <a:rPr lang="en-US"/>
              <a:t>Geografi memperhatikan penyebaran manusia dalam ruang dan kaitan manusia dengan lingkungannya</a:t>
            </a:r>
          </a:p>
          <a:p>
            <a:pPr marL="571500" indent="-571500">
              <a:lnSpc>
                <a:spcPct val="90000"/>
              </a:lnSpc>
              <a:buFont typeface="Wingdings" pitchFamily="2" charset="2"/>
              <a:buAutoNum type="arabicPeriod"/>
            </a:pPr>
            <a:r>
              <a:rPr lang="en-US"/>
              <a:t>Geografi dalam analisisnya memperhatikan unsur- unsur utama jarak, interaksi, gerakan, dan penyebaran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normAutofit fontScale="90000"/>
          </a:bodyPr>
          <a:lstStyle/>
          <a:p>
            <a:r>
              <a:rPr lang="en-US" sz="4600" b="1">
                <a:cs typeface="Times New Roman" pitchFamily="18" charset="0"/>
              </a:rPr>
              <a:t>Geografi                            </a:t>
            </a:r>
            <a:r>
              <a:rPr lang="en-US" sz="2900">
                <a:cs typeface="Times New Roman" pitchFamily="18" charset="0"/>
              </a:rPr>
              <a:t>(Seminar Geografi di Semarang tahun 1988)</a:t>
            </a:r>
            <a:br>
              <a:rPr lang="en-US" sz="2900">
                <a:cs typeface="Times New Roman" pitchFamily="18" charset="0"/>
              </a:rPr>
            </a:br>
            <a:endParaRPr lang="en-US" sz="2900">
              <a:cs typeface="Times New Roman" pitchFamily="18" charset="0"/>
            </a:endParaRPr>
          </a:p>
        </p:txBody>
      </p:sp>
      <p:sp>
        <p:nvSpPr>
          <p:cNvPr id="292867" name="Rectangle 3"/>
          <p:cNvSpPr>
            <a:spLocks noGrp="1" noChangeArrowheads="1"/>
          </p:cNvSpPr>
          <p:nvPr>
            <p:ph idx="1"/>
          </p:nvPr>
        </p:nvSpPr>
        <p:spPr>
          <a:xfrm>
            <a:off x="0" y="1981200"/>
            <a:ext cx="9144000" cy="4114800"/>
          </a:xfrm>
        </p:spPr>
        <p:txBody>
          <a:bodyPr/>
          <a:lstStyle/>
          <a:p>
            <a:pPr algn="just"/>
            <a:r>
              <a:rPr lang="en-US" sz="3900">
                <a:cs typeface="Times New Roman" pitchFamily="18" charset="0"/>
              </a:rPr>
              <a:t>Merupakan disiplin ilmu yang mengkaji persamaan dan perbedaan fenomena geosfer dengan sudut pandang keruangan, kelingkungan dan kewilayahan</a:t>
            </a:r>
            <a:endParaRPr lang="en-US" sz="39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92866"/>
                                        </p:tgtEl>
                                        <p:attrNameLst>
                                          <p:attrName>style.visibility</p:attrName>
                                        </p:attrNameLst>
                                      </p:cBhvr>
                                      <p:to>
                                        <p:strVal val="visible"/>
                                      </p:to>
                                    </p:set>
                                    <p:animEffect transition="in" filter="dissolve">
                                      <p:cBhvr>
                                        <p:cTn id="7" dur="500"/>
                                        <p:tgtEl>
                                          <p:spTgt spid="29286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2867">
                                            <p:txEl>
                                              <p:pRg st="0" end="0"/>
                                            </p:txEl>
                                          </p:spTgt>
                                        </p:tgtEl>
                                        <p:attrNameLst>
                                          <p:attrName>style.visibility</p:attrName>
                                        </p:attrNameLst>
                                      </p:cBhvr>
                                      <p:to>
                                        <p:strVal val="visible"/>
                                      </p:to>
                                    </p:set>
                                    <p:animEffect transition="in" filter="dissolve">
                                      <p:cBhvr>
                                        <p:cTn id="12" dur="500"/>
                                        <p:tgtEl>
                                          <p:spTgt spid="2928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6" grpId="0"/>
      <p:bldP spid="29286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xfrm>
            <a:off x="1524000" y="190500"/>
            <a:ext cx="7010400" cy="793750"/>
          </a:xfrm>
        </p:spPr>
        <p:txBody>
          <a:bodyPr>
            <a:normAutofit fontScale="90000"/>
          </a:bodyPr>
          <a:lstStyle/>
          <a:p>
            <a:r>
              <a:rPr lang="en-US" sz="3400">
                <a:cs typeface="Times New Roman" pitchFamily="18" charset="0"/>
              </a:rPr>
              <a:t>Menurut </a:t>
            </a:r>
            <a:r>
              <a:rPr lang="en-US" sz="3400" b="1" i="1">
                <a:cs typeface="Times New Roman" pitchFamily="18" charset="0"/>
              </a:rPr>
              <a:t>Bidle </a:t>
            </a:r>
            <a:r>
              <a:rPr lang="en-US" sz="3400">
                <a:cs typeface="Times New Roman" pitchFamily="18" charset="0"/>
              </a:rPr>
              <a:t> Geografi</a:t>
            </a:r>
            <a:r>
              <a:rPr lang="en-US">
                <a:cs typeface="Times New Roman" pitchFamily="18" charset="0"/>
              </a:rPr>
              <a:t> meliputi:</a:t>
            </a:r>
          </a:p>
        </p:txBody>
      </p:sp>
      <p:sp>
        <p:nvSpPr>
          <p:cNvPr id="287747" name="Rectangle 3"/>
          <p:cNvSpPr>
            <a:spLocks noGrp="1" noChangeArrowheads="1"/>
          </p:cNvSpPr>
          <p:nvPr>
            <p:ph idx="1"/>
          </p:nvPr>
        </p:nvSpPr>
        <p:spPr>
          <a:xfrm>
            <a:off x="685800" y="1524000"/>
            <a:ext cx="7772400" cy="4738688"/>
          </a:xfrm>
        </p:spPr>
        <p:txBody>
          <a:bodyPr/>
          <a:lstStyle/>
          <a:p>
            <a:pPr marL="571500" indent="-571500" algn="just">
              <a:lnSpc>
                <a:spcPct val="90000"/>
              </a:lnSpc>
              <a:buFont typeface="Wingdings" pitchFamily="2" charset="2"/>
              <a:buAutoNum type="arabicPeriod"/>
            </a:pPr>
            <a:r>
              <a:rPr lang="en-US">
                <a:cs typeface="Times New Roman" pitchFamily="18" charset="0"/>
              </a:rPr>
              <a:t>Variasi lokasi dikaitkan dengan ruang dan waktu tertentu</a:t>
            </a:r>
          </a:p>
          <a:p>
            <a:pPr marL="571500" indent="-571500" algn="just">
              <a:lnSpc>
                <a:spcPct val="90000"/>
              </a:lnSpc>
              <a:buFont typeface="Wingdings" pitchFamily="2" charset="2"/>
              <a:buAutoNum type="arabicPeriod"/>
            </a:pPr>
            <a:r>
              <a:rPr lang="en-US">
                <a:cs typeface="Times New Roman" pitchFamily="18" charset="0"/>
              </a:rPr>
              <a:t>Observasi langsung dan tak langsung terhadap fakta geografi </a:t>
            </a:r>
          </a:p>
          <a:p>
            <a:pPr marL="571500" indent="-571500" algn="just">
              <a:lnSpc>
                <a:spcPct val="90000"/>
              </a:lnSpc>
              <a:buFont typeface="Wingdings" pitchFamily="2" charset="2"/>
              <a:buAutoNum type="arabicPeriod"/>
            </a:pPr>
            <a:r>
              <a:rPr lang="en-US">
                <a:latin typeface="Times New Roman" pitchFamily="18" charset="0"/>
                <a:cs typeface="Times New Roman" pitchFamily="18" charset="0"/>
              </a:rPr>
              <a:t> P</a:t>
            </a:r>
            <a:r>
              <a:rPr lang="en-US">
                <a:cs typeface="Times New Roman" pitchFamily="18" charset="0"/>
              </a:rPr>
              <a:t>ersebaran keruangan</a:t>
            </a:r>
          </a:p>
          <a:p>
            <a:pPr marL="571500" indent="-571500" algn="just">
              <a:lnSpc>
                <a:spcPct val="90000"/>
              </a:lnSpc>
              <a:buFont typeface="Wingdings" pitchFamily="2" charset="2"/>
              <a:buAutoNum type="arabicPeriod"/>
            </a:pPr>
            <a:r>
              <a:rPr lang="en-US">
                <a:cs typeface="Times New Roman" pitchFamily="18" charset="0"/>
              </a:rPr>
              <a:t>Asosiasi keruangan</a:t>
            </a:r>
          </a:p>
          <a:p>
            <a:pPr marL="571500" indent="-571500" algn="just">
              <a:lnSpc>
                <a:spcPct val="90000"/>
              </a:lnSpc>
              <a:buFont typeface="Wingdings" pitchFamily="2" charset="2"/>
              <a:buAutoNum type="arabicPeriod"/>
            </a:pPr>
            <a:r>
              <a:rPr lang="en-US">
                <a:cs typeface="Times New Roman" pitchFamily="18" charset="0"/>
              </a:rPr>
              <a:t>Interaksi keruangan dan kewilayahan </a:t>
            </a:r>
          </a:p>
          <a:p>
            <a:pPr marL="571500" indent="-571500" algn="just">
              <a:lnSpc>
                <a:spcPct val="90000"/>
              </a:lnSpc>
              <a:buFont typeface="Wingdings" pitchFamily="2" charset="2"/>
              <a:buAutoNum type="arabicPeriod"/>
            </a:pPr>
            <a:r>
              <a:rPr lang="en-US">
                <a:cs typeface="Times New Roman" pitchFamily="18" charset="0"/>
              </a:rPr>
              <a:t>Differensiasi wilayah</a:t>
            </a:r>
          </a:p>
          <a:p>
            <a:pPr marL="571500" indent="-571500">
              <a:lnSpc>
                <a:spcPct val="90000"/>
              </a:lnSpc>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7746"/>
                                        </p:tgtEl>
                                        <p:attrNameLst>
                                          <p:attrName>style.visibility</p:attrName>
                                        </p:attrNameLst>
                                      </p:cBhvr>
                                      <p:to>
                                        <p:strVal val="visible"/>
                                      </p:to>
                                    </p:set>
                                    <p:animEffect transition="in" filter="fade">
                                      <p:cBhvr>
                                        <p:cTn id="7" dur="2000"/>
                                        <p:tgtEl>
                                          <p:spTgt spid="2877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7747">
                                            <p:txEl>
                                              <p:pRg st="0" end="0"/>
                                            </p:txEl>
                                          </p:spTgt>
                                        </p:tgtEl>
                                        <p:attrNameLst>
                                          <p:attrName>style.visibility</p:attrName>
                                        </p:attrNameLst>
                                      </p:cBhvr>
                                      <p:to>
                                        <p:strVal val="visible"/>
                                      </p:to>
                                    </p:set>
                                    <p:animEffect transition="in" filter="fade">
                                      <p:cBhvr>
                                        <p:cTn id="12" dur="2000"/>
                                        <p:tgtEl>
                                          <p:spTgt spid="2877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7747">
                                            <p:txEl>
                                              <p:pRg st="1" end="1"/>
                                            </p:txEl>
                                          </p:spTgt>
                                        </p:tgtEl>
                                        <p:attrNameLst>
                                          <p:attrName>style.visibility</p:attrName>
                                        </p:attrNameLst>
                                      </p:cBhvr>
                                      <p:to>
                                        <p:strVal val="visible"/>
                                      </p:to>
                                    </p:set>
                                    <p:animEffect transition="in" filter="fade">
                                      <p:cBhvr>
                                        <p:cTn id="17" dur="2000"/>
                                        <p:tgtEl>
                                          <p:spTgt spid="2877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7747">
                                            <p:txEl>
                                              <p:pRg st="2" end="2"/>
                                            </p:txEl>
                                          </p:spTgt>
                                        </p:tgtEl>
                                        <p:attrNameLst>
                                          <p:attrName>style.visibility</p:attrName>
                                        </p:attrNameLst>
                                      </p:cBhvr>
                                      <p:to>
                                        <p:strVal val="visible"/>
                                      </p:to>
                                    </p:set>
                                    <p:animEffect transition="in" filter="fade">
                                      <p:cBhvr>
                                        <p:cTn id="22" dur="2000"/>
                                        <p:tgtEl>
                                          <p:spTgt spid="28774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7747">
                                            <p:txEl>
                                              <p:pRg st="3" end="3"/>
                                            </p:txEl>
                                          </p:spTgt>
                                        </p:tgtEl>
                                        <p:attrNameLst>
                                          <p:attrName>style.visibility</p:attrName>
                                        </p:attrNameLst>
                                      </p:cBhvr>
                                      <p:to>
                                        <p:strVal val="visible"/>
                                      </p:to>
                                    </p:set>
                                    <p:animEffect transition="in" filter="fade">
                                      <p:cBhvr>
                                        <p:cTn id="27" dur="2000"/>
                                        <p:tgtEl>
                                          <p:spTgt spid="28774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87747">
                                            <p:txEl>
                                              <p:pRg st="4" end="4"/>
                                            </p:txEl>
                                          </p:spTgt>
                                        </p:tgtEl>
                                        <p:attrNameLst>
                                          <p:attrName>style.visibility</p:attrName>
                                        </p:attrNameLst>
                                      </p:cBhvr>
                                      <p:to>
                                        <p:strVal val="visible"/>
                                      </p:to>
                                    </p:set>
                                    <p:animEffect transition="in" filter="fade">
                                      <p:cBhvr>
                                        <p:cTn id="32" dur="2000"/>
                                        <p:tgtEl>
                                          <p:spTgt spid="28774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87747">
                                            <p:txEl>
                                              <p:pRg st="5" end="5"/>
                                            </p:txEl>
                                          </p:spTgt>
                                        </p:tgtEl>
                                        <p:attrNameLst>
                                          <p:attrName>style.visibility</p:attrName>
                                        </p:attrNameLst>
                                      </p:cBhvr>
                                      <p:to>
                                        <p:strVal val="visible"/>
                                      </p:to>
                                    </p:set>
                                    <p:animEffect transition="in" filter="fade">
                                      <p:cBhvr>
                                        <p:cTn id="37" dur="2000"/>
                                        <p:tgtEl>
                                          <p:spTgt spid="2877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6" grpId="0"/>
      <p:bldP spid="28774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xfrm>
            <a:off x="1524000" y="190500"/>
            <a:ext cx="7010400" cy="858838"/>
          </a:xfrm>
        </p:spPr>
        <p:txBody>
          <a:bodyPr/>
          <a:lstStyle/>
          <a:p>
            <a:r>
              <a:rPr lang="en-US" sz="2500"/>
              <a:t>CIRI GEOGRAFI SEBAGAI ILMU</a:t>
            </a:r>
          </a:p>
        </p:txBody>
      </p:sp>
      <p:sp>
        <p:nvSpPr>
          <p:cNvPr id="322563" name="Rectangle 3"/>
          <p:cNvSpPr>
            <a:spLocks noGrp="1" noChangeArrowheads="1"/>
          </p:cNvSpPr>
          <p:nvPr>
            <p:ph idx="1"/>
          </p:nvPr>
        </p:nvSpPr>
        <p:spPr>
          <a:xfrm>
            <a:off x="0" y="1447800"/>
            <a:ext cx="9144000" cy="5943600"/>
          </a:xfrm>
        </p:spPr>
        <p:txBody>
          <a:bodyPr/>
          <a:lstStyle/>
          <a:p>
            <a:pPr>
              <a:lnSpc>
                <a:spcPct val="80000"/>
              </a:lnSpc>
              <a:buFont typeface="Wingdings" pitchFamily="2" charset="2"/>
              <a:buNone/>
            </a:pPr>
            <a:r>
              <a:rPr lang="en-US" sz="2100"/>
              <a:t>	</a:t>
            </a:r>
            <a:r>
              <a:rPr lang="en-US" sz="2100">
                <a:solidFill>
                  <a:srgbClr val="0066FF"/>
                </a:solidFill>
              </a:rPr>
              <a:t>ILMU PENGETHUAN DICIRIKAN OLEH MATERI / OBYEK STUDI DAN CARA ANALISISNYA TENTANG </a:t>
            </a:r>
            <a:r>
              <a:rPr lang="en-US" sz="2100" i="1">
                <a:solidFill>
                  <a:srgbClr val="0066FF"/>
                </a:solidFill>
              </a:rPr>
              <a:t>GEOSFER </a:t>
            </a:r>
          </a:p>
          <a:p>
            <a:pPr>
              <a:lnSpc>
                <a:spcPct val="80000"/>
              </a:lnSpc>
              <a:buFont typeface="Wingdings" pitchFamily="2" charset="2"/>
              <a:buNone/>
            </a:pPr>
            <a:r>
              <a:rPr lang="en-US" sz="1500"/>
              <a:t>		</a:t>
            </a:r>
            <a:r>
              <a:rPr lang="en-US" sz="2100"/>
              <a:t>GEO. OBYEK STUDI</a:t>
            </a:r>
            <a:r>
              <a:rPr lang="en-US" sz="2100" i="1"/>
              <a:t> (GEOSFER), DICIRIKAN DALAM CARA ANALISIS YAITU ANALISIS KERUANGAN.</a:t>
            </a:r>
          </a:p>
          <a:p>
            <a:pPr>
              <a:lnSpc>
                <a:spcPct val="80000"/>
              </a:lnSpc>
              <a:buFont typeface="Wingdings" pitchFamily="2" charset="2"/>
              <a:buNone/>
            </a:pPr>
            <a:r>
              <a:rPr lang="en-US" sz="2100"/>
              <a:t>	</a:t>
            </a:r>
            <a:r>
              <a:rPr lang="en-US" sz="2100" i="1"/>
              <a:t>MENGKAJI TERPOLANYA FENOMENA GEOSFER DALAM RUANG MENURUT WAKTU.</a:t>
            </a:r>
          </a:p>
          <a:p>
            <a:pPr>
              <a:lnSpc>
                <a:spcPct val="80000"/>
              </a:lnSpc>
              <a:buFont typeface="Wingdings" pitchFamily="2" charset="2"/>
              <a:buNone/>
            </a:pPr>
            <a:r>
              <a:rPr lang="en-US" sz="2100"/>
              <a:t>		1. KALAU RUANG DIBEDAKAN DARI SATU TEMPAT 	KETEMPAT LAIN MAKA ANALISISNYA DISEBUT ANALISIS 	</a:t>
            </a:r>
            <a:r>
              <a:rPr lang="en-US" sz="2100" i="1"/>
              <a:t>SPASIAL.</a:t>
            </a:r>
          </a:p>
          <a:p>
            <a:pPr>
              <a:lnSpc>
                <a:spcPct val="80000"/>
              </a:lnSpc>
              <a:buFont typeface="Wingdings" pitchFamily="2" charset="2"/>
              <a:buNone/>
            </a:pPr>
            <a:r>
              <a:rPr lang="en-US" sz="2100"/>
              <a:t>		2. KALAU RUANG DIPANDANG SEBAGAI SUATU KESATUAN 	UTUH ANALISISNYA DISEBUT </a:t>
            </a:r>
            <a:r>
              <a:rPr lang="en-US" sz="2100" i="1"/>
              <a:t>ANALISIS</a:t>
            </a:r>
            <a:r>
              <a:rPr lang="en-US" sz="2100"/>
              <a:t> </a:t>
            </a:r>
            <a:r>
              <a:rPr lang="en-US" sz="2100" i="1"/>
              <a:t>EKOLOGIS</a:t>
            </a:r>
          </a:p>
          <a:p>
            <a:pPr>
              <a:lnSpc>
                <a:spcPct val="80000"/>
              </a:lnSpc>
              <a:buFont typeface="Wingdings" pitchFamily="2" charset="2"/>
              <a:buNone/>
            </a:pPr>
            <a:r>
              <a:rPr lang="en-US" sz="2100" i="1"/>
              <a:t>		3. </a:t>
            </a:r>
            <a:r>
              <a:rPr lang="en-US" sz="2100"/>
              <a:t>GABUNGAN ANTARA KEDUANYA DISEBUT </a:t>
            </a:r>
            <a:r>
              <a:rPr lang="en-US" sz="2100" i="1"/>
              <a:t>ANALISIS 	KOMPLEK WILAYAH (KOMPLEK REGIONAL)</a:t>
            </a:r>
          </a:p>
          <a:p>
            <a:pPr>
              <a:lnSpc>
                <a:spcPct val="80000"/>
              </a:lnSpc>
              <a:buFont typeface="Wingdings" pitchFamily="2" charset="2"/>
              <a:buNone/>
            </a:pPr>
            <a:r>
              <a:rPr lang="en-US" sz="2100" i="1"/>
              <a:t>	KETIGANYA PADA DASARNYA MERUPAKAN ANALISIS SPASIAL dalam ARTI LUAS </a:t>
            </a:r>
            <a:r>
              <a:rPr lang="en-US" sz="2100"/>
              <a:t>(TIM. FAK. GEO. UGM, 1999, BINTARTO, SURASTOPO, 1979)</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withEffect">
                                  <p:stCondLst>
                                    <p:cond delay="0"/>
                                  </p:stCondLst>
                                  <p:childTnLst>
                                    <p:set>
                                      <p:cBhvr>
                                        <p:cTn id="6" dur="1" fill="hold">
                                          <p:stCondLst>
                                            <p:cond delay="0"/>
                                          </p:stCondLst>
                                        </p:cTn>
                                        <p:tgtEl>
                                          <p:spTgt spid="322562"/>
                                        </p:tgtEl>
                                        <p:attrNameLst>
                                          <p:attrName>style.visibility</p:attrName>
                                        </p:attrNameLst>
                                      </p:cBhvr>
                                      <p:to>
                                        <p:strVal val="visible"/>
                                      </p:to>
                                    </p:set>
                                    <p:anim calcmode="lin" valueType="num">
                                      <p:cBhvr>
                                        <p:cTn id="7" dur="15000" fill="hold"/>
                                        <p:tgtEl>
                                          <p:spTgt spid="322562"/>
                                        </p:tgtEl>
                                        <p:attrNameLst>
                                          <p:attrName>ppt_x</p:attrName>
                                        </p:attrNameLst>
                                      </p:cBhvr>
                                      <p:tavLst>
                                        <p:tav tm="0">
                                          <p:val>
                                            <p:strVal val="#ppt_x"/>
                                          </p:val>
                                        </p:tav>
                                        <p:tav tm="100000">
                                          <p:val>
                                            <p:strVal val="#ppt_x"/>
                                          </p:val>
                                        </p:tav>
                                      </p:tavLst>
                                    </p:anim>
                                    <p:anim calcmode="lin" valueType="num">
                                      <p:cBhvr>
                                        <p:cTn id="8" dur="15000" fill="hold"/>
                                        <p:tgtEl>
                                          <p:spTgt spid="322562"/>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322563">
                                            <p:txEl>
                                              <p:pRg st="0" end="0"/>
                                            </p:txEl>
                                          </p:spTgt>
                                        </p:tgtEl>
                                        <p:attrNameLst>
                                          <p:attrName>style.visibility</p:attrName>
                                        </p:attrNameLst>
                                      </p:cBhvr>
                                      <p:to>
                                        <p:strVal val="visible"/>
                                      </p:to>
                                    </p:set>
                                    <p:anim calcmode="lin" valueType="num">
                                      <p:cBhvr>
                                        <p:cTn id="11" dur="15000" fill="hold"/>
                                        <p:tgtEl>
                                          <p:spTgt spid="322563">
                                            <p:txEl>
                                              <p:pRg st="0" end="0"/>
                                            </p:txEl>
                                          </p:spTgt>
                                        </p:tgtEl>
                                        <p:attrNameLst>
                                          <p:attrName>ppt_x</p:attrName>
                                        </p:attrNameLst>
                                      </p:cBhvr>
                                      <p:tavLst>
                                        <p:tav tm="0">
                                          <p:val>
                                            <p:strVal val="#ppt_x"/>
                                          </p:val>
                                        </p:tav>
                                        <p:tav tm="100000">
                                          <p:val>
                                            <p:strVal val="#ppt_x"/>
                                          </p:val>
                                        </p:tav>
                                      </p:tavLst>
                                    </p:anim>
                                    <p:anim calcmode="lin" valueType="num">
                                      <p:cBhvr>
                                        <p:cTn id="12" dur="15000" fill="hold"/>
                                        <p:tgtEl>
                                          <p:spTgt spid="322563">
                                            <p:txEl>
                                              <p:pRg st="0" end="0"/>
                                            </p:txEl>
                                          </p:spTgt>
                                        </p:tgtEl>
                                        <p:attrNameLst>
                                          <p:attrName>ppt_y</p:attrName>
                                        </p:attrNameLst>
                                      </p:cBhvr>
                                      <p:tavLst>
                                        <p:tav tm="0">
                                          <p:val>
                                            <p:strVal val="#ppt_y+1"/>
                                          </p:val>
                                        </p:tav>
                                        <p:tav tm="100000">
                                          <p:val>
                                            <p:strVal val="#ppt_y-1"/>
                                          </p:val>
                                        </p:tav>
                                      </p:tavLst>
                                    </p:anim>
                                  </p:childTnLst>
                                </p:cTn>
                              </p:par>
                              <p:par>
                                <p:cTn id="13" presetID="28" presetClass="entr" presetSubtype="0" fill="hold" grpId="0" nodeType="withEffect">
                                  <p:stCondLst>
                                    <p:cond delay="0"/>
                                  </p:stCondLst>
                                  <p:childTnLst>
                                    <p:set>
                                      <p:cBhvr>
                                        <p:cTn id="14" dur="1" fill="hold">
                                          <p:stCondLst>
                                            <p:cond delay="0"/>
                                          </p:stCondLst>
                                        </p:cTn>
                                        <p:tgtEl>
                                          <p:spTgt spid="322563">
                                            <p:txEl>
                                              <p:pRg st="1" end="1"/>
                                            </p:txEl>
                                          </p:spTgt>
                                        </p:tgtEl>
                                        <p:attrNameLst>
                                          <p:attrName>style.visibility</p:attrName>
                                        </p:attrNameLst>
                                      </p:cBhvr>
                                      <p:to>
                                        <p:strVal val="visible"/>
                                      </p:to>
                                    </p:set>
                                    <p:anim calcmode="lin" valueType="num">
                                      <p:cBhvr>
                                        <p:cTn id="15" dur="15000" fill="hold"/>
                                        <p:tgtEl>
                                          <p:spTgt spid="322563">
                                            <p:txEl>
                                              <p:pRg st="1" end="1"/>
                                            </p:txEl>
                                          </p:spTgt>
                                        </p:tgtEl>
                                        <p:attrNameLst>
                                          <p:attrName>ppt_x</p:attrName>
                                        </p:attrNameLst>
                                      </p:cBhvr>
                                      <p:tavLst>
                                        <p:tav tm="0">
                                          <p:val>
                                            <p:strVal val="#ppt_x"/>
                                          </p:val>
                                        </p:tav>
                                        <p:tav tm="100000">
                                          <p:val>
                                            <p:strVal val="#ppt_x"/>
                                          </p:val>
                                        </p:tav>
                                      </p:tavLst>
                                    </p:anim>
                                    <p:anim calcmode="lin" valueType="num">
                                      <p:cBhvr>
                                        <p:cTn id="16" dur="15000" fill="hold"/>
                                        <p:tgtEl>
                                          <p:spTgt spid="322563">
                                            <p:txEl>
                                              <p:pRg st="1" end="1"/>
                                            </p:txEl>
                                          </p:spTgt>
                                        </p:tgtEl>
                                        <p:attrNameLst>
                                          <p:attrName>ppt_y</p:attrName>
                                        </p:attrNameLst>
                                      </p:cBhvr>
                                      <p:tavLst>
                                        <p:tav tm="0">
                                          <p:val>
                                            <p:strVal val="#ppt_y+1"/>
                                          </p:val>
                                        </p:tav>
                                        <p:tav tm="100000">
                                          <p:val>
                                            <p:strVal val="#ppt_y-1"/>
                                          </p:val>
                                        </p:tav>
                                      </p:tavLst>
                                    </p:anim>
                                  </p:childTnLst>
                                </p:cTn>
                              </p:par>
                              <p:par>
                                <p:cTn id="17" presetID="28" presetClass="entr" presetSubtype="0" fill="hold" grpId="0" nodeType="withEffect">
                                  <p:stCondLst>
                                    <p:cond delay="0"/>
                                  </p:stCondLst>
                                  <p:childTnLst>
                                    <p:set>
                                      <p:cBhvr>
                                        <p:cTn id="18" dur="1" fill="hold">
                                          <p:stCondLst>
                                            <p:cond delay="0"/>
                                          </p:stCondLst>
                                        </p:cTn>
                                        <p:tgtEl>
                                          <p:spTgt spid="322563">
                                            <p:txEl>
                                              <p:pRg st="2" end="2"/>
                                            </p:txEl>
                                          </p:spTgt>
                                        </p:tgtEl>
                                        <p:attrNameLst>
                                          <p:attrName>style.visibility</p:attrName>
                                        </p:attrNameLst>
                                      </p:cBhvr>
                                      <p:to>
                                        <p:strVal val="visible"/>
                                      </p:to>
                                    </p:set>
                                    <p:anim calcmode="lin" valueType="num">
                                      <p:cBhvr>
                                        <p:cTn id="19" dur="15000" fill="hold"/>
                                        <p:tgtEl>
                                          <p:spTgt spid="322563">
                                            <p:txEl>
                                              <p:pRg st="2" end="2"/>
                                            </p:txEl>
                                          </p:spTgt>
                                        </p:tgtEl>
                                        <p:attrNameLst>
                                          <p:attrName>ppt_x</p:attrName>
                                        </p:attrNameLst>
                                      </p:cBhvr>
                                      <p:tavLst>
                                        <p:tav tm="0">
                                          <p:val>
                                            <p:strVal val="#ppt_x"/>
                                          </p:val>
                                        </p:tav>
                                        <p:tav tm="100000">
                                          <p:val>
                                            <p:strVal val="#ppt_x"/>
                                          </p:val>
                                        </p:tav>
                                      </p:tavLst>
                                    </p:anim>
                                    <p:anim calcmode="lin" valueType="num">
                                      <p:cBhvr>
                                        <p:cTn id="20" dur="15000" fill="hold"/>
                                        <p:tgtEl>
                                          <p:spTgt spid="322563">
                                            <p:txEl>
                                              <p:pRg st="2" end="2"/>
                                            </p:txEl>
                                          </p:spTgt>
                                        </p:tgtEl>
                                        <p:attrNameLst>
                                          <p:attrName>ppt_y</p:attrName>
                                        </p:attrNameLst>
                                      </p:cBhvr>
                                      <p:tavLst>
                                        <p:tav tm="0">
                                          <p:val>
                                            <p:strVal val="#ppt_y+1"/>
                                          </p:val>
                                        </p:tav>
                                        <p:tav tm="100000">
                                          <p:val>
                                            <p:strVal val="#ppt_y-1"/>
                                          </p:val>
                                        </p:tav>
                                      </p:tavLst>
                                    </p:anim>
                                  </p:childTnLst>
                                </p:cTn>
                              </p:par>
                              <p:par>
                                <p:cTn id="21" presetID="28" presetClass="entr" presetSubtype="0" fill="hold" grpId="0" nodeType="withEffect">
                                  <p:stCondLst>
                                    <p:cond delay="0"/>
                                  </p:stCondLst>
                                  <p:childTnLst>
                                    <p:set>
                                      <p:cBhvr>
                                        <p:cTn id="22" dur="1" fill="hold">
                                          <p:stCondLst>
                                            <p:cond delay="0"/>
                                          </p:stCondLst>
                                        </p:cTn>
                                        <p:tgtEl>
                                          <p:spTgt spid="322563">
                                            <p:txEl>
                                              <p:pRg st="3" end="3"/>
                                            </p:txEl>
                                          </p:spTgt>
                                        </p:tgtEl>
                                        <p:attrNameLst>
                                          <p:attrName>style.visibility</p:attrName>
                                        </p:attrNameLst>
                                      </p:cBhvr>
                                      <p:to>
                                        <p:strVal val="visible"/>
                                      </p:to>
                                    </p:set>
                                    <p:anim calcmode="lin" valueType="num">
                                      <p:cBhvr>
                                        <p:cTn id="23" dur="15000" fill="hold"/>
                                        <p:tgtEl>
                                          <p:spTgt spid="322563">
                                            <p:txEl>
                                              <p:pRg st="3" end="3"/>
                                            </p:txEl>
                                          </p:spTgt>
                                        </p:tgtEl>
                                        <p:attrNameLst>
                                          <p:attrName>ppt_x</p:attrName>
                                        </p:attrNameLst>
                                      </p:cBhvr>
                                      <p:tavLst>
                                        <p:tav tm="0">
                                          <p:val>
                                            <p:strVal val="#ppt_x"/>
                                          </p:val>
                                        </p:tav>
                                        <p:tav tm="100000">
                                          <p:val>
                                            <p:strVal val="#ppt_x"/>
                                          </p:val>
                                        </p:tav>
                                      </p:tavLst>
                                    </p:anim>
                                    <p:anim calcmode="lin" valueType="num">
                                      <p:cBhvr>
                                        <p:cTn id="24" dur="15000" fill="hold"/>
                                        <p:tgtEl>
                                          <p:spTgt spid="322563">
                                            <p:txEl>
                                              <p:pRg st="3" end="3"/>
                                            </p:txEl>
                                          </p:spTgt>
                                        </p:tgtEl>
                                        <p:attrNameLst>
                                          <p:attrName>ppt_y</p:attrName>
                                        </p:attrNameLst>
                                      </p:cBhvr>
                                      <p:tavLst>
                                        <p:tav tm="0">
                                          <p:val>
                                            <p:strVal val="#ppt_y+1"/>
                                          </p:val>
                                        </p:tav>
                                        <p:tav tm="100000">
                                          <p:val>
                                            <p:strVal val="#ppt_y-1"/>
                                          </p:val>
                                        </p:tav>
                                      </p:tavLst>
                                    </p:anim>
                                  </p:childTnLst>
                                </p:cTn>
                              </p:par>
                              <p:par>
                                <p:cTn id="25" presetID="28" presetClass="entr" presetSubtype="0" fill="hold" grpId="0" nodeType="withEffect">
                                  <p:stCondLst>
                                    <p:cond delay="0"/>
                                  </p:stCondLst>
                                  <p:childTnLst>
                                    <p:set>
                                      <p:cBhvr>
                                        <p:cTn id="26" dur="1" fill="hold">
                                          <p:stCondLst>
                                            <p:cond delay="0"/>
                                          </p:stCondLst>
                                        </p:cTn>
                                        <p:tgtEl>
                                          <p:spTgt spid="322563">
                                            <p:txEl>
                                              <p:pRg st="4" end="4"/>
                                            </p:txEl>
                                          </p:spTgt>
                                        </p:tgtEl>
                                        <p:attrNameLst>
                                          <p:attrName>style.visibility</p:attrName>
                                        </p:attrNameLst>
                                      </p:cBhvr>
                                      <p:to>
                                        <p:strVal val="visible"/>
                                      </p:to>
                                    </p:set>
                                    <p:anim calcmode="lin" valueType="num">
                                      <p:cBhvr>
                                        <p:cTn id="27" dur="15000" fill="hold"/>
                                        <p:tgtEl>
                                          <p:spTgt spid="322563">
                                            <p:txEl>
                                              <p:pRg st="4" end="4"/>
                                            </p:txEl>
                                          </p:spTgt>
                                        </p:tgtEl>
                                        <p:attrNameLst>
                                          <p:attrName>ppt_x</p:attrName>
                                        </p:attrNameLst>
                                      </p:cBhvr>
                                      <p:tavLst>
                                        <p:tav tm="0">
                                          <p:val>
                                            <p:strVal val="#ppt_x"/>
                                          </p:val>
                                        </p:tav>
                                        <p:tav tm="100000">
                                          <p:val>
                                            <p:strVal val="#ppt_x"/>
                                          </p:val>
                                        </p:tav>
                                      </p:tavLst>
                                    </p:anim>
                                    <p:anim calcmode="lin" valueType="num">
                                      <p:cBhvr>
                                        <p:cTn id="28" dur="15000" fill="hold"/>
                                        <p:tgtEl>
                                          <p:spTgt spid="322563">
                                            <p:txEl>
                                              <p:pRg st="4" end="4"/>
                                            </p:txEl>
                                          </p:spTgt>
                                        </p:tgtEl>
                                        <p:attrNameLst>
                                          <p:attrName>ppt_y</p:attrName>
                                        </p:attrNameLst>
                                      </p:cBhvr>
                                      <p:tavLst>
                                        <p:tav tm="0">
                                          <p:val>
                                            <p:strVal val="#ppt_y+1"/>
                                          </p:val>
                                        </p:tav>
                                        <p:tav tm="100000">
                                          <p:val>
                                            <p:strVal val="#ppt_y-1"/>
                                          </p:val>
                                        </p:tav>
                                      </p:tavLst>
                                    </p:anim>
                                  </p:childTnLst>
                                </p:cTn>
                              </p:par>
                              <p:par>
                                <p:cTn id="29" presetID="28" presetClass="entr" presetSubtype="0" fill="hold" grpId="0" nodeType="withEffect">
                                  <p:stCondLst>
                                    <p:cond delay="0"/>
                                  </p:stCondLst>
                                  <p:childTnLst>
                                    <p:set>
                                      <p:cBhvr>
                                        <p:cTn id="30" dur="1" fill="hold">
                                          <p:stCondLst>
                                            <p:cond delay="0"/>
                                          </p:stCondLst>
                                        </p:cTn>
                                        <p:tgtEl>
                                          <p:spTgt spid="322563">
                                            <p:txEl>
                                              <p:pRg st="5" end="5"/>
                                            </p:txEl>
                                          </p:spTgt>
                                        </p:tgtEl>
                                        <p:attrNameLst>
                                          <p:attrName>style.visibility</p:attrName>
                                        </p:attrNameLst>
                                      </p:cBhvr>
                                      <p:to>
                                        <p:strVal val="visible"/>
                                      </p:to>
                                    </p:set>
                                    <p:anim calcmode="lin" valueType="num">
                                      <p:cBhvr>
                                        <p:cTn id="31" dur="15000" fill="hold"/>
                                        <p:tgtEl>
                                          <p:spTgt spid="322563">
                                            <p:txEl>
                                              <p:pRg st="5" end="5"/>
                                            </p:txEl>
                                          </p:spTgt>
                                        </p:tgtEl>
                                        <p:attrNameLst>
                                          <p:attrName>ppt_x</p:attrName>
                                        </p:attrNameLst>
                                      </p:cBhvr>
                                      <p:tavLst>
                                        <p:tav tm="0">
                                          <p:val>
                                            <p:strVal val="#ppt_x"/>
                                          </p:val>
                                        </p:tav>
                                        <p:tav tm="100000">
                                          <p:val>
                                            <p:strVal val="#ppt_x"/>
                                          </p:val>
                                        </p:tav>
                                      </p:tavLst>
                                    </p:anim>
                                    <p:anim calcmode="lin" valueType="num">
                                      <p:cBhvr>
                                        <p:cTn id="32" dur="15000" fill="hold"/>
                                        <p:tgtEl>
                                          <p:spTgt spid="322563">
                                            <p:txEl>
                                              <p:pRg st="5" end="5"/>
                                            </p:txEl>
                                          </p:spTgt>
                                        </p:tgtEl>
                                        <p:attrNameLst>
                                          <p:attrName>ppt_y</p:attrName>
                                        </p:attrNameLst>
                                      </p:cBhvr>
                                      <p:tavLst>
                                        <p:tav tm="0">
                                          <p:val>
                                            <p:strVal val="#ppt_y+1"/>
                                          </p:val>
                                        </p:tav>
                                        <p:tav tm="100000">
                                          <p:val>
                                            <p:strVal val="#ppt_y-1"/>
                                          </p:val>
                                        </p:tav>
                                      </p:tavLst>
                                    </p:anim>
                                  </p:childTnLst>
                                </p:cTn>
                              </p:par>
                              <p:par>
                                <p:cTn id="33" presetID="28" presetClass="entr" presetSubtype="0" fill="hold" grpId="0" nodeType="withEffect">
                                  <p:stCondLst>
                                    <p:cond delay="0"/>
                                  </p:stCondLst>
                                  <p:childTnLst>
                                    <p:set>
                                      <p:cBhvr>
                                        <p:cTn id="34" dur="1" fill="hold">
                                          <p:stCondLst>
                                            <p:cond delay="0"/>
                                          </p:stCondLst>
                                        </p:cTn>
                                        <p:tgtEl>
                                          <p:spTgt spid="322563">
                                            <p:txEl>
                                              <p:pRg st="6" end="6"/>
                                            </p:txEl>
                                          </p:spTgt>
                                        </p:tgtEl>
                                        <p:attrNameLst>
                                          <p:attrName>style.visibility</p:attrName>
                                        </p:attrNameLst>
                                      </p:cBhvr>
                                      <p:to>
                                        <p:strVal val="visible"/>
                                      </p:to>
                                    </p:set>
                                    <p:anim calcmode="lin" valueType="num">
                                      <p:cBhvr>
                                        <p:cTn id="35" dur="15000" fill="hold"/>
                                        <p:tgtEl>
                                          <p:spTgt spid="322563">
                                            <p:txEl>
                                              <p:pRg st="6" end="6"/>
                                            </p:txEl>
                                          </p:spTgt>
                                        </p:tgtEl>
                                        <p:attrNameLst>
                                          <p:attrName>ppt_x</p:attrName>
                                        </p:attrNameLst>
                                      </p:cBhvr>
                                      <p:tavLst>
                                        <p:tav tm="0">
                                          <p:val>
                                            <p:strVal val="#ppt_x"/>
                                          </p:val>
                                        </p:tav>
                                        <p:tav tm="100000">
                                          <p:val>
                                            <p:strVal val="#ppt_x"/>
                                          </p:val>
                                        </p:tav>
                                      </p:tavLst>
                                    </p:anim>
                                    <p:anim calcmode="lin" valueType="num">
                                      <p:cBhvr>
                                        <p:cTn id="36" dur="15000" fill="hold"/>
                                        <p:tgtEl>
                                          <p:spTgt spid="322563">
                                            <p:txEl>
                                              <p:pRg st="6" end="6"/>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2" grpId="0"/>
      <p:bldP spid="322563"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a:xfrm>
            <a:off x="1524000" y="190500"/>
            <a:ext cx="7010400" cy="858838"/>
          </a:xfrm>
        </p:spPr>
        <p:txBody>
          <a:bodyPr/>
          <a:lstStyle/>
          <a:p>
            <a:pPr algn="ctr"/>
            <a:r>
              <a:rPr lang="en-US" sz="2900" b="1" i="1"/>
              <a:t>Definisi geografi</a:t>
            </a:r>
          </a:p>
        </p:txBody>
      </p:sp>
      <p:sp>
        <p:nvSpPr>
          <p:cNvPr id="319491" name="Rectangle 3"/>
          <p:cNvSpPr>
            <a:spLocks noGrp="1" noChangeArrowheads="1"/>
          </p:cNvSpPr>
          <p:nvPr>
            <p:ph idx="1"/>
          </p:nvPr>
        </p:nvSpPr>
        <p:spPr>
          <a:xfrm>
            <a:off x="381000" y="914400"/>
            <a:ext cx="8610600" cy="5943600"/>
          </a:xfrm>
        </p:spPr>
        <p:txBody>
          <a:bodyPr/>
          <a:lstStyle/>
          <a:p>
            <a:pPr marL="571500" indent="-571500">
              <a:lnSpc>
                <a:spcPct val="80000"/>
              </a:lnSpc>
              <a:buFont typeface="Wingdings" pitchFamily="2" charset="2"/>
              <a:buNone/>
            </a:pPr>
            <a:r>
              <a:rPr lang="en-US" sz="1600"/>
              <a:t>	</a:t>
            </a:r>
            <a:r>
              <a:rPr lang="en-US" sz="1600" i="1">
                <a:solidFill>
                  <a:srgbClr val="FF3399"/>
                </a:solidFill>
              </a:rPr>
              <a:t>ROGER MINSHULL</a:t>
            </a:r>
            <a:r>
              <a:rPr lang="en-US" sz="1600"/>
              <a:t>; MENGUTIP  DEFINISI:</a:t>
            </a:r>
          </a:p>
          <a:p>
            <a:pPr marL="571500" indent="-571500">
              <a:lnSpc>
                <a:spcPct val="80000"/>
              </a:lnSpc>
              <a:buFont typeface="Wingdings" pitchFamily="2" charset="2"/>
              <a:buAutoNum type="arabicPeriod"/>
            </a:pPr>
            <a:r>
              <a:rPr lang="en-US" sz="2000" b="1"/>
              <a:t>BENTANG ALAM MUKA BUMI</a:t>
            </a:r>
          </a:p>
          <a:p>
            <a:pPr marL="571500" indent="-571500">
              <a:lnSpc>
                <a:spcPct val="80000"/>
              </a:lnSpc>
              <a:buFont typeface="Wingdings" pitchFamily="2" charset="2"/>
              <a:buAutoNum type="arabicPeriod"/>
            </a:pPr>
            <a:r>
              <a:rPr lang="en-US" sz="2000" b="1"/>
              <a:t>TEMPAT DIMUKA BUMI </a:t>
            </a:r>
            <a:r>
              <a:rPr lang="en-US" sz="2000" b="1" i="1"/>
              <a:t>(</a:t>
            </a:r>
            <a:r>
              <a:rPr lang="en-US" sz="2000" b="1" i="1">
                <a:solidFill>
                  <a:srgbClr val="FF0066"/>
                </a:solidFill>
              </a:rPr>
              <a:t>JAMES, LUKERMAN</a:t>
            </a:r>
            <a:r>
              <a:rPr lang="en-US" sz="2000" b="1"/>
              <a:t>)</a:t>
            </a:r>
          </a:p>
          <a:p>
            <a:pPr marL="571500" indent="-571500">
              <a:lnSpc>
                <a:spcPct val="80000"/>
              </a:lnSpc>
              <a:buFont typeface="Wingdings" pitchFamily="2" charset="2"/>
              <a:buAutoNum type="arabicPeriod"/>
            </a:pPr>
            <a:r>
              <a:rPr lang="en-US" sz="2000" b="1"/>
              <a:t>RUANG, KHUSUS PADA PERMUKAAN BUMI (</a:t>
            </a:r>
            <a:r>
              <a:rPr lang="en-US" sz="2000" b="1" i="1">
                <a:solidFill>
                  <a:srgbClr val="FF0066"/>
                </a:solidFill>
              </a:rPr>
              <a:t>KANT)</a:t>
            </a:r>
          </a:p>
          <a:p>
            <a:pPr marL="571500" indent="-571500">
              <a:lnSpc>
                <a:spcPct val="80000"/>
              </a:lnSpc>
              <a:buFont typeface="Wingdings" pitchFamily="2" charset="2"/>
              <a:buAutoNum type="arabicPeriod"/>
            </a:pPr>
            <a:r>
              <a:rPr lang="en-US" sz="2000" b="1"/>
              <a:t>EFEK Parsial LINGK ALAMI ATAS MANUSIA </a:t>
            </a:r>
            <a:r>
              <a:rPr lang="en-US" sz="2000" b="1" i="1"/>
              <a:t>(</a:t>
            </a:r>
            <a:r>
              <a:rPr lang="en-US" sz="2000" b="1" i="1">
                <a:solidFill>
                  <a:srgbClr val="FF0066"/>
                </a:solidFill>
              </a:rPr>
              <a:t>HOUSTON, MARTIN</a:t>
            </a:r>
            <a:r>
              <a:rPr lang="en-US" sz="2000" b="1">
                <a:solidFill>
                  <a:srgbClr val="FF0066"/>
                </a:solidFill>
              </a:rPr>
              <a:t>)</a:t>
            </a:r>
          </a:p>
          <a:p>
            <a:pPr marL="571500" indent="-571500">
              <a:lnSpc>
                <a:spcPct val="80000"/>
              </a:lnSpc>
              <a:buFont typeface="Wingdings" pitchFamily="2" charset="2"/>
              <a:buAutoNum type="arabicPeriod"/>
            </a:pPr>
            <a:r>
              <a:rPr lang="en-US" sz="2000" b="1"/>
              <a:t>LOKASI, DISTRIBUSI, SALING BERGANTUNG SEDUNIA DAN INTERAKSI DALAM KETERATURAN (</a:t>
            </a:r>
            <a:r>
              <a:rPr lang="en-US" sz="2000" b="1" i="1">
                <a:solidFill>
                  <a:srgbClr val="FF0066"/>
                </a:solidFill>
              </a:rPr>
              <a:t>LUKERMAN)</a:t>
            </a:r>
          </a:p>
          <a:p>
            <a:pPr marL="571500" indent="-571500">
              <a:lnSpc>
                <a:spcPct val="80000"/>
              </a:lnSpc>
              <a:buFont typeface="Wingdings" pitchFamily="2" charset="2"/>
              <a:buAutoNum type="arabicPeriod"/>
            </a:pPr>
            <a:r>
              <a:rPr lang="en-US" sz="2000" b="1"/>
              <a:t>KOMBINASI FENOMENA DI MUKA BUMI</a:t>
            </a:r>
          </a:p>
          <a:p>
            <a:pPr marL="571500" indent="-571500">
              <a:lnSpc>
                <a:spcPct val="80000"/>
              </a:lnSpc>
              <a:buFont typeface="Wingdings" pitchFamily="2" charset="2"/>
              <a:buAutoNum type="arabicPeriod"/>
            </a:pPr>
            <a:r>
              <a:rPr lang="en-US" sz="2000" b="1"/>
              <a:t>Pola kovariasi kedaerahan (Lewthwaite)</a:t>
            </a:r>
          </a:p>
          <a:p>
            <a:pPr marL="571500" indent="-571500">
              <a:lnSpc>
                <a:spcPct val="80000"/>
              </a:lnSpc>
              <a:buFont typeface="Wingdings" pitchFamily="2" charset="2"/>
              <a:buAutoNum type="arabicPeriod"/>
            </a:pPr>
            <a:r>
              <a:rPr lang="en-US" sz="2000" b="1"/>
              <a:t>SISTEM MANUSIA - BUMI (</a:t>
            </a:r>
            <a:r>
              <a:rPr lang="en-US" sz="2000" b="1" i="1">
                <a:solidFill>
                  <a:srgbClr val="FF0066"/>
                </a:solidFill>
              </a:rPr>
              <a:t>BERRY)</a:t>
            </a:r>
          </a:p>
          <a:p>
            <a:pPr marL="571500" indent="-571500">
              <a:lnSpc>
                <a:spcPct val="80000"/>
              </a:lnSpc>
              <a:buFont typeface="Wingdings" pitchFamily="2" charset="2"/>
              <a:buAutoNum type="arabicPeriod"/>
            </a:pPr>
            <a:r>
              <a:rPr lang="en-US" sz="2000" b="1">
                <a:solidFill>
                  <a:schemeClr val="tx1"/>
                </a:solidFill>
              </a:rPr>
              <a:t>Sistem yg luas menyangkut manusia dan alam</a:t>
            </a:r>
          </a:p>
          <a:p>
            <a:pPr marL="571500" indent="-571500">
              <a:lnSpc>
                <a:spcPct val="80000"/>
              </a:lnSpc>
              <a:buFont typeface="Wingdings" pitchFamily="2" charset="2"/>
              <a:buAutoNum type="arabicPeriod"/>
            </a:pPr>
            <a:r>
              <a:rPr lang="en-US" sz="2000" b="1"/>
              <a:t>HUBUNGAN DAN PENGARUH TIMBAL BALIK DALAM EKOSISTEM (</a:t>
            </a:r>
            <a:r>
              <a:rPr lang="en-US" sz="2000" b="1" i="1">
                <a:solidFill>
                  <a:srgbClr val="FF0066"/>
                </a:solidFill>
              </a:rPr>
              <a:t>MORGAN &amp; MOSS</a:t>
            </a:r>
            <a:r>
              <a:rPr lang="en-US" sz="2000" b="1" i="1"/>
              <a:t>)</a:t>
            </a:r>
          </a:p>
          <a:p>
            <a:pPr marL="571500" indent="-571500">
              <a:lnSpc>
                <a:spcPct val="80000"/>
              </a:lnSpc>
              <a:buFont typeface="Wingdings" pitchFamily="2" charset="2"/>
              <a:buAutoNum type="arabicPeriod"/>
            </a:pPr>
            <a:r>
              <a:rPr lang="en-US" sz="2000" b="1"/>
              <a:t>EKOLOGI MANUSIA</a:t>
            </a:r>
          </a:p>
          <a:p>
            <a:pPr marL="571500" indent="-571500">
              <a:lnSpc>
                <a:spcPct val="80000"/>
              </a:lnSpc>
              <a:buFont typeface="Wingdings" pitchFamily="2" charset="2"/>
              <a:buAutoNum type="arabicPeriod"/>
            </a:pPr>
            <a:r>
              <a:rPr lang="en-US" sz="2000" b="1"/>
              <a:t>DIFERENSIASI AREAL FENOMENA YG BERTALIAN DIMUKA BUMI DALAM ARTI PENTINGNYA BAGI MANUSIA (</a:t>
            </a:r>
            <a:r>
              <a:rPr lang="en-US" sz="2000" b="1" i="1">
                <a:solidFill>
                  <a:srgbClr val="FF0066"/>
                </a:solidFill>
              </a:rPr>
              <a:t>HARTSHORNE)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19490"/>
                                        </p:tgtEl>
                                        <p:attrNameLst>
                                          <p:attrName>style.visibility</p:attrName>
                                        </p:attrNameLst>
                                      </p:cBhvr>
                                      <p:to>
                                        <p:strVal val="visible"/>
                                      </p:to>
                                    </p:set>
                                    <p:anim calcmode="lin" valueType="num">
                                      <p:cBhvr>
                                        <p:cTn id="7" dur="1000" fill="hold"/>
                                        <p:tgtEl>
                                          <p:spTgt spid="319490"/>
                                        </p:tgtEl>
                                        <p:attrNameLst>
                                          <p:attrName>ppt_x</p:attrName>
                                        </p:attrNameLst>
                                      </p:cBhvr>
                                      <p:tavLst>
                                        <p:tav tm="0">
                                          <p:val>
                                            <p:strVal val="#ppt_x-.2"/>
                                          </p:val>
                                        </p:tav>
                                        <p:tav tm="100000">
                                          <p:val>
                                            <p:strVal val="#ppt_x"/>
                                          </p:val>
                                        </p:tav>
                                      </p:tavLst>
                                    </p:anim>
                                    <p:anim calcmode="lin" valueType="num">
                                      <p:cBhvr>
                                        <p:cTn id="8" dur="1000" fill="hold"/>
                                        <p:tgtEl>
                                          <p:spTgt spid="319490"/>
                                        </p:tgtEl>
                                        <p:attrNameLst>
                                          <p:attrName>ppt_y</p:attrName>
                                        </p:attrNameLst>
                                      </p:cBhvr>
                                      <p:tavLst>
                                        <p:tav tm="0">
                                          <p:val>
                                            <p:strVal val="#ppt_y"/>
                                          </p:val>
                                        </p:tav>
                                        <p:tav tm="100000">
                                          <p:val>
                                            <p:strVal val="#ppt_y"/>
                                          </p:val>
                                        </p:tav>
                                      </p:tavLst>
                                    </p:anim>
                                    <p:animEffect transition="in" filter="wipe(right)" prLst="gradientSize: 0.1">
                                      <p:cBhvr>
                                        <p:cTn id="9" dur="1000"/>
                                        <p:tgtEl>
                                          <p:spTgt spid="31949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19491">
                                            <p:txEl>
                                              <p:pRg st="0" end="0"/>
                                            </p:txEl>
                                          </p:spTgt>
                                        </p:tgtEl>
                                        <p:attrNameLst>
                                          <p:attrName>style.visibility</p:attrName>
                                        </p:attrNameLst>
                                      </p:cBhvr>
                                      <p:to>
                                        <p:strVal val="visible"/>
                                      </p:to>
                                    </p:set>
                                    <p:animEffect transition="in" filter="fade">
                                      <p:cBhvr>
                                        <p:cTn id="14" dur="500"/>
                                        <p:tgtEl>
                                          <p:spTgt spid="319491">
                                            <p:txEl>
                                              <p:pRg st="0" end="0"/>
                                            </p:txEl>
                                          </p:spTgt>
                                        </p:tgtEl>
                                      </p:cBhvr>
                                    </p:animEffect>
                                    <p:anim calcmode="lin" valueType="num">
                                      <p:cBhvr>
                                        <p:cTn id="15" dur="500" fill="hold"/>
                                        <p:tgtEl>
                                          <p:spTgt spid="31949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1949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19491">
                                            <p:txEl>
                                              <p:pRg st="1" end="1"/>
                                            </p:txEl>
                                          </p:spTgt>
                                        </p:tgtEl>
                                        <p:attrNameLst>
                                          <p:attrName>style.visibility</p:attrName>
                                        </p:attrNameLst>
                                      </p:cBhvr>
                                      <p:to>
                                        <p:strVal val="visible"/>
                                      </p:to>
                                    </p:set>
                                    <p:animEffect transition="in" filter="fade">
                                      <p:cBhvr>
                                        <p:cTn id="21" dur="500"/>
                                        <p:tgtEl>
                                          <p:spTgt spid="319491">
                                            <p:txEl>
                                              <p:pRg st="1" end="1"/>
                                            </p:txEl>
                                          </p:spTgt>
                                        </p:tgtEl>
                                      </p:cBhvr>
                                    </p:animEffect>
                                    <p:anim calcmode="lin" valueType="num">
                                      <p:cBhvr>
                                        <p:cTn id="22" dur="500" fill="hold"/>
                                        <p:tgtEl>
                                          <p:spTgt spid="31949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31949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319491">
                                            <p:txEl>
                                              <p:pRg st="2" end="2"/>
                                            </p:txEl>
                                          </p:spTgt>
                                        </p:tgtEl>
                                        <p:attrNameLst>
                                          <p:attrName>style.visibility</p:attrName>
                                        </p:attrNameLst>
                                      </p:cBhvr>
                                      <p:to>
                                        <p:strVal val="visible"/>
                                      </p:to>
                                    </p:set>
                                    <p:animEffect transition="in" filter="fade">
                                      <p:cBhvr>
                                        <p:cTn id="28" dur="500"/>
                                        <p:tgtEl>
                                          <p:spTgt spid="319491">
                                            <p:txEl>
                                              <p:pRg st="2" end="2"/>
                                            </p:txEl>
                                          </p:spTgt>
                                        </p:tgtEl>
                                      </p:cBhvr>
                                    </p:animEffect>
                                    <p:anim calcmode="lin" valueType="num">
                                      <p:cBhvr>
                                        <p:cTn id="29" dur="500" fill="hold"/>
                                        <p:tgtEl>
                                          <p:spTgt spid="31949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31949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319491">
                                            <p:txEl>
                                              <p:pRg st="3" end="3"/>
                                            </p:txEl>
                                          </p:spTgt>
                                        </p:tgtEl>
                                        <p:attrNameLst>
                                          <p:attrName>style.visibility</p:attrName>
                                        </p:attrNameLst>
                                      </p:cBhvr>
                                      <p:to>
                                        <p:strVal val="visible"/>
                                      </p:to>
                                    </p:set>
                                    <p:animEffect transition="in" filter="fade">
                                      <p:cBhvr>
                                        <p:cTn id="35" dur="500"/>
                                        <p:tgtEl>
                                          <p:spTgt spid="319491">
                                            <p:txEl>
                                              <p:pRg st="3" end="3"/>
                                            </p:txEl>
                                          </p:spTgt>
                                        </p:tgtEl>
                                      </p:cBhvr>
                                    </p:animEffect>
                                    <p:anim calcmode="lin" valueType="num">
                                      <p:cBhvr>
                                        <p:cTn id="36" dur="500" fill="hold"/>
                                        <p:tgtEl>
                                          <p:spTgt spid="31949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319491">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319491">
                                            <p:txEl>
                                              <p:pRg st="4" end="4"/>
                                            </p:txEl>
                                          </p:spTgt>
                                        </p:tgtEl>
                                        <p:attrNameLst>
                                          <p:attrName>style.visibility</p:attrName>
                                        </p:attrNameLst>
                                      </p:cBhvr>
                                      <p:to>
                                        <p:strVal val="visible"/>
                                      </p:to>
                                    </p:set>
                                    <p:animEffect transition="in" filter="fade">
                                      <p:cBhvr>
                                        <p:cTn id="42" dur="500"/>
                                        <p:tgtEl>
                                          <p:spTgt spid="319491">
                                            <p:txEl>
                                              <p:pRg st="4" end="4"/>
                                            </p:txEl>
                                          </p:spTgt>
                                        </p:tgtEl>
                                      </p:cBhvr>
                                    </p:animEffect>
                                    <p:anim calcmode="lin" valueType="num">
                                      <p:cBhvr>
                                        <p:cTn id="43" dur="500" fill="hold"/>
                                        <p:tgtEl>
                                          <p:spTgt spid="319491">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319491">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319491">
                                            <p:txEl>
                                              <p:pRg st="5" end="5"/>
                                            </p:txEl>
                                          </p:spTgt>
                                        </p:tgtEl>
                                        <p:attrNameLst>
                                          <p:attrName>style.visibility</p:attrName>
                                        </p:attrNameLst>
                                      </p:cBhvr>
                                      <p:to>
                                        <p:strVal val="visible"/>
                                      </p:to>
                                    </p:set>
                                    <p:animEffect transition="in" filter="fade">
                                      <p:cBhvr>
                                        <p:cTn id="49" dur="500"/>
                                        <p:tgtEl>
                                          <p:spTgt spid="319491">
                                            <p:txEl>
                                              <p:pRg st="5" end="5"/>
                                            </p:txEl>
                                          </p:spTgt>
                                        </p:tgtEl>
                                      </p:cBhvr>
                                    </p:animEffect>
                                    <p:anim calcmode="lin" valueType="num">
                                      <p:cBhvr>
                                        <p:cTn id="50" dur="500" fill="hold"/>
                                        <p:tgtEl>
                                          <p:spTgt spid="319491">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319491">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319491">
                                            <p:txEl>
                                              <p:pRg st="6" end="6"/>
                                            </p:txEl>
                                          </p:spTgt>
                                        </p:tgtEl>
                                        <p:attrNameLst>
                                          <p:attrName>style.visibility</p:attrName>
                                        </p:attrNameLst>
                                      </p:cBhvr>
                                      <p:to>
                                        <p:strVal val="visible"/>
                                      </p:to>
                                    </p:set>
                                    <p:animEffect transition="in" filter="fade">
                                      <p:cBhvr>
                                        <p:cTn id="56" dur="500"/>
                                        <p:tgtEl>
                                          <p:spTgt spid="319491">
                                            <p:txEl>
                                              <p:pRg st="6" end="6"/>
                                            </p:txEl>
                                          </p:spTgt>
                                        </p:tgtEl>
                                      </p:cBhvr>
                                    </p:animEffect>
                                    <p:anim calcmode="lin" valueType="num">
                                      <p:cBhvr>
                                        <p:cTn id="57" dur="500" fill="hold"/>
                                        <p:tgtEl>
                                          <p:spTgt spid="319491">
                                            <p:txEl>
                                              <p:pRg st="6" end="6"/>
                                            </p:txEl>
                                          </p:spTgt>
                                        </p:tgtEl>
                                        <p:attrNameLst>
                                          <p:attrName>ppt_x</p:attrName>
                                        </p:attrNameLst>
                                      </p:cBhvr>
                                      <p:tavLst>
                                        <p:tav tm="0">
                                          <p:val>
                                            <p:strVal val="#ppt_x"/>
                                          </p:val>
                                        </p:tav>
                                        <p:tav tm="100000">
                                          <p:val>
                                            <p:strVal val="#ppt_x"/>
                                          </p:val>
                                        </p:tav>
                                      </p:tavLst>
                                    </p:anim>
                                    <p:anim calcmode="lin" valueType="num">
                                      <p:cBhvr>
                                        <p:cTn id="58" dur="500" fill="hold"/>
                                        <p:tgtEl>
                                          <p:spTgt spid="319491">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319491">
                                            <p:txEl>
                                              <p:pRg st="7" end="7"/>
                                            </p:txEl>
                                          </p:spTgt>
                                        </p:tgtEl>
                                        <p:attrNameLst>
                                          <p:attrName>style.visibility</p:attrName>
                                        </p:attrNameLst>
                                      </p:cBhvr>
                                      <p:to>
                                        <p:strVal val="visible"/>
                                      </p:to>
                                    </p:set>
                                    <p:animEffect transition="in" filter="fade">
                                      <p:cBhvr>
                                        <p:cTn id="63" dur="500"/>
                                        <p:tgtEl>
                                          <p:spTgt spid="319491">
                                            <p:txEl>
                                              <p:pRg st="7" end="7"/>
                                            </p:txEl>
                                          </p:spTgt>
                                        </p:tgtEl>
                                      </p:cBhvr>
                                    </p:animEffect>
                                    <p:anim calcmode="lin" valueType="num">
                                      <p:cBhvr>
                                        <p:cTn id="64" dur="500" fill="hold"/>
                                        <p:tgtEl>
                                          <p:spTgt spid="319491">
                                            <p:txEl>
                                              <p:pRg st="7" end="7"/>
                                            </p:txEl>
                                          </p:spTgt>
                                        </p:tgtEl>
                                        <p:attrNameLst>
                                          <p:attrName>ppt_x</p:attrName>
                                        </p:attrNameLst>
                                      </p:cBhvr>
                                      <p:tavLst>
                                        <p:tav tm="0">
                                          <p:val>
                                            <p:strVal val="#ppt_x"/>
                                          </p:val>
                                        </p:tav>
                                        <p:tav tm="100000">
                                          <p:val>
                                            <p:strVal val="#ppt_x"/>
                                          </p:val>
                                        </p:tav>
                                      </p:tavLst>
                                    </p:anim>
                                    <p:anim calcmode="lin" valueType="num">
                                      <p:cBhvr>
                                        <p:cTn id="65" dur="500" fill="hold"/>
                                        <p:tgtEl>
                                          <p:spTgt spid="319491">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4" presetClass="entr" presetSubtype="0" fill="hold" grpId="0" nodeType="clickEffect">
                                  <p:stCondLst>
                                    <p:cond delay="0"/>
                                  </p:stCondLst>
                                  <p:childTnLst>
                                    <p:set>
                                      <p:cBhvr>
                                        <p:cTn id="69" dur="1" fill="hold">
                                          <p:stCondLst>
                                            <p:cond delay="0"/>
                                          </p:stCondLst>
                                        </p:cTn>
                                        <p:tgtEl>
                                          <p:spTgt spid="319491">
                                            <p:txEl>
                                              <p:pRg st="8" end="8"/>
                                            </p:txEl>
                                          </p:spTgt>
                                        </p:tgtEl>
                                        <p:attrNameLst>
                                          <p:attrName>style.visibility</p:attrName>
                                        </p:attrNameLst>
                                      </p:cBhvr>
                                      <p:to>
                                        <p:strVal val="visible"/>
                                      </p:to>
                                    </p:set>
                                    <p:animEffect transition="in" filter="fade">
                                      <p:cBhvr>
                                        <p:cTn id="70" dur="500"/>
                                        <p:tgtEl>
                                          <p:spTgt spid="319491">
                                            <p:txEl>
                                              <p:pRg st="8" end="8"/>
                                            </p:txEl>
                                          </p:spTgt>
                                        </p:tgtEl>
                                      </p:cBhvr>
                                    </p:animEffect>
                                    <p:anim calcmode="lin" valueType="num">
                                      <p:cBhvr>
                                        <p:cTn id="71" dur="500" fill="hold"/>
                                        <p:tgtEl>
                                          <p:spTgt spid="319491">
                                            <p:txEl>
                                              <p:pRg st="8" end="8"/>
                                            </p:txEl>
                                          </p:spTgt>
                                        </p:tgtEl>
                                        <p:attrNameLst>
                                          <p:attrName>ppt_x</p:attrName>
                                        </p:attrNameLst>
                                      </p:cBhvr>
                                      <p:tavLst>
                                        <p:tav tm="0">
                                          <p:val>
                                            <p:strVal val="#ppt_x"/>
                                          </p:val>
                                        </p:tav>
                                        <p:tav tm="100000">
                                          <p:val>
                                            <p:strVal val="#ppt_x"/>
                                          </p:val>
                                        </p:tav>
                                      </p:tavLst>
                                    </p:anim>
                                    <p:anim calcmode="lin" valueType="num">
                                      <p:cBhvr>
                                        <p:cTn id="72" dur="500" fill="hold"/>
                                        <p:tgtEl>
                                          <p:spTgt spid="319491">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4" presetClass="entr" presetSubtype="0" fill="hold" grpId="0" nodeType="clickEffect">
                                  <p:stCondLst>
                                    <p:cond delay="0"/>
                                  </p:stCondLst>
                                  <p:childTnLst>
                                    <p:set>
                                      <p:cBhvr>
                                        <p:cTn id="76" dur="1" fill="hold">
                                          <p:stCondLst>
                                            <p:cond delay="0"/>
                                          </p:stCondLst>
                                        </p:cTn>
                                        <p:tgtEl>
                                          <p:spTgt spid="319491">
                                            <p:txEl>
                                              <p:pRg st="9" end="9"/>
                                            </p:txEl>
                                          </p:spTgt>
                                        </p:tgtEl>
                                        <p:attrNameLst>
                                          <p:attrName>style.visibility</p:attrName>
                                        </p:attrNameLst>
                                      </p:cBhvr>
                                      <p:to>
                                        <p:strVal val="visible"/>
                                      </p:to>
                                    </p:set>
                                    <p:animEffect transition="in" filter="fade">
                                      <p:cBhvr>
                                        <p:cTn id="77" dur="500"/>
                                        <p:tgtEl>
                                          <p:spTgt spid="319491">
                                            <p:txEl>
                                              <p:pRg st="9" end="9"/>
                                            </p:txEl>
                                          </p:spTgt>
                                        </p:tgtEl>
                                      </p:cBhvr>
                                    </p:animEffect>
                                    <p:anim calcmode="lin" valueType="num">
                                      <p:cBhvr>
                                        <p:cTn id="78" dur="500" fill="hold"/>
                                        <p:tgtEl>
                                          <p:spTgt spid="319491">
                                            <p:txEl>
                                              <p:pRg st="9" end="9"/>
                                            </p:txEl>
                                          </p:spTgt>
                                        </p:tgtEl>
                                        <p:attrNameLst>
                                          <p:attrName>ppt_x</p:attrName>
                                        </p:attrNameLst>
                                      </p:cBhvr>
                                      <p:tavLst>
                                        <p:tav tm="0">
                                          <p:val>
                                            <p:strVal val="#ppt_x"/>
                                          </p:val>
                                        </p:tav>
                                        <p:tav tm="100000">
                                          <p:val>
                                            <p:strVal val="#ppt_x"/>
                                          </p:val>
                                        </p:tav>
                                      </p:tavLst>
                                    </p:anim>
                                    <p:anim calcmode="lin" valueType="num">
                                      <p:cBhvr>
                                        <p:cTn id="79" dur="500" fill="hold"/>
                                        <p:tgtEl>
                                          <p:spTgt spid="319491">
                                            <p:txEl>
                                              <p:pRg st="9" end="9"/>
                                            </p:txEl>
                                          </p:spTgt>
                                        </p:tgtEl>
                                        <p:attrNameLst>
                                          <p:attrName>ppt_y</p:attrName>
                                        </p:attrNameLst>
                                      </p:cBhvr>
                                      <p:tavLst>
                                        <p:tav tm="0">
                                          <p:val>
                                            <p:strVal val="#ppt_y+.05"/>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4" presetClass="entr" presetSubtype="0" fill="hold" grpId="0" nodeType="clickEffect">
                                  <p:stCondLst>
                                    <p:cond delay="0"/>
                                  </p:stCondLst>
                                  <p:childTnLst>
                                    <p:set>
                                      <p:cBhvr>
                                        <p:cTn id="83" dur="1" fill="hold">
                                          <p:stCondLst>
                                            <p:cond delay="0"/>
                                          </p:stCondLst>
                                        </p:cTn>
                                        <p:tgtEl>
                                          <p:spTgt spid="319491">
                                            <p:txEl>
                                              <p:pRg st="10" end="10"/>
                                            </p:txEl>
                                          </p:spTgt>
                                        </p:tgtEl>
                                        <p:attrNameLst>
                                          <p:attrName>style.visibility</p:attrName>
                                        </p:attrNameLst>
                                      </p:cBhvr>
                                      <p:to>
                                        <p:strVal val="visible"/>
                                      </p:to>
                                    </p:set>
                                    <p:animEffect transition="in" filter="fade">
                                      <p:cBhvr>
                                        <p:cTn id="84" dur="500"/>
                                        <p:tgtEl>
                                          <p:spTgt spid="319491">
                                            <p:txEl>
                                              <p:pRg st="10" end="10"/>
                                            </p:txEl>
                                          </p:spTgt>
                                        </p:tgtEl>
                                      </p:cBhvr>
                                    </p:animEffect>
                                    <p:anim calcmode="lin" valueType="num">
                                      <p:cBhvr>
                                        <p:cTn id="85" dur="500" fill="hold"/>
                                        <p:tgtEl>
                                          <p:spTgt spid="319491">
                                            <p:txEl>
                                              <p:pRg st="10" end="10"/>
                                            </p:txEl>
                                          </p:spTgt>
                                        </p:tgtEl>
                                        <p:attrNameLst>
                                          <p:attrName>ppt_x</p:attrName>
                                        </p:attrNameLst>
                                      </p:cBhvr>
                                      <p:tavLst>
                                        <p:tav tm="0">
                                          <p:val>
                                            <p:strVal val="#ppt_x"/>
                                          </p:val>
                                        </p:tav>
                                        <p:tav tm="100000">
                                          <p:val>
                                            <p:strVal val="#ppt_x"/>
                                          </p:val>
                                        </p:tav>
                                      </p:tavLst>
                                    </p:anim>
                                    <p:anim calcmode="lin" valueType="num">
                                      <p:cBhvr>
                                        <p:cTn id="86" dur="500" fill="hold"/>
                                        <p:tgtEl>
                                          <p:spTgt spid="319491">
                                            <p:txEl>
                                              <p:pRg st="10" end="10"/>
                                            </p:txEl>
                                          </p:spTgt>
                                        </p:tgtEl>
                                        <p:attrNameLst>
                                          <p:attrName>ppt_y</p:attrName>
                                        </p:attrNameLst>
                                      </p:cBhvr>
                                      <p:tavLst>
                                        <p:tav tm="0">
                                          <p:val>
                                            <p:strVal val="#ppt_y+.05"/>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4" presetClass="entr" presetSubtype="0" fill="hold" grpId="0" nodeType="clickEffect">
                                  <p:stCondLst>
                                    <p:cond delay="0"/>
                                  </p:stCondLst>
                                  <p:childTnLst>
                                    <p:set>
                                      <p:cBhvr>
                                        <p:cTn id="90" dur="1" fill="hold">
                                          <p:stCondLst>
                                            <p:cond delay="0"/>
                                          </p:stCondLst>
                                        </p:cTn>
                                        <p:tgtEl>
                                          <p:spTgt spid="319491">
                                            <p:txEl>
                                              <p:pRg st="11" end="11"/>
                                            </p:txEl>
                                          </p:spTgt>
                                        </p:tgtEl>
                                        <p:attrNameLst>
                                          <p:attrName>style.visibility</p:attrName>
                                        </p:attrNameLst>
                                      </p:cBhvr>
                                      <p:to>
                                        <p:strVal val="visible"/>
                                      </p:to>
                                    </p:set>
                                    <p:animEffect transition="in" filter="fade">
                                      <p:cBhvr>
                                        <p:cTn id="91" dur="500"/>
                                        <p:tgtEl>
                                          <p:spTgt spid="319491">
                                            <p:txEl>
                                              <p:pRg st="11" end="11"/>
                                            </p:txEl>
                                          </p:spTgt>
                                        </p:tgtEl>
                                      </p:cBhvr>
                                    </p:animEffect>
                                    <p:anim calcmode="lin" valueType="num">
                                      <p:cBhvr>
                                        <p:cTn id="92" dur="500" fill="hold"/>
                                        <p:tgtEl>
                                          <p:spTgt spid="319491">
                                            <p:txEl>
                                              <p:pRg st="11" end="11"/>
                                            </p:txEl>
                                          </p:spTgt>
                                        </p:tgtEl>
                                        <p:attrNameLst>
                                          <p:attrName>ppt_x</p:attrName>
                                        </p:attrNameLst>
                                      </p:cBhvr>
                                      <p:tavLst>
                                        <p:tav tm="0">
                                          <p:val>
                                            <p:strVal val="#ppt_x"/>
                                          </p:val>
                                        </p:tav>
                                        <p:tav tm="100000">
                                          <p:val>
                                            <p:strVal val="#ppt_x"/>
                                          </p:val>
                                        </p:tav>
                                      </p:tavLst>
                                    </p:anim>
                                    <p:anim calcmode="lin" valueType="num">
                                      <p:cBhvr>
                                        <p:cTn id="93" dur="500" fill="hold"/>
                                        <p:tgtEl>
                                          <p:spTgt spid="319491">
                                            <p:txEl>
                                              <p:pRg st="11" end="11"/>
                                            </p:txEl>
                                          </p:spTgt>
                                        </p:tgtEl>
                                        <p:attrNameLst>
                                          <p:attrName>ppt_y</p:attrName>
                                        </p:attrNameLst>
                                      </p:cBhvr>
                                      <p:tavLst>
                                        <p:tav tm="0">
                                          <p:val>
                                            <p:strVal val="#ppt_y+.05"/>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4" presetClass="entr" presetSubtype="0" fill="hold" grpId="0" nodeType="clickEffect">
                                  <p:stCondLst>
                                    <p:cond delay="0"/>
                                  </p:stCondLst>
                                  <p:childTnLst>
                                    <p:set>
                                      <p:cBhvr>
                                        <p:cTn id="97" dur="1" fill="hold">
                                          <p:stCondLst>
                                            <p:cond delay="0"/>
                                          </p:stCondLst>
                                        </p:cTn>
                                        <p:tgtEl>
                                          <p:spTgt spid="319491">
                                            <p:txEl>
                                              <p:pRg st="12" end="12"/>
                                            </p:txEl>
                                          </p:spTgt>
                                        </p:tgtEl>
                                        <p:attrNameLst>
                                          <p:attrName>style.visibility</p:attrName>
                                        </p:attrNameLst>
                                      </p:cBhvr>
                                      <p:to>
                                        <p:strVal val="visible"/>
                                      </p:to>
                                    </p:set>
                                    <p:animEffect transition="in" filter="fade">
                                      <p:cBhvr>
                                        <p:cTn id="98" dur="500"/>
                                        <p:tgtEl>
                                          <p:spTgt spid="319491">
                                            <p:txEl>
                                              <p:pRg st="12" end="12"/>
                                            </p:txEl>
                                          </p:spTgt>
                                        </p:tgtEl>
                                      </p:cBhvr>
                                    </p:animEffect>
                                    <p:anim calcmode="lin" valueType="num">
                                      <p:cBhvr>
                                        <p:cTn id="99" dur="500" fill="hold"/>
                                        <p:tgtEl>
                                          <p:spTgt spid="319491">
                                            <p:txEl>
                                              <p:pRg st="12" end="12"/>
                                            </p:txEl>
                                          </p:spTgt>
                                        </p:tgtEl>
                                        <p:attrNameLst>
                                          <p:attrName>ppt_x</p:attrName>
                                        </p:attrNameLst>
                                      </p:cBhvr>
                                      <p:tavLst>
                                        <p:tav tm="0">
                                          <p:val>
                                            <p:strVal val="#ppt_x"/>
                                          </p:val>
                                        </p:tav>
                                        <p:tav tm="100000">
                                          <p:val>
                                            <p:strVal val="#ppt_x"/>
                                          </p:val>
                                        </p:tav>
                                      </p:tavLst>
                                    </p:anim>
                                    <p:anim calcmode="lin" valueType="num">
                                      <p:cBhvr>
                                        <p:cTn id="100" dur="500" fill="hold"/>
                                        <p:tgtEl>
                                          <p:spTgt spid="319491">
                                            <p:txEl>
                                              <p:pRg st="12" end="1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0" grpId="0"/>
      <p:bldP spid="31949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1524000" y="190500"/>
            <a:ext cx="7010400" cy="1000125"/>
          </a:xfrm>
        </p:spPr>
        <p:txBody>
          <a:bodyPr/>
          <a:lstStyle/>
          <a:p>
            <a:r>
              <a:rPr lang="en-US" sz="3800"/>
              <a:t>Hagget (2001)</a:t>
            </a:r>
          </a:p>
        </p:txBody>
      </p:sp>
      <p:sp>
        <p:nvSpPr>
          <p:cNvPr id="396291" name="Rectangle 3"/>
          <p:cNvSpPr>
            <a:spLocks noGrp="1" noChangeArrowheads="1"/>
          </p:cNvSpPr>
          <p:nvPr>
            <p:ph idx="1"/>
          </p:nvPr>
        </p:nvSpPr>
        <p:spPr>
          <a:xfrm>
            <a:off x="228600" y="1295400"/>
            <a:ext cx="8610600" cy="4953000"/>
          </a:xfrm>
        </p:spPr>
        <p:txBody>
          <a:bodyPr>
            <a:normAutofit lnSpcReduction="10000"/>
          </a:bodyPr>
          <a:lstStyle/>
          <a:p>
            <a:pPr marL="609600" indent="-609600">
              <a:buFont typeface="Wingdings" pitchFamily="2" charset="2"/>
              <a:buNone/>
            </a:pPr>
            <a:r>
              <a:rPr lang="en-US" sz="2600" i="1"/>
              <a:t>Geography is an integrative discipline that brings together the physical and human dimensions of the world in the study of people, place, and environment</a:t>
            </a:r>
          </a:p>
          <a:p>
            <a:pPr marL="609600" indent="-609600">
              <a:buFont typeface="Wingdings" pitchFamily="2" charset="2"/>
              <a:buNone/>
            </a:pPr>
            <a:r>
              <a:rPr lang="en-US" sz="2600" b="1" i="1"/>
              <a:t>Geografi  sebagai disiplin ilmu yang bersifat integratif mengintegrasikan dimensi fisik dan dimensi manusia dalam memandang persoalan penduduk, lokasi, dan lingkungan</a:t>
            </a:r>
          </a:p>
          <a:p>
            <a:pPr marL="609600" indent="-609600">
              <a:buFontTx/>
              <a:buAutoNum type="arabicPeriod"/>
            </a:pPr>
            <a:r>
              <a:rPr lang="en-US" sz="2600" i="1">
                <a:solidFill>
                  <a:srgbClr val="FF0000"/>
                </a:solidFill>
              </a:rPr>
              <a:t>Tekanan pada Outcome / hasil</a:t>
            </a:r>
          </a:p>
          <a:p>
            <a:pPr marL="609600" indent="-609600">
              <a:buFontTx/>
              <a:buAutoNum type="arabicPeriod"/>
            </a:pPr>
            <a:r>
              <a:rPr lang="en-US" sz="2600" i="1">
                <a:solidFill>
                  <a:srgbClr val="FF0000"/>
                </a:solidFill>
              </a:rPr>
              <a:t>Proses aktivitas</a:t>
            </a:r>
          </a:p>
          <a:p>
            <a:pPr marL="609600" indent="-609600">
              <a:buFontTx/>
              <a:buAutoNum type="arabicPeriod"/>
            </a:pPr>
            <a:r>
              <a:rPr lang="en-US" sz="2600" i="1">
                <a:solidFill>
                  <a:srgbClr val="FF0000"/>
                </a:solidFill>
              </a:rPr>
              <a:t>Pemanfaatan muka bumi dan lingkungan</a:t>
            </a:r>
          </a:p>
          <a:p>
            <a:pPr marL="609600" indent="-609600">
              <a:buFontTx/>
              <a:buAutoNum type="arabicPeriod"/>
            </a:pPr>
            <a:r>
              <a:rPr lang="en-US" sz="2600" i="1">
                <a:solidFill>
                  <a:srgbClr val="FF0000"/>
                </a:solidFill>
              </a:rPr>
              <a:t>Kesejahteraan manusia</a:t>
            </a:r>
          </a:p>
          <a:p>
            <a:pPr marL="609600" indent="-609600">
              <a:buFont typeface="Wingdings" pitchFamily="2" charset="2"/>
              <a:buNone/>
            </a:pPr>
            <a:endParaRPr lang="en-US" sz="2600" i="1">
              <a:solidFill>
                <a:srgbClr val="FF0000"/>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396290"/>
                                        </p:tgtEl>
                                        <p:attrNameLst>
                                          <p:attrName>style.visibility</p:attrName>
                                        </p:attrNameLst>
                                      </p:cBhvr>
                                      <p:to>
                                        <p:strVal val="visible"/>
                                      </p:to>
                                    </p:set>
                                    <p:anim calcmode="lin" valueType="num">
                                      <p:cBhvr>
                                        <p:cTn id="7" dur="1000" fill="hold">
                                          <p:stCondLst>
                                            <p:cond delay="0"/>
                                          </p:stCondLst>
                                        </p:cTn>
                                        <p:tgtEl>
                                          <p:spTgt spid="396290"/>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396290"/>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396290"/>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396290"/>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396290"/>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96291">
                                            <p:txEl>
                                              <p:pRg st="0" end="0"/>
                                            </p:txEl>
                                          </p:spTgt>
                                        </p:tgtEl>
                                        <p:attrNameLst>
                                          <p:attrName>style.visibility</p:attrName>
                                        </p:attrNameLst>
                                      </p:cBhvr>
                                      <p:to>
                                        <p:strVal val="visible"/>
                                      </p:to>
                                    </p:set>
                                    <p:anim calcmode="lin" valueType="num">
                                      <p:cBhvr>
                                        <p:cTn id="16" dur="500" fill="hold"/>
                                        <p:tgtEl>
                                          <p:spTgt spid="396291">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396291">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396291">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396291">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39629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396291">
                                            <p:txEl>
                                              <p:pRg st="1" end="1"/>
                                            </p:txEl>
                                          </p:spTgt>
                                        </p:tgtEl>
                                        <p:attrNameLst>
                                          <p:attrName>style.visibility</p:attrName>
                                        </p:attrNameLst>
                                      </p:cBhvr>
                                      <p:to>
                                        <p:strVal val="visible"/>
                                      </p:to>
                                    </p:set>
                                    <p:anim calcmode="lin" valueType="num">
                                      <p:cBhvr>
                                        <p:cTn id="25" dur="500" fill="hold"/>
                                        <p:tgtEl>
                                          <p:spTgt spid="396291">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396291">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396291">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396291">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396291">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396291">
                                            <p:txEl>
                                              <p:pRg st="2" end="2"/>
                                            </p:txEl>
                                          </p:spTgt>
                                        </p:tgtEl>
                                        <p:attrNameLst>
                                          <p:attrName>style.visibility</p:attrName>
                                        </p:attrNameLst>
                                      </p:cBhvr>
                                      <p:to>
                                        <p:strVal val="visible"/>
                                      </p:to>
                                    </p:set>
                                    <p:anim calcmode="lin" valueType="num">
                                      <p:cBhvr>
                                        <p:cTn id="34" dur="500" fill="hold"/>
                                        <p:tgtEl>
                                          <p:spTgt spid="396291">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396291">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396291">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396291">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396291">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396291">
                                            <p:txEl>
                                              <p:pRg st="3" end="3"/>
                                            </p:txEl>
                                          </p:spTgt>
                                        </p:tgtEl>
                                        <p:attrNameLst>
                                          <p:attrName>style.visibility</p:attrName>
                                        </p:attrNameLst>
                                      </p:cBhvr>
                                      <p:to>
                                        <p:strVal val="visible"/>
                                      </p:to>
                                    </p:set>
                                    <p:anim calcmode="lin" valueType="num">
                                      <p:cBhvr>
                                        <p:cTn id="43" dur="500" fill="hold"/>
                                        <p:tgtEl>
                                          <p:spTgt spid="396291">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396291">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396291">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396291">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396291">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396291">
                                            <p:txEl>
                                              <p:pRg st="4" end="4"/>
                                            </p:txEl>
                                          </p:spTgt>
                                        </p:tgtEl>
                                        <p:attrNameLst>
                                          <p:attrName>style.visibility</p:attrName>
                                        </p:attrNameLst>
                                      </p:cBhvr>
                                      <p:to>
                                        <p:strVal val="visible"/>
                                      </p:to>
                                    </p:set>
                                    <p:anim calcmode="lin" valueType="num">
                                      <p:cBhvr>
                                        <p:cTn id="52" dur="500" fill="hold"/>
                                        <p:tgtEl>
                                          <p:spTgt spid="396291">
                                            <p:txEl>
                                              <p:pRg st="4" end="4"/>
                                            </p:txEl>
                                          </p:spTgt>
                                        </p:tgtEl>
                                        <p:attrNameLst>
                                          <p:attrName>ppt_w</p:attrName>
                                        </p:attrNameLst>
                                      </p:cBhvr>
                                      <p:tavLst>
                                        <p:tav tm="0">
                                          <p:val>
                                            <p:strVal val="#ppt_w*0.05"/>
                                          </p:val>
                                        </p:tav>
                                        <p:tav tm="100000">
                                          <p:val>
                                            <p:strVal val="#ppt_w"/>
                                          </p:val>
                                        </p:tav>
                                      </p:tavLst>
                                    </p:anim>
                                    <p:anim calcmode="lin" valueType="num">
                                      <p:cBhvr>
                                        <p:cTn id="53" dur="500" fill="hold"/>
                                        <p:tgtEl>
                                          <p:spTgt spid="396291">
                                            <p:txEl>
                                              <p:pRg st="4" end="4"/>
                                            </p:txEl>
                                          </p:spTgt>
                                        </p:tgtEl>
                                        <p:attrNameLst>
                                          <p:attrName>ppt_h</p:attrName>
                                        </p:attrNameLst>
                                      </p:cBhvr>
                                      <p:tavLst>
                                        <p:tav tm="0">
                                          <p:val>
                                            <p:strVal val="#ppt_h"/>
                                          </p:val>
                                        </p:tav>
                                        <p:tav tm="100000">
                                          <p:val>
                                            <p:strVal val="#ppt_h"/>
                                          </p:val>
                                        </p:tav>
                                      </p:tavLst>
                                    </p:anim>
                                    <p:anim calcmode="lin" valueType="num">
                                      <p:cBhvr>
                                        <p:cTn id="54" dur="500" fill="hold"/>
                                        <p:tgtEl>
                                          <p:spTgt spid="396291">
                                            <p:txEl>
                                              <p:pRg st="4" end="4"/>
                                            </p:txEl>
                                          </p:spTgt>
                                        </p:tgtEl>
                                        <p:attrNameLst>
                                          <p:attrName>ppt_x</p:attrName>
                                        </p:attrNameLst>
                                      </p:cBhvr>
                                      <p:tavLst>
                                        <p:tav tm="0">
                                          <p:val>
                                            <p:strVal val="#ppt_x-.2"/>
                                          </p:val>
                                        </p:tav>
                                        <p:tav tm="100000">
                                          <p:val>
                                            <p:strVal val="#ppt_x"/>
                                          </p:val>
                                        </p:tav>
                                      </p:tavLst>
                                    </p:anim>
                                    <p:anim calcmode="lin" valueType="num">
                                      <p:cBhvr>
                                        <p:cTn id="55" dur="500" fill="hold"/>
                                        <p:tgtEl>
                                          <p:spTgt spid="396291">
                                            <p:txEl>
                                              <p:pRg st="4" end="4"/>
                                            </p:txEl>
                                          </p:spTgt>
                                        </p:tgtEl>
                                        <p:attrNameLst>
                                          <p:attrName>ppt_y</p:attrName>
                                        </p:attrNameLst>
                                      </p:cBhvr>
                                      <p:tavLst>
                                        <p:tav tm="0">
                                          <p:val>
                                            <p:strVal val="#ppt_y"/>
                                          </p:val>
                                        </p:tav>
                                        <p:tav tm="100000">
                                          <p:val>
                                            <p:strVal val="#ppt_y"/>
                                          </p:val>
                                        </p:tav>
                                      </p:tavLst>
                                    </p:anim>
                                    <p:animEffect transition="in" filter="fade">
                                      <p:cBhvr>
                                        <p:cTn id="56" dur="500"/>
                                        <p:tgtEl>
                                          <p:spTgt spid="396291">
                                            <p:txEl>
                                              <p:pRg st="4" end="4"/>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4" presetClass="entr" presetSubtype="0" accel="100000" fill="hold" grpId="0" nodeType="clickEffect">
                                  <p:stCondLst>
                                    <p:cond delay="0"/>
                                  </p:stCondLst>
                                  <p:childTnLst>
                                    <p:set>
                                      <p:cBhvr>
                                        <p:cTn id="60" dur="1" fill="hold">
                                          <p:stCondLst>
                                            <p:cond delay="0"/>
                                          </p:stCondLst>
                                        </p:cTn>
                                        <p:tgtEl>
                                          <p:spTgt spid="396291">
                                            <p:txEl>
                                              <p:pRg st="5" end="5"/>
                                            </p:txEl>
                                          </p:spTgt>
                                        </p:tgtEl>
                                        <p:attrNameLst>
                                          <p:attrName>style.visibility</p:attrName>
                                        </p:attrNameLst>
                                      </p:cBhvr>
                                      <p:to>
                                        <p:strVal val="visible"/>
                                      </p:to>
                                    </p:set>
                                    <p:anim calcmode="lin" valueType="num">
                                      <p:cBhvr>
                                        <p:cTn id="61" dur="500" fill="hold"/>
                                        <p:tgtEl>
                                          <p:spTgt spid="396291">
                                            <p:txEl>
                                              <p:pRg st="5" end="5"/>
                                            </p:txEl>
                                          </p:spTgt>
                                        </p:tgtEl>
                                        <p:attrNameLst>
                                          <p:attrName>ppt_w</p:attrName>
                                        </p:attrNameLst>
                                      </p:cBhvr>
                                      <p:tavLst>
                                        <p:tav tm="0">
                                          <p:val>
                                            <p:strVal val="#ppt_w*0.05"/>
                                          </p:val>
                                        </p:tav>
                                        <p:tav tm="100000">
                                          <p:val>
                                            <p:strVal val="#ppt_w"/>
                                          </p:val>
                                        </p:tav>
                                      </p:tavLst>
                                    </p:anim>
                                    <p:anim calcmode="lin" valueType="num">
                                      <p:cBhvr>
                                        <p:cTn id="62" dur="500" fill="hold"/>
                                        <p:tgtEl>
                                          <p:spTgt spid="396291">
                                            <p:txEl>
                                              <p:pRg st="5" end="5"/>
                                            </p:txEl>
                                          </p:spTgt>
                                        </p:tgtEl>
                                        <p:attrNameLst>
                                          <p:attrName>ppt_h</p:attrName>
                                        </p:attrNameLst>
                                      </p:cBhvr>
                                      <p:tavLst>
                                        <p:tav tm="0">
                                          <p:val>
                                            <p:strVal val="#ppt_h"/>
                                          </p:val>
                                        </p:tav>
                                        <p:tav tm="100000">
                                          <p:val>
                                            <p:strVal val="#ppt_h"/>
                                          </p:val>
                                        </p:tav>
                                      </p:tavLst>
                                    </p:anim>
                                    <p:anim calcmode="lin" valueType="num">
                                      <p:cBhvr>
                                        <p:cTn id="63" dur="500" fill="hold"/>
                                        <p:tgtEl>
                                          <p:spTgt spid="396291">
                                            <p:txEl>
                                              <p:pRg st="5" end="5"/>
                                            </p:txEl>
                                          </p:spTgt>
                                        </p:tgtEl>
                                        <p:attrNameLst>
                                          <p:attrName>ppt_x</p:attrName>
                                        </p:attrNameLst>
                                      </p:cBhvr>
                                      <p:tavLst>
                                        <p:tav tm="0">
                                          <p:val>
                                            <p:strVal val="#ppt_x-.2"/>
                                          </p:val>
                                        </p:tav>
                                        <p:tav tm="100000">
                                          <p:val>
                                            <p:strVal val="#ppt_x"/>
                                          </p:val>
                                        </p:tav>
                                      </p:tavLst>
                                    </p:anim>
                                    <p:anim calcmode="lin" valueType="num">
                                      <p:cBhvr>
                                        <p:cTn id="64" dur="500" fill="hold"/>
                                        <p:tgtEl>
                                          <p:spTgt spid="396291">
                                            <p:txEl>
                                              <p:pRg st="5" end="5"/>
                                            </p:txEl>
                                          </p:spTgt>
                                        </p:tgtEl>
                                        <p:attrNameLst>
                                          <p:attrName>ppt_y</p:attrName>
                                        </p:attrNameLst>
                                      </p:cBhvr>
                                      <p:tavLst>
                                        <p:tav tm="0">
                                          <p:val>
                                            <p:strVal val="#ppt_y"/>
                                          </p:val>
                                        </p:tav>
                                        <p:tav tm="100000">
                                          <p:val>
                                            <p:strVal val="#ppt_y"/>
                                          </p:val>
                                        </p:tav>
                                      </p:tavLst>
                                    </p:anim>
                                    <p:animEffect transition="in" filter="fade">
                                      <p:cBhvr>
                                        <p:cTn id="65" dur="500"/>
                                        <p:tgtEl>
                                          <p:spTgt spid="396291">
                                            <p:txEl>
                                              <p:pRg st="5" end="5"/>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5" presetClass="exit" presetSubtype="0" fill="hold" grpId="1" nodeType="clickEffect">
                                  <p:stCondLst>
                                    <p:cond delay="0"/>
                                  </p:stCondLst>
                                  <p:childTnLst>
                                    <p:anim calcmode="lin" valueType="num">
                                      <p:cBhvr>
                                        <p:cTn id="69" dur="2000" fill="hold"/>
                                        <p:tgtEl>
                                          <p:spTgt spid="396290"/>
                                        </p:tgtEl>
                                        <p:attrNameLst>
                                          <p:attrName>style.rotation</p:attrName>
                                        </p:attrNameLst>
                                      </p:cBhvr>
                                      <p:tavLst>
                                        <p:tav tm="0">
                                          <p:val>
                                            <p:fltVal val="0"/>
                                          </p:val>
                                        </p:tav>
                                        <p:tav tm="100000">
                                          <p:val>
                                            <p:fltVal val="-90"/>
                                          </p:val>
                                        </p:tav>
                                      </p:tavLst>
                                    </p:anim>
                                    <p:anim calcmode="lin" valueType="num">
                                      <p:cBhvr>
                                        <p:cTn id="70" dur="2000" fill="hold"/>
                                        <p:tgtEl>
                                          <p:spTgt spid="396290"/>
                                        </p:tgtEl>
                                        <p:attrNameLst>
                                          <p:attrName>ppt_w</p:attrName>
                                        </p:attrNameLst>
                                      </p:cBhvr>
                                      <p:tavLst>
                                        <p:tav tm="0">
                                          <p:val>
                                            <p:strVal val="ppt_w"/>
                                          </p:val>
                                        </p:tav>
                                        <p:tav tm="50000">
                                          <p:val>
                                            <p:strVal val="ppt_w-.5"/>
                                          </p:val>
                                        </p:tav>
                                        <p:tav tm="100000">
                                          <p:val>
                                            <p:strVal val="ppt_w-.5"/>
                                          </p:val>
                                        </p:tav>
                                      </p:tavLst>
                                    </p:anim>
                                    <p:anim calcmode="lin" valueType="num">
                                      <p:cBhvr>
                                        <p:cTn id="71" dur="2000" fill="hold"/>
                                        <p:tgtEl>
                                          <p:spTgt spid="396290"/>
                                        </p:tgtEl>
                                        <p:attrNameLst>
                                          <p:attrName>ppt_h</p:attrName>
                                        </p:attrNameLst>
                                      </p:cBhvr>
                                      <p:tavLst>
                                        <p:tav tm="0">
                                          <p:val>
                                            <p:strVal val="ppt_h"/>
                                          </p:val>
                                        </p:tav>
                                        <p:tav tm="100000">
                                          <p:val>
                                            <p:strVal val="ppt_h"/>
                                          </p:val>
                                        </p:tav>
                                      </p:tavLst>
                                    </p:anim>
                                    <p:anim calcmode="lin" valueType="num">
                                      <p:cBhvr>
                                        <p:cTn id="72" dur="2000" fill="hold"/>
                                        <p:tgtEl>
                                          <p:spTgt spid="396290"/>
                                        </p:tgtEl>
                                        <p:attrNameLst>
                                          <p:attrName>ppt_x</p:attrName>
                                        </p:attrNameLst>
                                      </p:cBhvr>
                                      <p:tavLst>
                                        <p:tav tm="0">
                                          <p:val>
                                            <p:strVal val="ppt_x"/>
                                          </p:val>
                                        </p:tav>
                                        <p:tav tm="100000">
                                          <p:val>
                                            <p:strVal val="ppt_x+.4"/>
                                          </p:val>
                                        </p:tav>
                                      </p:tavLst>
                                    </p:anim>
                                    <p:anim calcmode="lin" valueType="num">
                                      <p:cBhvr>
                                        <p:cTn id="73" dur="2000" fill="hold"/>
                                        <p:tgtEl>
                                          <p:spTgt spid="396290"/>
                                        </p:tgtEl>
                                        <p:attrNameLst>
                                          <p:attrName>ppt_y</p:attrName>
                                        </p:attrNameLst>
                                      </p:cBhvr>
                                      <p:tavLst>
                                        <p:tav tm="0">
                                          <p:val>
                                            <p:strVal val="ppt_y"/>
                                          </p:val>
                                        </p:tav>
                                        <p:tav tm="50000">
                                          <p:val>
                                            <p:strVal val="ppt_y+.1"/>
                                          </p:val>
                                        </p:tav>
                                        <p:tav tm="100000">
                                          <p:val>
                                            <p:strVal val="ppt_y-.2"/>
                                          </p:val>
                                        </p:tav>
                                      </p:tavLst>
                                    </p:anim>
                                    <p:set>
                                      <p:cBhvr>
                                        <p:cTn id="74" dur="1" fill="hold">
                                          <p:stCondLst>
                                            <p:cond delay="1998"/>
                                          </p:stCondLst>
                                        </p:cTn>
                                        <p:tgtEl>
                                          <p:spTgt spid="396290"/>
                                        </p:tgtEl>
                                        <p:attrNameLst>
                                          <p:attrName>style.visibility</p:attrName>
                                        </p:attrNameLst>
                                      </p:cBhvr>
                                      <p:to>
                                        <p:strVal val="hidden"/>
                                      </p:to>
                                    </p:set>
                                  </p:childTnLst>
                                </p:cTn>
                              </p:par>
                              <p:par>
                                <p:cTn id="75" presetID="22" presetClass="exit" presetSubtype="8" fill="hold" grpId="1" nodeType="withEffect">
                                  <p:stCondLst>
                                    <p:cond delay="0"/>
                                  </p:stCondLst>
                                  <p:childTnLst>
                                    <p:animEffect transition="out" filter="wipe(left)">
                                      <p:cBhvr>
                                        <p:cTn id="76" dur="500"/>
                                        <p:tgtEl>
                                          <p:spTgt spid="396291">
                                            <p:txEl>
                                              <p:pRg st="0" end="0"/>
                                            </p:txEl>
                                          </p:spTgt>
                                        </p:tgtEl>
                                      </p:cBhvr>
                                    </p:animEffect>
                                    <p:set>
                                      <p:cBhvr>
                                        <p:cTn id="77" dur="1" fill="hold">
                                          <p:stCondLst>
                                            <p:cond delay="499"/>
                                          </p:stCondLst>
                                        </p:cTn>
                                        <p:tgtEl>
                                          <p:spTgt spid="396291">
                                            <p:txEl>
                                              <p:pRg st="0" end="0"/>
                                            </p:txEl>
                                          </p:spTgt>
                                        </p:tgtEl>
                                        <p:attrNameLst>
                                          <p:attrName>style.visibility</p:attrName>
                                        </p:attrNameLst>
                                      </p:cBhvr>
                                      <p:to>
                                        <p:strVal val="hidden"/>
                                      </p:to>
                                    </p:set>
                                  </p:childTnLst>
                                </p:cTn>
                              </p:par>
                              <p:par>
                                <p:cTn id="78" presetID="22" presetClass="exit" presetSubtype="8" fill="hold" grpId="1" nodeType="withEffect">
                                  <p:stCondLst>
                                    <p:cond delay="0"/>
                                  </p:stCondLst>
                                  <p:childTnLst>
                                    <p:animEffect transition="out" filter="wipe(left)">
                                      <p:cBhvr>
                                        <p:cTn id="79" dur="500"/>
                                        <p:tgtEl>
                                          <p:spTgt spid="396291">
                                            <p:txEl>
                                              <p:pRg st="1" end="1"/>
                                            </p:txEl>
                                          </p:spTgt>
                                        </p:tgtEl>
                                      </p:cBhvr>
                                    </p:animEffect>
                                    <p:set>
                                      <p:cBhvr>
                                        <p:cTn id="80" dur="1" fill="hold">
                                          <p:stCondLst>
                                            <p:cond delay="499"/>
                                          </p:stCondLst>
                                        </p:cTn>
                                        <p:tgtEl>
                                          <p:spTgt spid="396291">
                                            <p:txEl>
                                              <p:pRg st="1" end="1"/>
                                            </p:txEl>
                                          </p:spTgt>
                                        </p:tgtEl>
                                        <p:attrNameLst>
                                          <p:attrName>style.visibility</p:attrName>
                                        </p:attrNameLst>
                                      </p:cBhvr>
                                      <p:to>
                                        <p:strVal val="hidden"/>
                                      </p:to>
                                    </p:set>
                                  </p:childTnLst>
                                </p:cTn>
                              </p:par>
                              <p:par>
                                <p:cTn id="81" presetID="22" presetClass="exit" presetSubtype="8" fill="hold" grpId="1" nodeType="withEffect">
                                  <p:stCondLst>
                                    <p:cond delay="0"/>
                                  </p:stCondLst>
                                  <p:childTnLst>
                                    <p:animEffect transition="out" filter="wipe(left)">
                                      <p:cBhvr>
                                        <p:cTn id="82" dur="500"/>
                                        <p:tgtEl>
                                          <p:spTgt spid="396291">
                                            <p:txEl>
                                              <p:pRg st="2" end="2"/>
                                            </p:txEl>
                                          </p:spTgt>
                                        </p:tgtEl>
                                      </p:cBhvr>
                                    </p:animEffect>
                                    <p:set>
                                      <p:cBhvr>
                                        <p:cTn id="83" dur="1" fill="hold">
                                          <p:stCondLst>
                                            <p:cond delay="499"/>
                                          </p:stCondLst>
                                        </p:cTn>
                                        <p:tgtEl>
                                          <p:spTgt spid="396291">
                                            <p:txEl>
                                              <p:pRg st="2" end="2"/>
                                            </p:txEl>
                                          </p:spTgt>
                                        </p:tgtEl>
                                        <p:attrNameLst>
                                          <p:attrName>style.visibility</p:attrName>
                                        </p:attrNameLst>
                                      </p:cBhvr>
                                      <p:to>
                                        <p:strVal val="hidden"/>
                                      </p:to>
                                    </p:set>
                                  </p:childTnLst>
                                </p:cTn>
                              </p:par>
                              <p:par>
                                <p:cTn id="84" presetID="22" presetClass="exit" presetSubtype="8" fill="hold" grpId="1" nodeType="withEffect">
                                  <p:stCondLst>
                                    <p:cond delay="0"/>
                                  </p:stCondLst>
                                  <p:childTnLst>
                                    <p:animEffect transition="out" filter="wipe(left)">
                                      <p:cBhvr>
                                        <p:cTn id="85" dur="500"/>
                                        <p:tgtEl>
                                          <p:spTgt spid="396291">
                                            <p:txEl>
                                              <p:pRg st="3" end="3"/>
                                            </p:txEl>
                                          </p:spTgt>
                                        </p:tgtEl>
                                      </p:cBhvr>
                                    </p:animEffect>
                                    <p:set>
                                      <p:cBhvr>
                                        <p:cTn id="86" dur="1" fill="hold">
                                          <p:stCondLst>
                                            <p:cond delay="499"/>
                                          </p:stCondLst>
                                        </p:cTn>
                                        <p:tgtEl>
                                          <p:spTgt spid="396291">
                                            <p:txEl>
                                              <p:pRg st="3" end="3"/>
                                            </p:txEl>
                                          </p:spTgt>
                                        </p:tgtEl>
                                        <p:attrNameLst>
                                          <p:attrName>style.visibility</p:attrName>
                                        </p:attrNameLst>
                                      </p:cBhvr>
                                      <p:to>
                                        <p:strVal val="hidden"/>
                                      </p:to>
                                    </p:set>
                                  </p:childTnLst>
                                </p:cTn>
                              </p:par>
                              <p:par>
                                <p:cTn id="87" presetID="22" presetClass="exit" presetSubtype="8" fill="hold" grpId="1" nodeType="withEffect">
                                  <p:stCondLst>
                                    <p:cond delay="0"/>
                                  </p:stCondLst>
                                  <p:childTnLst>
                                    <p:animEffect transition="out" filter="wipe(left)">
                                      <p:cBhvr>
                                        <p:cTn id="88" dur="500"/>
                                        <p:tgtEl>
                                          <p:spTgt spid="396291">
                                            <p:txEl>
                                              <p:pRg st="4" end="4"/>
                                            </p:txEl>
                                          </p:spTgt>
                                        </p:tgtEl>
                                      </p:cBhvr>
                                    </p:animEffect>
                                    <p:set>
                                      <p:cBhvr>
                                        <p:cTn id="89" dur="1" fill="hold">
                                          <p:stCondLst>
                                            <p:cond delay="499"/>
                                          </p:stCondLst>
                                        </p:cTn>
                                        <p:tgtEl>
                                          <p:spTgt spid="396291">
                                            <p:txEl>
                                              <p:pRg st="4" end="4"/>
                                            </p:txEl>
                                          </p:spTgt>
                                        </p:tgtEl>
                                        <p:attrNameLst>
                                          <p:attrName>style.visibility</p:attrName>
                                        </p:attrNameLst>
                                      </p:cBhvr>
                                      <p:to>
                                        <p:strVal val="hidden"/>
                                      </p:to>
                                    </p:set>
                                  </p:childTnLst>
                                </p:cTn>
                              </p:par>
                              <p:par>
                                <p:cTn id="90" presetID="22" presetClass="exit" presetSubtype="8" fill="hold" grpId="1" nodeType="withEffect">
                                  <p:stCondLst>
                                    <p:cond delay="0"/>
                                  </p:stCondLst>
                                  <p:childTnLst>
                                    <p:animEffect transition="out" filter="wipe(left)">
                                      <p:cBhvr>
                                        <p:cTn id="91" dur="500"/>
                                        <p:tgtEl>
                                          <p:spTgt spid="396291">
                                            <p:txEl>
                                              <p:pRg st="5" end="5"/>
                                            </p:txEl>
                                          </p:spTgt>
                                        </p:tgtEl>
                                      </p:cBhvr>
                                    </p:animEffect>
                                    <p:set>
                                      <p:cBhvr>
                                        <p:cTn id="92" dur="1" fill="hold">
                                          <p:stCondLst>
                                            <p:cond delay="499"/>
                                          </p:stCondLst>
                                        </p:cTn>
                                        <p:tgtEl>
                                          <p:spTgt spid="396291">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290" grpId="0"/>
      <p:bldP spid="396290" grpId="1"/>
      <p:bldP spid="396291" grpId="0" build="p"/>
      <p:bldP spid="396291" grpId="1"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Prinsip-Prinsip Geografi</a:t>
            </a:r>
            <a:endParaRPr lang="id-ID" dirty="0"/>
          </a:p>
        </p:txBody>
      </p:sp>
      <p:sp>
        <p:nvSpPr>
          <p:cNvPr id="3" name="Content Placeholder 2"/>
          <p:cNvSpPr>
            <a:spLocks noGrp="1"/>
          </p:cNvSpPr>
          <p:nvPr>
            <p:ph idx="1"/>
          </p:nvPr>
        </p:nvSpPr>
        <p:spPr/>
        <p:txBody>
          <a:bodyPr/>
          <a:lstStyle/>
          <a:p>
            <a:pPr marL="0" indent="0">
              <a:buNone/>
            </a:pPr>
            <a:r>
              <a:rPr lang="id-ID" dirty="0" smtClean="0"/>
              <a:t>Prinsip geografi  adalah dasar uraian, pengkajian, pengungkapan gejala,variabel,faktor dan masalah geografi.</a:t>
            </a:r>
          </a:p>
          <a:p>
            <a:pPr marL="0" indent="0">
              <a:buNone/>
            </a:pPr>
            <a:r>
              <a:rPr lang="id-ID" dirty="0" smtClean="0"/>
              <a:t>Pada waktu membahas obyek kajian geografi, prinsip ini harus selalu menjiwai</a:t>
            </a:r>
            <a:endParaRPr lang="id-ID" dirty="0"/>
          </a:p>
        </p:txBody>
      </p:sp>
    </p:spTree>
    <p:extLst>
      <p:ext uri="{BB962C8B-B14F-4D97-AF65-F5344CB8AC3E}">
        <p14:creationId xmlns:p14="http://schemas.microsoft.com/office/powerpoint/2010/main" val="1133431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Prinsip geografi secara teoritis terdiri atas:</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Prinsip Persebaran</a:t>
            </a:r>
          </a:p>
          <a:p>
            <a:pPr marL="0" indent="0">
              <a:buNone/>
            </a:pPr>
            <a:r>
              <a:rPr lang="id-ID" dirty="0" smtClean="0"/>
              <a:t>     Gejala dan fakta geografi baik yang </a:t>
            </a:r>
          </a:p>
          <a:p>
            <a:pPr marL="0" indent="0">
              <a:buNone/>
            </a:pPr>
            <a:r>
              <a:rPr lang="id-ID" dirty="0"/>
              <a:t> </a:t>
            </a:r>
            <a:r>
              <a:rPr lang="id-ID" dirty="0" smtClean="0"/>
              <a:t>    berupa alam maupun kemanusiaan, </a:t>
            </a:r>
          </a:p>
          <a:p>
            <a:pPr marL="0" indent="0">
              <a:buNone/>
            </a:pPr>
            <a:r>
              <a:rPr lang="id-ID" dirty="0"/>
              <a:t> </a:t>
            </a:r>
            <a:r>
              <a:rPr lang="id-ID" dirty="0" smtClean="0"/>
              <a:t>    tersebar tidak merata di permukaan </a:t>
            </a:r>
          </a:p>
          <a:p>
            <a:pPr marL="0" indent="0">
              <a:buNone/>
            </a:pPr>
            <a:r>
              <a:rPr lang="id-ID" dirty="0"/>
              <a:t> </a:t>
            </a:r>
            <a:r>
              <a:rPr lang="id-ID" dirty="0" smtClean="0"/>
              <a:t>    bumi.</a:t>
            </a:r>
          </a:p>
          <a:p>
            <a:pPr marL="0" indent="0">
              <a:buNone/>
            </a:pPr>
            <a:r>
              <a:rPr lang="id-ID" dirty="0"/>
              <a:t> </a:t>
            </a:r>
            <a:r>
              <a:rPr lang="id-ID" dirty="0" smtClean="0"/>
              <a:t>    Contoh : sebaran sumberdaya,pola </a:t>
            </a:r>
          </a:p>
          <a:p>
            <a:pPr marL="0" indent="0">
              <a:buNone/>
            </a:pPr>
            <a:r>
              <a:rPr lang="id-ID" dirty="0"/>
              <a:t> </a:t>
            </a:r>
            <a:r>
              <a:rPr lang="id-ID" dirty="0" smtClean="0"/>
              <a:t>                   permukiman,kemakmuran.</a:t>
            </a:r>
          </a:p>
          <a:p>
            <a:pPr marL="0" indent="0">
              <a:buNone/>
            </a:pPr>
            <a:endParaRPr lang="id-ID" dirty="0" smtClean="0"/>
          </a:p>
          <a:p>
            <a:pPr marL="0" indent="0">
              <a:buNone/>
            </a:pPr>
            <a:endParaRPr lang="id-ID" dirty="0"/>
          </a:p>
        </p:txBody>
      </p:sp>
    </p:spTree>
    <p:extLst>
      <p:ext uri="{BB962C8B-B14F-4D97-AF65-F5344CB8AC3E}">
        <p14:creationId xmlns:p14="http://schemas.microsoft.com/office/powerpoint/2010/main" val="482076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dirty="0" smtClean="0"/>
              <a:t>2. Prinsip Interelasi</a:t>
            </a:r>
          </a:p>
          <a:p>
            <a:pPr marL="0" indent="0">
              <a:buNone/>
            </a:pPr>
            <a:r>
              <a:rPr lang="id-ID" dirty="0" smtClean="0"/>
              <a:t>    Gejala,fakta geografi dijelaskan hubungannya satu sama lain.</a:t>
            </a:r>
          </a:p>
          <a:p>
            <a:pPr marL="0" indent="0">
              <a:buNone/>
            </a:pPr>
            <a:r>
              <a:rPr lang="id-ID" dirty="0" smtClean="0"/>
              <a:t>Faktor fisis dengan faktor fisis</a:t>
            </a:r>
          </a:p>
          <a:p>
            <a:pPr marL="0" indent="0">
              <a:buNone/>
            </a:pPr>
            <a:r>
              <a:rPr lang="id-ID" dirty="0" smtClean="0"/>
              <a:t>Faktor manusia dengan faktor fisis</a:t>
            </a:r>
          </a:p>
          <a:p>
            <a:pPr marL="0" indent="0">
              <a:buNone/>
            </a:pPr>
            <a:r>
              <a:rPr lang="id-ID" dirty="0" smtClean="0"/>
              <a:t>Faktor manusia dengan manusia</a:t>
            </a:r>
            <a:endParaRPr lang="id-ID" dirty="0"/>
          </a:p>
        </p:txBody>
      </p:sp>
    </p:spTree>
    <p:extLst>
      <p:ext uri="{BB962C8B-B14F-4D97-AF65-F5344CB8AC3E}">
        <p14:creationId xmlns:p14="http://schemas.microsoft.com/office/powerpoint/2010/main" val="2602926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dirty="0" smtClean="0"/>
              <a:t>3. Prinsip Deskripsi</a:t>
            </a:r>
          </a:p>
          <a:p>
            <a:pPr marL="0" indent="0">
              <a:buNone/>
            </a:pPr>
            <a:r>
              <a:rPr lang="id-ID" dirty="0" smtClean="0"/>
              <a:t>Interelasi antara gejala dan fakta geografi dijelaskan dengan melalui kata-kata, peta, diagram, tabel.Deskripsi memberi penjelasan dankejelasan tentang gejala, fakta geografi yang dikaji.</a:t>
            </a:r>
            <a:endParaRPr lang="id-ID" dirty="0"/>
          </a:p>
        </p:txBody>
      </p:sp>
    </p:spTree>
    <p:extLst>
      <p:ext uri="{BB962C8B-B14F-4D97-AF65-F5344CB8AC3E}">
        <p14:creationId xmlns:p14="http://schemas.microsoft.com/office/powerpoint/2010/main" val="3314222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33400" y="914400"/>
            <a:ext cx="8229600" cy="1066800"/>
          </a:xfrm>
        </p:spPr>
        <p:txBody>
          <a:bodyPr>
            <a:normAutofit fontScale="90000"/>
          </a:bodyPr>
          <a:lstStyle/>
          <a:p>
            <a:pPr eaLnBrk="1" hangingPunct="1"/>
            <a:r>
              <a:rPr lang="en-US" sz="6000" smtClean="0">
                <a:solidFill>
                  <a:srgbClr val="0000FF"/>
                </a:solidFill>
                <a:latin typeface="Franklin Gothic Heavy" pitchFamily="34" charset="0"/>
              </a:rPr>
              <a:t>MENGAPA</a:t>
            </a:r>
            <a:r>
              <a:rPr lang="en-US" sz="3600" smtClean="0"/>
              <a:t>PERLU GEOGRAFI</a:t>
            </a:r>
            <a:r>
              <a:rPr lang="en-US" sz="6000" smtClean="0">
                <a:solidFill>
                  <a:srgbClr val="0000FF"/>
                </a:solidFill>
                <a:latin typeface="Franklin Gothic Heavy" pitchFamily="34" charset="0"/>
              </a:rPr>
              <a:t>?</a:t>
            </a:r>
            <a:r>
              <a:rPr lang="en-US" sz="3600" smtClean="0"/>
              <a:t/>
            </a:r>
            <a:br>
              <a:rPr lang="en-US" sz="3600" smtClean="0"/>
            </a:br>
            <a:endParaRPr lang="en-US" sz="3600" smtClean="0"/>
          </a:p>
        </p:txBody>
      </p:sp>
      <p:sp>
        <p:nvSpPr>
          <p:cNvPr id="11267" name="Content Placeholder 2"/>
          <p:cNvSpPr>
            <a:spLocks noGrp="1"/>
          </p:cNvSpPr>
          <p:nvPr>
            <p:ph idx="1"/>
          </p:nvPr>
        </p:nvSpPr>
        <p:spPr>
          <a:xfrm>
            <a:off x="0" y="1960563"/>
            <a:ext cx="9144000" cy="2840037"/>
          </a:xfrm>
        </p:spPr>
        <p:txBody>
          <a:bodyPr>
            <a:normAutofit lnSpcReduction="10000"/>
          </a:bodyPr>
          <a:lstStyle/>
          <a:p>
            <a:pPr eaLnBrk="1" hangingPunct="1">
              <a:buFont typeface="Arial" charset="0"/>
              <a:buNone/>
            </a:pPr>
            <a:r>
              <a:rPr lang="en-US" smtClean="0">
                <a:latin typeface="Arial Black" pitchFamily="34" charset="0"/>
              </a:rPr>
              <a:t>GEOGRAFI untuk INDONESIA :</a:t>
            </a:r>
          </a:p>
          <a:p>
            <a:pPr eaLnBrk="1" hangingPunct="1">
              <a:buFont typeface="Arial" charset="0"/>
              <a:buNone/>
            </a:pPr>
            <a:r>
              <a:rPr lang="en-US" sz="3200" b="1" smtClean="0">
                <a:latin typeface="Lucida Console" pitchFamily="49" charset="0"/>
              </a:rPr>
              <a:t>-</a:t>
            </a:r>
            <a:r>
              <a:rPr lang="en-US" b="1" smtClean="0">
                <a:latin typeface="Lucida Console" pitchFamily="49" charset="0"/>
              </a:rPr>
              <a:t>	Indonesia </a:t>
            </a:r>
            <a:r>
              <a:rPr lang="en-US" sz="3200" b="1" smtClean="0">
                <a:latin typeface="Lucida Console" pitchFamily="49" charset="0"/>
              </a:rPr>
              <a:t>rawan </a:t>
            </a:r>
            <a:r>
              <a:rPr lang="en-US" b="1" smtClean="0">
                <a:latin typeface="Lucida Console" pitchFamily="49" charset="0"/>
              </a:rPr>
              <a:t>bencana</a:t>
            </a:r>
          </a:p>
          <a:p>
            <a:pPr eaLnBrk="1" hangingPunct="1">
              <a:buFontTx/>
              <a:buChar char="-"/>
            </a:pPr>
            <a:r>
              <a:rPr lang="en-US" b="1" smtClean="0">
                <a:latin typeface="Lucida Console" pitchFamily="49" charset="0"/>
              </a:rPr>
              <a:t>INDONESIA multi ekosistem</a:t>
            </a:r>
          </a:p>
          <a:p>
            <a:pPr eaLnBrk="1" hangingPunct="1">
              <a:buFontTx/>
              <a:buChar char="-"/>
            </a:pPr>
            <a:r>
              <a:rPr lang="en-US" sz="3200" b="1" smtClean="0">
                <a:latin typeface="Lucida Console" pitchFamily="49" charset="0"/>
              </a:rPr>
              <a:t>Masalah</a:t>
            </a:r>
            <a:r>
              <a:rPr lang="en-US" b="1" smtClean="0">
                <a:latin typeface="Lucida Console" pitchFamily="49" charset="0"/>
              </a:rPr>
              <a:t> lingkungan, persebaran penduduk, kemiskinan, Pengembangan kawasan</a:t>
            </a:r>
          </a:p>
          <a:p>
            <a:pPr eaLnBrk="1" hangingPunct="1">
              <a:lnSpc>
                <a:spcPct val="90000"/>
              </a:lnSpc>
              <a:buFont typeface="Arial" charset="0"/>
              <a:buNone/>
            </a:pPr>
            <a:endParaRPr lang="en-US" sz="2600" b="1" smtClean="0">
              <a:latin typeface="Lucida Console" pitchFamily="49" charset="0"/>
            </a:endParaRPr>
          </a:p>
        </p:txBody>
      </p:sp>
      <p:sp>
        <p:nvSpPr>
          <p:cNvPr id="11270" name="Text Box 6"/>
          <p:cNvSpPr txBox="1">
            <a:spLocks noChangeArrowheads="1"/>
          </p:cNvSpPr>
          <p:nvPr/>
        </p:nvSpPr>
        <p:spPr bwMode="auto">
          <a:xfrm>
            <a:off x="609600" y="4937125"/>
            <a:ext cx="6950075" cy="1189038"/>
          </a:xfrm>
          <a:prstGeom prst="rect">
            <a:avLst/>
          </a:prstGeom>
          <a:noFill/>
          <a:ln w="9525">
            <a:noFill/>
            <a:miter lim="800000"/>
            <a:headEnd/>
            <a:tailEnd/>
          </a:ln>
        </p:spPr>
        <p:txBody>
          <a:bodyPr>
            <a:spAutoFit/>
          </a:bodyPr>
          <a:lstStyle/>
          <a:p>
            <a:pPr>
              <a:spcBef>
                <a:spcPts val="300"/>
              </a:spcBef>
              <a:buClr>
                <a:srgbClr val="A04DA3"/>
              </a:buClr>
              <a:buFont typeface="Arial" charset="0"/>
              <a:buNone/>
            </a:pPr>
            <a:r>
              <a:rPr lang="en-US" sz="3200">
                <a:latin typeface="Arial Black" pitchFamily="34" charset="0"/>
              </a:rPr>
              <a:t>sehingga</a:t>
            </a:r>
            <a:r>
              <a:rPr lang="en-US" sz="3200" b="1">
                <a:latin typeface="Arial Black" pitchFamily="34" charset="0"/>
              </a:rPr>
              <a:t> </a:t>
            </a:r>
            <a:r>
              <a:rPr lang="en-US" sz="3200" b="1">
                <a:solidFill>
                  <a:srgbClr val="0000FF"/>
                </a:solidFill>
                <a:latin typeface="Arial Black" pitchFamily="34" charset="0"/>
              </a:rPr>
              <a:t>geografi</a:t>
            </a:r>
            <a:r>
              <a:rPr lang="en-US" sz="3200" b="1">
                <a:latin typeface="Arial Black" pitchFamily="34" charset="0"/>
              </a:rPr>
              <a:t> </a:t>
            </a:r>
            <a:r>
              <a:rPr lang="en-US" sz="3200">
                <a:latin typeface="Arial Black" pitchFamily="34" charset="0"/>
              </a:rPr>
              <a:t>menjadi</a:t>
            </a:r>
            <a:endParaRPr lang="en-US" sz="4000" b="1">
              <a:solidFill>
                <a:srgbClr val="FF00FF"/>
              </a:solidFill>
              <a:latin typeface="Arial Black" pitchFamily="34" charset="0"/>
            </a:endParaRPr>
          </a:p>
          <a:p>
            <a:endParaRPr lang="en-US" sz="4000" b="1">
              <a:solidFill>
                <a:srgbClr val="00FF00"/>
              </a:solidFill>
              <a:latin typeface="Arial Black" pitchFamily="34" charset="0"/>
            </a:endParaRPr>
          </a:p>
        </p:txBody>
      </p:sp>
      <p:sp>
        <p:nvSpPr>
          <p:cNvPr id="11271" name="Text Box 7"/>
          <p:cNvSpPr txBox="1">
            <a:spLocks noChangeArrowheads="1"/>
          </p:cNvSpPr>
          <p:nvPr/>
        </p:nvSpPr>
        <p:spPr bwMode="auto">
          <a:xfrm>
            <a:off x="762000" y="5638800"/>
            <a:ext cx="6934200" cy="701675"/>
          </a:xfrm>
          <a:prstGeom prst="rect">
            <a:avLst/>
          </a:prstGeom>
          <a:noFill/>
          <a:ln w="9525">
            <a:noFill/>
            <a:miter lim="800000"/>
            <a:headEnd/>
            <a:tailEnd/>
          </a:ln>
        </p:spPr>
        <p:txBody>
          <a:bodyPr>
            <a:spAutoFit/>
          </a:bodyPr>
          <a:lstStyle/>
          <a:p>
            <a:r>
              <a:rPr lang="en-US" sz="4000" b="1">
                <a:solidFill>
                  <a:srgbClr val="FF00FF"/>
                </a:solidFill>
                <a:latin typeface="Arial Black" pitchFamily="34" charset="0"/>
              </a:rPr>
              <a:t>WAWASAN NUSANTARA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500" fill="hold"/>
                                        <p:tgtEl>
                                          <p:spTgt spid="11266"/>
                                        </p:tgtEl>
                                        <p:attrNameLst>
                                          <p:attrName>ppt_w</p:attrName>
                                        </p:attrNameLst>
                                      </p:cBhvr>
                                      <p:tavLst>
                                        <p:tav tm="0">
                                          <p:val>
                                            <p:fltVal val="0"/>
                                          </p:val>
                                        </p:tav>
                                        <p:tav tm="100000">
                                          <p:val>
                                            <p:strVal val="#ppt_w"/>
                                          </p:val>
                                        </p:tav>
                                      </p:tavLst>
                                    </p:anim>
                                    <p:anim calcmode="lin" valueType="num">
                                      <p:cBhvr>
                                        <p:cTn id="8" dur="500" fill="hold"/>
                                        <p:tgtEl>
                                          <p:spTgt spid="11266"/>
                                        </p:tgtEl>
                                        <p:attrNameLst>
                                          <p:attrName>ppt_h</p:attrName>
                                        </p:attrNameLst>
                                      </p:cBhvr>
                                      <p:tavLst>
                                        <p:tav tm="0">
                                          <p:val>
                                            <p:fltVal val="0"/>
                                          </p:val>
                                        </p:tav>
                                        <p:tav tm="100000">
                                          <p:val>
                                            <p:strVal val="#ppt_h"/>
                                          </p:val>
                                        </p:tav>
                                      </p:tavLst>
                                    </p:anim>
                                    <p:animEffect transition="in" filter="fade">
                                      <p:cBhvr>
                                        <p:cTn id="9" dur="500"/>
                                        <p:tgtEl>
                                          <p:spTgt spid="11266"/>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1267"/>
                                        </p:tgtEl>
                                        <p:attrNameLst>
                                          <p:attrName>style.visibility</p:attrName>
                                        </p:attrNameLst>
                                      </p:cBhvr>
                                      <p:to>
                                        <p:strVal val="visible"/>
                                      </p:to>
                                    </p:set>
                                    <p:anim calcmode="lin" valueType="num">
                                      <p:cBhvr>
                                        <p:cTn id="14" dur="1000" fill="hold"/>
                                        <p:tgtEl>
                                          <p:spTgt spid="11267"/>
                                        </p:tgtEl>
                                        <p:attrNameLst>
                                          <p:attrName>ppt_x</p:attrName>
                                        </p:attrNameLst>
                                      </p:cBhvr>
                                      <p:tavLst>
                                        <p:tav tm="0">
                                          <p:val>
                                            <p:strVal val="#ppt_x-.2"/>
                                          </p:val>
                                        </p:tav>
                                        <p:tav tm="100000">
                                          <p:val>
                                            <p:strVal val="#ppt_x"/>
                                          </p:val>
                                        </p:tav>
                                      </p:tavLst>
                                    </p:anim>
                                    <p:anim calcmode="lin" valueType="num">
                                      <p:cBhvr>
                                        <p:cTn id="15" dur="1000" fill="hold"/>
                                        <p:tgtEl>
                                          <p:spTgt spid="11267"/>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1267"/>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1270"/>
                                        </p:tgtEl>
                                        <p:attrNameLst>
                                          <p:attrName>style.visibility</p:attrName>
                                        </p:attrNameLst>
                                      </p:cBhvr>
                                      <p:to>
                                        <p:strVal val="visible"/>
                                      </p:to>
                                    </p:set>
                                    <p:anim calcmode="lin" valueType="num">
                                      <p:cBhvr>
                                        <p:cTn id="21" dur="1000" fill="hold"/>
                                        <p:tgtEl>
                                          <p:spTgt spid="11270"/>
                                        </p:tgtEl>
                                        <p:attrNameLst>
                                          <p:attrName>ppt_x</p:attrName>
                                        </p:attrNameLst>
                                      </p:cBhvr>
                                      <p:tavLst>
                                        <p:tav tm="0">
                                          <p:val>
                                            <p:strVal val="#ppt_x-.2"/>
                                          </p:val>
                                        </p:tav>
                                        <p:tav tm="100000">
                                          <p:val>
                                            <p:strVal val="#ppt_x"/>
                                          </p:val>
                                        </p:tav>
                                      </p:tavLst>
                                    </p:anim>
                                    <p:anim calcmode="lin" valueType="num">
                                      <p:cBhvr>
                                        <p:cTn id="22" dur="1000" fill="hold"/>
                                        <p:tgtEl>
                                          <p:spTgt spid="11270"/>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1270"/>
                                        </p:tgtEl>
                                      </p:cBhvr>
                                    </p:animEffect>
                                  </p:childTnLst>
                                </p:cTn>
                              </p:par>
                            </p:childTnLst>
                          </p:cTn>
                        </p:par>
                        <p:par>
                          <p:cTn id="24" fill="hold">
                            <p:stCondLst>
                              <p:cond delay="1000"/>
                            </p:stCondLst>
                            <p:childTnLst>
                              <p:par>
                                <p:cTn id="25" presetID="23" presetClass="entr" presetSubtype="16" fill="hold" grpId="0" nodeType="afterEffect">
                                  <p:stCondLst>
                                    <p:cond delay="0"/>
                                  </p:stCondLst>
                                  <p:childTnLst>
                                    <p:set>
                                      <p:cBhvr>
                                        <p:cTn id="26" dur="1" fill="hold">
                                          <p:stCondLst>
                                            <p:cond delay="0"/>
                                          </p:stCondLst>
                                        </p:cTn>
                                        <p:tgtEl>
                                          <p:spTgt spid="11271"/>
                                        </p:tgtEl>
                                        <p:attrNameLst>
                                          <p:attrName>style.visibility</p:attrName>
                                        </p:attrNameLst>
                                      </p:cBhvr>
                                      <p:to>
                                        <p:strVal val="visible"/>
                                      </p:to>
                                    </p:set>
                                    <p:anim calcmode="lin" valueType="num">
                                      <p:cBhvr>
                                        <p:cTn id="27" dur="500" fill="hold"/>
                                        <p:tgtEl>
                                          <p:spTgt spid="11271"/>
                                        </p:tgtEl>
                                        <p:attrNameLst>
                                          <p:attrName>ppt_w</p:attrName>
                                        </p:attrNameLst>
                                      </p:cBhvr>
                                      <p:tavLst>
                                        <p:tav tm="0">
                                          <p:val>
                                            <p:fltVal val="0"/>
                                          </p:val>
                                        </p:tav>
                                        <p:tav tm="100000">
                                          <p:val>
                                            <p:strVal val="#ppt_w"/>
                                          </p:val>
                                        </p:tav>
                                      </p:tavLst>
                                    </p:anim>
                                    <p:anim calcmode="lin" valueType="num">
                                      <p:cBhvr>
                                        <p:cTn id="28" dur="500" fill="hold"/>
                                        <p:tgtEl>
                                          <p:spTgt spid="1127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p:bldP spid="11270" grpId="0"/>
      <p:bldP spid="1127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dirty="0" smtClean="0"/>
              <a:t>4. Prinsip Korologi</a:t>
            </a:r>
          </a:p>
          <a:p>
            <a:pPr marL="0" indent="0">
              <a:buNone/>
            </a:pPr>
            <a:r>
              <a:rPr lang="id-ID" dirty="0"/>
              <a:t> </a:t>
            </a:r>
            <a:r>
              <a:rPr lang="id-ID" dirty="0" smtClean="0"/>
              <a:t>   Gejala,fakta geografi ditinjau penyebaran, interelasi dan interaksinya dalam ruang, sehingga menimbulkan karakteristik wilayah, ruang tertentu.Prinsip korologi memperhatikan penyebaran,interelasi interaksi segala unsur di permukaan bumi sebagai suatu ruang, yang membentuk kesatuan fungsi. </a:t>
            </a:r>
            <a:endParaRPr lang="id-ID" dirty="0"/>
          </a:p>
        </p:txBody>
      </p:sp>
    </p:spTree>
    <p:extLst>
      <p:ext uri="{BB962C8B-B14F-4D97-AF65-F5344CB8AC3E}">
        <p14:creationId xmlns:p14="http://schemas.microsoft.com/office/powerpoint/2010/main" val="881150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Konsep-Konsep Geografi</a:t>
            </a:r>
            <a:endParaRPr lang="id-ID" dirty="0"/>
          </a:p>
        </p:txBody>
      </p:sp>
      <p:sp>
        <p:nvSpPr>
          <p:cNvPr id="3" name="Content Placeholder 2"/>
          <p:cNvSpPr>
            <a:spLocks noGrp="1"/>
          </p:cNvSpPr>
          <p:nvPr>
            <p:ph idx="1"/>
          </p:nvPr>
        </p:nvSpPr>
        <p:spPr/>
        <p:txBody>
          <a:bodyPr>
            <a:normAutofit fontScale="92500" lnSpcReduction="10000"/>
          </a:bodyPr>
          <a:lstStyle/>
          <a:p>
            <a:pPr marL="0" indent="0">
              <a:buNone/>
            </a:pPr>
            <a:r>
              <a:rPr lang="id-ID" dirty="0" smtClean="0"/>
              <a:t>Gejala geografis yang ada di sekitar kita merupakan hasil keseluruhan interelasi keruangan faktor fisis dengan faktor manusia.Dari hasil studi gejala yang riil/nyata tsb, akan terbentuk suatu pola abstrak dari gejala yang dikaji.</a:t>
            </a:r>
          </a:p>
          <a:p>
            <a:pPr marL="0" indent="0">
              <a:buNone/>
            </a:pPr>
            <a:r>
              <a:rPr lang="id-ID" dirty="0" smtClean="0"/>
              <a:t>Pola abstrak inilah yang disebut konsep.</a:t>
            </a:r>
          </a:p>
          <a:p>
            <a:pPr marL="0" indent="0">
              <a:buNone/>
            </a:pPr>
            <a:r>
              <a:rPr lang="id-ID" dirty="0" smtClean="0"/>
              <a:t>Karena pola abstrak tsb berkenaan dengan gejala konkrit tentang geogragi, maka disebut konsep geografi.</a:t>
            </a:r>
            <a:endParaRPr lang="id-ID" dirty="0"/>
          </a:p>
        </p:txBody>
      </p:sp>
    </p:spTree>
    <p:extLst>
      <p:ext uri="{BB962C8B-B14F-4D97-AF65-F5344CB8AC3E}">
        <p14:creationId xmlns:p14="http://schemas.microsoft.com/office/powerpoint/2010/main" val="508140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Konsep geografi dibedakan atas, konsep dasar dan konsep esensial.</a:t>
            </a:r>
            <a:endParaRPr lang="id-ID" dirty="0"/>
          </a:p>
        </p:txBody>
      </p:sp>
      <p:sp>
        <p:nvSpPr>
          <p:cNvPr id="3" name="Content Placeholder 2"/>
          <p:cNvSpPr>
            <a:spLocks noGrp="1"/>
          </p:cNvSpPr>
          <p:nvPr>
            <p:ph idx="1"/>
          </p:nvPr>
        </p:nvSpPr>
        <p:spPr/>
        <p:txBody>
          <a:bodyPr/>
          <a:lstStyle/>
          <a:p>
            <a:pPr marL="0" indent="0">
              <a:buNone/>
            </a:pPr>
            <a:endParaRPr lang="id-ID" dirty="0" smtClean="0"/>
          </a:p>
          <a:p>
            <a:pPr marL="514350" indent="-514350">
              <a:buAutoNum type="arabicPeriod"/>
            </a:pPr>
            <a:r>
              <a:rPr lang="id-ID" dirty="0" smtClean="0"/>
              <a:t>Konsep Dasar Geografi</a:t>
            </a:r>
          </a:p>
          <a:p>
            <a:pPr marL="0" indent="0">
              <a:buNone/>
            </a:pPr>
            <a:r>
              <a:rPr lang="id-ID" dirty="0"/>
              <a:t> </a:t>
            </a:r>
            <a:r>
              <a:rPr lang="id-ID" dirty="0" smtClean="0"/>
              <a:t>    Konsep dasar adalah konsep-konsep paling penting yang menggambarkan struktur atau sosok ilmu, Konsep dasar disebut pula konsep utama yang menggambarkan esensi atau hakikat ilmu.</a:t>
            </a:r>
            <a:endParaRPr lang="id-ID" dirty="0"/>
          </a:p>
        </p:txBody>
      </p:sp>
    </p:spTree>
    <p:extLst>
      <p:ext uri="{BB962C8B-B14F-4D97-AF65-F5344CB8AC3E}">
        <p14:creationId xmlns:p14="http://schemas.microsoft.com/office/powerpoint/2010/main" val="1220601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Rasional: Mengapa konsep dasar perlu dipahami?</a:t>
            </a:r>
            <a:endParaRPr lang="id-ID" dirty="0"/>
          </a:p>
        </p:txBody>
      </p:sp>
      <p:sp>
        <p:nvSpPr>
          <p:cNvPr id="3" name="Content Placeholder 2"/>
          <p:cNvSpPr>
            <a:spLocks noGrp="1"/>
          </p:cNvSpPr>
          <p:nvPr>
            <p:ph idx="1"/>
          </p:nvPr>
        </p:nvSpPr>
        <p:spPr/>
        <p:txBody>
          <a:bodyPr/>
          <a:lstStyle/>
          <a:p>
            <a:pPr marL="0" indent="0">
              <a:buNone/>
            </a:pPr>
            <a:r>
              <a:rPr lang="id-ID" dirty="0" smtClean="0"/>
              <a:t>Jerome S.Brunner (ahli pendidikan)</a:t>
            </a:r>
          </a:p>
          <a:p>
            <a:pPr marL="0" indent="0">
              <a:buNone/>
            </a:pPr>
            <a:r>
              <a:rPr lang="id-ID" dirty="0" smtClean="0"/>
              <a:t>Jika suatu ilmu akan diajarkan pada peserta didik di sekolah, perlu dirumuskan konsep-konsep dasarnya yang paling mudah dipahami anak, yang menggambarkanstruktur ilmu yang bersangkutan</a:t>
            </a:r>
            <a:endParaRPr lang="id-ID" dirty="0"/>
          </a:p>
        </p:txBody>
      </p:sp>
    </p:spTree>
    <p:extLst>
      <p:ext uri="{BB962C8B-B14F-4D97-AF65-F5344CB8AC3E}">
        <p14:creationId xmlns:p14="http://schemas.microsoft.com/office/powerpoint/2010/main" val="2881433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Konsep dasar geografi dari Edwin N.Thomas</a:t>
            </a:r>
            <a:endParaRPr lang="id-ID"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id-ID" dirty="0" smtClean="0"/>
              <a:t>Fakta geografi</a:t>
            </a:r>
          </a:p>
          <a:p>
            <a:pPr marL="0" indent="0">
              <a:buNone/>
            </a:pPr>
            <a:r>
              <a:rPr lang="id-ID" dirty="0" smtClean="0"/>
              <a:t>     Fakta yang menunjuk pada karakter    </a:t>
            </a:r>
          </a:p>
          <a:p>
            <a:pPr marL="0" indent="0">
              <a:buNone/>
            </a:pPr>
            <a:r>
              <a:rPr lang="id-ID" dirty="0"/>
              <a:t> </a:t>
            </a:r>
            <a:r>
              <a:rPr lang="id-ID" dirty="0" smtClean="0"/>
              <a:t>    tempat,kuantitas dan kualitas </a:t>
            </a:r>
          </a:p>
          <a:p>
            <a:pPr marL="0" indent="0">
              <a:buNone/>
            </a:pPr>
            <a:r>
              <a:rPr lang="id-ID" dirty="0"/>
              <a:t> </a:t>
            </a:r>
            <a:r>
              <a:rPr lang="id-ID" dirty="0" smtClean="0"/>
              <a:t>   fenomena, di suatu tempat pada </a:t>
            </a:r>
          </a:p>
          <a:p>
            <a:pPr marL="0" indent="0">
              <a:buNone/>
            </a:pPr>
            <a:r>
              <a:rPr lang="id-ID" dirty="0"/>
              <a:t> </a:t>
            </a:r>
            <a:r>
              <a:rPr lang="id-ID" dirty="0" smtClean="0"/>
              <a:t>   waktu tertentu.</a:t>
            </a:r>
          </a:p>
          <a:p>
            <a:pPr marL="0" indent="0">
              <a:buNone/>
            </a:pPr>
            <a:r>
              <a:rPr lang="id-ID" dirty="0" smtClean="0"/>
              <a:t>Fakta karakteristik geografi mensyaratkan 3 hal: peristiwa merupakan fakta geografi; di ketahui lokasinya; diketahui waktu terjadinya.</a:t>
            </a:r>
          </a:p>
          <a:p>
            <a:pPr marL="0" indent="0">
              <a:buNone/>
            </a:pPr>
            <a:endParaRPr lang="id-ID" dirty="0"/>
          </a:p>
        </p:txBody>
      </p:sp>
    </p:spTree>
    <p:extLst>
      <p:ext uri="{BB962C8B-B14F-4D97-AF65-F5344CB8AC3E}">
        <p14:creationId xmlns:p14="http://schemas.microsoft.com/office/powerpoint/2010/main" val="3238966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Konsep geografi Getrude Whipple </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The earth </a:t>
            </a:r>
            <a:r>
              <a:rPr lang="id-ID" smtClean="0"/>
              <a:t>as a planet</a:t>
            </a:r>
            <a:endParaRPr lang="id-ID" dirty="0" smtClean="0"/>
          </a:p>
          <a:p>
            <a:pPr marL="514350" indent="-514350">
              <a:buAutoNum type="arabicPeriod"/>
            </a:pPr>
            <a:r>
              <a:rPr lang="id-ID" dirty="0" smtClean="0"/>
              <a:t>Varied ways of living</a:t>
            </a:r>
          </a:p>
          <a:p>
            <a:pPr marL="514350" indent="-514350">
              <a:buAutoNum type="arabicPeriod"/>
            </a:pPr>
            <a:r>
              <a:rPr lang="id-ID" dirty="0" smtClean="0"/>
              <a:t>Varied natural regions</a:t>
            </a:r>
          </a:p>
          <a:p>
            <a:pPr marL="514350" indent="-514350">
              <a:buAutoNum type="arabicPeriod"/>
            </a:pPr>
            <a:r>
              <a:rPr lang="id-ID" dirty="0" smtClean="0"/>
              <a:t>The significan of region to man</a:t>
            </a:r>
          </a:p>
          <a:p>
            <a:pPr marL="514350" indent="-514350">
              <a:buAutoNum type="arabicPeriod"/>
            </a:pPr>
            <a:r>
              <a:rPr lang="id-ID" dirty="0" smtClean="0"/>
              <a:t>The importance of location in understanding world affairs.</a:t>
            </a:r>
            <a:endParaRPr lang="id-ID" dirty="0"/>
          </a:p>
        </p:txBody>
      </p:sp>
    </p:spTree>
    <p:extLst>
      <p:ext uri="{BB962C8B-B14F-4D97-AF65-F5344CB8AC3E}">
        <p14:creationId xmlns:p14="http://schemas.microsoft.com/office/powerpoint/2010/main" val="1419207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Konsep dasar geografi dari Henry J.Warman</a:t>
            </a:r>
            <a:endParaRPr lang="id-ID" dirty="0"/>
          </a:p>
        </p:txBody>
      </p:sp>
      <p:sp>
        <p:nvSpPr>
          <p:cNvPr id="3" name="Content Placeholder 2"/>
          <p:cNvSpPr>
            <a:spLocks noGrp="1"/>
          </p:cNvSpPr>
          <p:nvPr>
            <p:ph idx="1"/>
          </p:nvPr>
        </p:nvSpPr>
        <p:spPr/>
        <p:txBody>
          <a:bodyPr/>
          <a:lstStyle/>
          <a:p>
            <a:pPr marL="0" indent="0">
              <a:buNone/>
            </a:pPr>
            <a:r>
              <a:rPr lang="id-ID" dirty="0" smtClean="0"/>
              <a:t>1. Regional concept</a:t>
            </a:r>
          </a:p>
          <a:p>
            <a:pPr marL="0" indent="0">
              <a:buNone/>
            </a:pPr>
            <a:r>
              <a:rPr lang="id-ID" dirty="0" smtClean="0"/>
              <a:t>2. Life layer concept</a:t>
            </a:r>
          </a:p>
          <a:p>
            <a:pPr marL="0" indent="0">
              <a:buNone/>
            </a:pPr>
            <a:r>
              <a:rPr lang="id-ID" dirty="0" smtClean="0"/>
              <a:t>3. Man ecological dominant concept</a:t>
            </a:r>
          </a:p>
          <a:p>
            <a:pPr marL="0" indent="0">
              <a:buNone/>
            </a:pPr>
            <a:r>
              <a:rPr lang="id-ID" dirty="0" smtClean="0"/>
              <a:t>4. Globalism concept</a:t>
            </a:r>
          </a:p>
          <a:p>
            <a:pPr marL="0" indent="0">
              <a:buNone/>
            </a:pPr>
            <a:r>
              <a:rPr lang="id-ID" dirty="0" smtClean="0"/>
              <a:t>5. Spatial interaction concept</a:t>
            </a:r>
          </a:p>
          <a:p>
            <a:pPr marL="0" indent="0">
              <a:buNone/>
            </a:pPr>
            <a:r>
              <a:rPr lang="id-ID" dirty="0" smtClean="0"/>
              <a:t>6. Areal relation concept</a:t>
            </a:r>
          </a:p>
          <a:p>
            <a:pPr marL="0" indent="0">
              <a:buNone/>
            </a:pPr>
            <a:r>
              <a:rPr lang="id-ID" dirty="0" smtClean="0"/>
              <a:t>7. Areal likenesses concept</a:t>
            </a:r>
          </a:p>
          <a:p>
            <a:pPr marL="0" indent="0">
              <a:buNone/>
            </a:pPr>
            <a:r>
              <a:rPr lang="id-ID" dirty="0" smtClean="0"/>
              <a:t>8. Areal differences concept</a:t>
            </a:r>
            <a:endParaRPr lang="id-ID" dirty="0"/>
          </a:p>
        </p:txBody>
      </p:sp>
    </p:spTree>
    <p:extLst>
      <p:ext uri="{BB962C8B-B14F-4D97-AF65-F5344CB8AC3E}">
        <p14:creationId xmlns:p14="http://schemas.microsoft.com/office/powerpoint/2010/main" val="3043808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dirty="0" smtClean="0"/>
              <a:t>9. Areal uniquenesses concept</a:t>
            </a:r>
          </a:p>
          <a:p>
            <a:pPr marL="0" indent="0">
              <a:buNone/>
            </a:pPr>
            <a:r>
              <a:rPr lang="id-ID" dirty="0" smtClean="0"/>
              <a:t>10. Areal distribution concept</a:t>
            </a:r>
          </a:p>
          <a:p>
            <a:pPr marL="0" indent="0">
              <a:buNone/>
            </a:pPr>
            <a:r>
              <a:rPr lang="id-ID" dirty="0" smtClean="0"/>
              <a:t>11. Relative location concept</a:t>
            </a:r>
          </a:p>
          <a:p>
            <a:pPr marL="0" indent="0">
              <a:buNone/>
            </a:pPr>
            <a:r>
              <a:rPr lang="id-ID" dirty="0" smtClean="0"/>
              <a:t>12. Comparative advantage concept</a:t>
            </a:r>
          </a:p>
          <a:p>
            <a:pPr marL="0" indent="0">
              <a:buNone/>
            </a:pPr>
            <a:r>
              <a:rPr lang="id-ID" dirty="0" smtClean="0"/>
              <a:t>13. Perseptual transformation concept</a:t>
            </a:r>
          </a:p>
          <a:p>
            <a:pPr marL="0" indent="0">
              <a:buNone/>
            </a:pPr>
            <a:r>
              <a:rPr lang="id-ID" dirty="0" smtClean="0"/>
              <a:t>14. Culturally defined resourcer concept</a:t>
            </a:r>
          </a:p>
          <a:p>
            <a:pPr marL="0" indent="0">
              <a:buNone/>
            </a:pPr>
            <a:r>
              <a:rPr lang="id-ID" dirty="0" smtClean="0"/>
              <a:t>15. Round eartah on flat paper concept</a:t>
            </a:r>
            <a:endParaRPr lang="id-ID" dirty="0"/>
          </a:p>
        </p:txBody>
      </p:sp>
    </p:spTree>
    <p:extLst>
      <p:ext uri="{BB962C8B-B14F-4D97-AF65-F5344CB8AC3E}">
        <p14:creationId xmlns:p14="http://schemas.microsoft.com/office/powerpoint/2010/main" val="1250805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Konsep esensial geografi</a:t>
            </a:r>
            <a:endParaRPr lang="id-ID" dirty="0"/>
          </a:p>
        </p:txBody>
      </p:sp>
      <p:sp>
        <p:nvSpPr>
          <p:cNvPr id="3" name="Content Placeholder 2"/>
          <p:cNvSpPr>
            <a:spLocks noGrp="1"/>
          </p:cNvSpPr>
          <p:nvPr>
            <p:ph idx="1"/>
          </p:nvPr>
        </p:nvSpPr>
        <p:spPr/>
        <p:txBody>
          <a:bodyPr/>
          <a:lstStyle/>
          <a:p>
            <a:pPr marL="0" indent="0">
              <a:buNone/>
            </a:pPr>
            <a:endParaRPr lang="id-ID" dirty="0" smtClean="0"/>
          </a:p>
          <a:p>
            <a:pPr marL="0" indent="0">
              <a:buNone/>
            </a:pPr>
            <a:r>
              <a:rPr lang="id-ID" dirty="0" smtClean="0"/>
              <a:t>Konsep esensial adalah konsep yang perlu dikuasai peserta didik sesuai dengan kebutuhan dan tingkat perkembangan peserta didik</a:t>
            </a:r>
            <a:endParaRPr lang="id-ID" dirty="0"/>
          </a:p>
        </p:txBody>
      </p:sp>
    </p:spTree>
    <p:extLst>
      <p:ext uri="{BB962C8B-B14F-4D97-AF65-F5344CB8AC3E}">
        <p14:creationId xmlns:p14="http://schemas.microsoft.com/office/powerpoint/2010/main" val="34969750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Konsep esensial dalam kurikulum geografi di SMA</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a:t>K</a:t>
            </a:r>
            <a:r>
              <a:rPr lang="id-ID" dirty="0" smtClean="0"/>
              <a:t>onsep wilayah</a:t>
            </a:r>
          </a:p>
          <a:p>
            <a:pPr marL="514350" indent="-514350">
              <a:buAutoNum type="arabicPeriod"/>
            </a:pPr>
            <a:r>
              <a:rPr lang="id-ID" dirty="0" smtClean="0"/>
              <a:t>Konsep sumber daya</a:t>
            </a:r>
          </a:p>
          <a:p>
            <a:pPr marL="514350" indent="-514350">
              <a:buAutoNum type="arabicPeriod"/>
            </a:pPr>
            <a:r>
              <a:rPr lang="id-ID" dirty="0" smtClean="0"/>
              <a:t>Konsep interaksi</a:t>
            </a:r>
          </a:p>
          <a:p>
            <a:pPr marL="514350" indent="-514350">
              <a:buAutoNum type="arabicPeriod"/>
            </a:pPr>
            <a:r>
              <a:rPr lang="id-ID" dirty="0" smtClean="0"/>
              <a:t>Konsep kerjasama antar wilayah</a:t>
            </a:r>
          </a:p>
          <a:p>
            <a:pPr marL="514350" indent="-514350">
              <a:buAutoNum type="arabicPeriod"/>
            </a:pPr>
            <a:r>
              <a:rPr lang="id-ID" dirty="0" smtClean="0"/>
              <a:t>Konsep jagat raya</a:t>
            </a:r>
          </a:p>
          <a:p>
            <a:pPr marL="514350" indent="-514350">
              <a:buAutoNum type="arabicPeriod"/>
            </a:pPr>
            <a:r>
              <a:rPr lang="id-ID" dirty="0" smtClean="0"/>
              <a:t>Konsep kelestarian lingkungan hidup</a:t>
            </a:r>
          </a:p>
          <a:p>
            <a:pPr marL="514350" indent="-514350">
              <a:buAutoNum type="arabicPeriod"/>
            </a:pPr>
            <a:endParaRPr lang="id-ID" dirty="0" smtClean="0"/>
          </a:p>
          <a:p>
            <a:endParaRPr lang="id-ID" dirty="0"/>
          </a:p>
        </p:txBody>
      </p:sp>
    </p:spTree>
    <p:extLst>
      <p:ext uri="{BB962C8B-B14F-4D97-AF65-F5344CB8AC3E}">
        <p14:creationId xmlns:p14="http://schemas.microsoft.com/office/powerpoint/2010/main" val="518605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gambar_d1_fix"/>
          <p:cNvPicPr>
            <a:picLocks noChangeAspect="1" noChangeArrowheads="1"/>
          </p:cNvPicPr>
          <p:nvPr/>
        </p:nvPicPr>
        <p:blipFill>
          <a:blip r:embed="rId2"/>
          <a:srcRect/>
          <a:stretch>
            <a:fillRect/>
          </a:stretch>
        </p:blipFill>
        <p:spPr bwMode="auto">
          <a:xfrm>
            <a:off x="1219200" y="533400"/>
            <a:ext cx="6900863" cy="5603875"/>
          </a:xfrm>
          <a:prstGeom prst="rect">
            <a:avLst/>
          </a:prstGeom>
          <a:noFill/>
          <a:ln w="9525">
            <a:noFill/>
            <a:miter lim="800000"/>
            <a:headEnd/>
            <a:tailEnd/>
          </a:ln>
        </p:spPr>
      </p:pic>
      <p:sp>
        <p:nvSpPr>
          <p:cNvPr id="7171" name="Text Box 3"/>
          <p:cNvSpPr txBox="1">
            <a:spLocks noChangeArrowheads="1"/>
          </p:cNvSpPr>
          <p:nvPr/>
        </p:nvSpPr>
        <p:spPr bwMode="auto">
          <a:xfrm>
            <a:off x="971550" y="6165850"/>
            <a:ext cx="7345363" cy="366713"/>
          </a:xfrm>
          <a:prstGeom prst="rect">
            <a:avLst/>
          </a:prstGeom>
          <a:noFill/>
          <a:ln w="9525">
            <a:noFill/>
            <a:miter lim="800000"/>
            <a:headEnd/>
            <a:tailEnd/>
          </a:ln>
        </p:spPr>
        <p:txBody>
          <a:bodyPr>
            <a:spAutoFit/>
          </a:bodyPr>
          <a:lstStyle/>
          <a:p>
            <a:pPr algn="ctr">
              <a:spcBef>
                <a:spcPct val="50000"/>
              </a:spcBef>
            </a:pPr>
            <a:r>
              <a:rPr lang="id-ID" b="1"/>
              <a:t>PENDEKATAN KAJIAN DALAM GEOGRAFI</a:t>
            </a:r>
            <a:endParaRPr lang="en-US" b="1"/>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a:xfrm>
            <a:off x="1524000" y="190500"/>
            <a:ext cx="7010400" cy="731838"/>
          </a:xfrm>
        </p:spPr>
        <p:txBody>
          <a:bodyPr/>
          <a:lstStyle/>
          <a:p>
            <a:pPr algn="ctr"/>
            <a:r>
              <a:rPr lang="en-US" sz="2100" b="1"/>
              <a:t>KONSEP-KONSEP ESENSIAL GEOGRAFI TERDIRI </a:t>
            </a:r>
            <a:br>
              <a:rPr lang="en-US" sz="2100" b="1"/>
            </a:br>
            <a:r>
              <a:rPr lang="en-US" sz="2100" b="1"/>
              <a:t>10 KONSEP</a:t>
            </a:r>
          </a:p>
        </p:txBody>
      </p:sp>
      <p:sp>
        <p:nvSpPr>
          <p:cNvPr id="339971" name="Rectangle 3"/>
          <p:cNvSpPr>
            <a:spLocks noGrp="1" noChangeArrowheads="1"/>
          </p:cNvSpPr>
          <p:nvPr>
            <p:ph idx="1"/>
          </p:nvPr>
        </p:nvSpPr>
        <p:spPr>
          <a:xfrm>
            <a:off x="228600" y="1676400"/>
            <a:ext cx="8726488" cy="4456113"/>
          </a:xfrm>
        </p:spPr>
        <p:txBody>
          <a:bodyPr/>
          <a:lstStyle/>
          <a:p>
            <a:pPr marL="609600" indent="-609600">
              <a:lnSpc>
                <a:spcPct val="80000"/>
              </a:lnSpc>
              <a:buFont typeface="Wingdings" pitchFamily="2" charset="2"/>
              <a:buNone/>
            </a:pPr>
            <a:r>
              <a:rPr lang="en-US" sz="2100">
                <a:solidFill>
                  <a:srgbClr val="FF0000"/>
                </a:solidFill>
              </a:rPr>
              <a:t>	1. KONSEP LOKASI</a:t>
            </a:r>
          </a:p>
          <a:p>
            <a:pPr marL="609600" indent="-609600">
              <a:lnSpc>
                <a:spcPct val="80000"/>
              </a:lnSpc>
              <a:buFont typeface="Wingdings" pitchFamily="2" charset="2"/>
              <a:buNone/>
            </a:pPr>
            <a:r>
              <a:rPr lang="en-US" sz="2100"/>
              <a:t>		CIRI KHUSUS PENG. GEO Dari JAWABAN PERTANYAAN DIMANA (KAITAN ANTARA LOKASI ABSOLUT DAN RELATIF), LINTANG BUJUR  LETAK GEOGRAFIS.</a:t>
            </a:r>
          </a:p>
          <a:p>
            <a:pPr marL="609600" indent="-609600">
              <a:lnSpc>
                <a:spcPct val="80000"/>
              </a:lnSpc>
              <a:buFont typeface="Wingdings" pitchFamily="2" charset="2"/>
              <a:buNone/>
            </a:pPr>
            <a:endParaRPr lang="en-US" sz="2100"/>
          </a:p>
          <a:p>
            <a:pPr marL="609600" indent="-609600">
              <a:lnSpc>
                <a:spcPct val="80000"/>
              </a:lnSpc>
              <a:buFont typeface="Wingdings" pitchFamily="2" charset="2"/>
              <a:buNone/>
            </a:pPr>
            <a:r>
              <a:rPr lang="en-US" sz="2100"/>
              <a:t>	</a:t>
            </a:r>
            <a:r>
              <a:rPr lang="en-US" sz="2100">
                <a:solidFill>
                  <a:srgbClr val="FF0000"/>
                </a:solidFill>
              </a:rPr>
              <a:t>2. KONSEP JARAK</a:t>
            </a:r>
          </a:p>
          <a:p>
            <a:pPr marL="609600" indent="-609600">
              <a:lnSpc>
                <a:spcPct val="80000"/>
              </a:lnSpc>
              <a:buFont typeface="Wingdings" pitchFamily="2" charset="2"/>
              <a:buNone/>
            </a:pPr>
            <a:r>
              <a:rPr lang="en-US" sz="2100"/>
              <a:t>		MEMPUNYAI ARTI PENTING DLM KEHIDUPAN SOSEK, TERMASUK KEPENTINGAN PERTANIAN, JARAK sebagai FAKTOR PEMBATAS BERSIFAT ALAMI. BERKAITAN  DGN PEMENUHAN KEBUTUHAN POKOK. JARAK DIUKUR BUKAN HANYA BERDASARKAN PETA TETAPI JUGA JARAK TEMPUH:</a:t>
            </a:r>
          </a:p>
          <a:p>
            <a:pPr marL="609600" indent="-609600">
              <a:lnSpc>
                <a:spcPct val="80000"/>
              </a:lnSpc>
              <a:buFont typeface="Wingdings" pitchFamily="2" charset="2"/>
              <a:buNone/>
            </a:pPr>
            <a:r>
              <a:rPr lang="en-US" sz="2100"/>
              <a:t>		A. WAKTU TEMPUH</a:t>
            </a:r>
          </a:p>
          <a:p>
            <a:pPr marL="609600" indent="-609600">
              <a:lnSpc>
                <a:spcPct val="80000"/>
              </a:lnSpc>
              <a:buFont typeface="Wingdings" pitchFamily="2" charset="2"/>
              <a:buNone/>
            </a:pPr>
            <a:r>
              <a:rPr lang="en-US" sz="2100"/>
              <a:t>		B. BIAYA ANGKUTAN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39970"/>
                                        </p:tgtEl>
                                        <p:attrNameLst>
                                          <p:attrName>style.visibility</p:attrName>
                                        </p:attrNameLst>
                                      </p:cBhvr>
                                      <p:to>
                                        <p:strVal val="visible"/>
                                      </p:to>
                                    </p:set>
                                    <p:anim calcmode="lin" valueType="num">
                                      <p:cBhvr>
                                        <p:cTn id="7" dur="1000" fill="hold"/>
                                        <p:tgtEl>
                                          <p:spTgt spid="339970"/>
                                        </p:tgtEl>
                                        <p:attrNameLst>
                                          <p:attrName>ppt_x</p:attrName>
                                        </p:attrNameLst>
                                      </p:cBhvr>
                                      <p:tavLst>
                                        <p:tav tm="0">
                                          <p:val>
                                            <p:strVal val="#ppt_x-.2"/>
                                          </p:val>
                                        </p:tav>
                                        <p:tav tm="100000">
                                          <p:val>
                                            <p:strVal val="#ppt_x"/>
                                          </p:val>
                                        </p:tav>
                                      </p:tavLst>
                                    </p:anim>
                                    <p:anim calcmode="lin" valueType="num">
                                      <p:cBhvr>
                                        <p:cTn id="8" dur="1000" fill="hold"/>
                                        <p:tgtEl>
                                          <p:spTgt spid="339970"/>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997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39971">
                                            <p:txEl>
                                              <p:pRg st="0" end="0"/>
                                            </p:txEl>
                                          </p:spTgt>
                                        </p:tgtEl>
                                        <p:attrNameLst>
                                          <p:attrName>style.visibility</p:attrName>
                                        </p:attrNameLst>
                                      </p:cBhvr>
                                      <p:to>
                                        <p:strVal val="visible"/>
                                      </p:to>
                                    </p:set>
                                    <p:animEffect transition="in" filter="fade">
                                      <p:cBhvr>
                                        <p:cTn id="14" dur="500"/>
                                        <p:tgtEl>
                                          <p:spTgt spid="339971">
                                            <p:txEl>
                                              <p:pRg st="0" end="0"/>
                                            </p:txEl>
                                          </p:spTgt>
                                        </p:tgtEl>
                                      </p:cBhvr>
                                    </p:animEffect>
                                    <p:anim calcmode="lin" valueType="num">
                                      <p:cBhvr>
                                        <p:cTn id="15" dur="500" fill="hold"/>
                                        <p:tgtEl>
                                          <p:spTgt spid="33997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3997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39971">
                                            <p:txEl>
                                              <p:pRg st="1" end="1"/>
                                            </p:txEl>
                                          </p:spTgt>
                                        </p:tgtEl>
                                        <p:attrNameLst>
                                          <p:attrName>style.visibility</p:attrName>
                                        </p:attrNameLst>
                                      </p:cBhvr>
                                      <p:to>
                                        <p:strVal val="visible"/>
                                      </p:to>
                                    </p:set>
                                    <p:animEffect transition="in" filter="fade">
                                      <p:cBhvr>
                                        <p:cTn id="21" dur="500"/>
                                        <p:tgtEl>
                                          <p:spTgt spid="339971">
                                            <p:txEl>
                                              <p:pRg st="1" end="1"/>
                                            </p:txEl>
                                          </p:spTgt>
                                        </p:tgtEl>
                                      </p:cBhvr>
                                    </p:animEffect>
                                    <p:anim calcmode="lin" valueType="num">
                                      <p:cBhvr>
                                        <p:cTn id="22" dur="500" fill="hold"/>
                                        <p:tgtEl>
                                          <p:spTgt spid="33997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33997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339971">
                                            <p:txEl>
                                              <p:pRg st="3" end="3"/>
                                            </p:txEl>
                                          </p:spTgt>
                                        </p:tgtEl>
                                        <p:attrNameLst>
                                          <p:attrName>style.visibility</p:attrName>
                                        </p:attrNameLst>
                                      </p:cBhvr>
                                      <p:to>
                                        <p:strVal val="visible"/>
                                      </p:to>
                                    </p:set>
                                    <p:animEffect transition="in" filter="fade">
                                      <p:cBhvr>
                                        <p:cTn id="28" dur="500"/>
                                        <p:tgtEl>
                                          <p:spTgt spid="339971">
                                            <p:txEl>
                                              <p:pRg st="3" end="3"/>
                                            </p:txEl>
                                          </p:spTgt>
                                        </p:tgtEl>
                                      </p:cBhvr>
                                    </p:animEffect>
                                    <p:anim calcmode="lin" valueType="num">
                                      <p:cBhvr>
                                        <p:cTn id="29" dur="500" fill="hold"/>
                                        <p:tgtEl>
                                          <p:spTgt spid="339971">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39971">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339971">
                                            <p:txEl>
                                              <p:pRg st="4" end="4"/>
                                            </p:txEl>
                                          </p:spTgt>
                                        </p:tgtEl>
                                        <p:attrNameLst>
                                          <p:attrName>style.visibility</p:attrName>
                                        </p:attrNameLst>
                                      </p:cBhvr>
                                      <p:to>
                                        <p:strVal val="visible"/>
                                      </p:to>
                                    </p:set>
                                    <p:animEffect transition="in" filter="fade">
                                      <p:cBhvr>
                                        <p:cTn id="35" dur="500"/>
                                        <p:tgtEl>
                                          <p:spTgt spid="339971">
                                            <p:txEl>
                                              <p:pRg st="4" end="4"/>
                                            </p:txEl>
                                          </p:spTgt>
                                        </p:tgtEl>
                                      </p:cBhvr>
                                    </p:animEffect>
                                    <p:anim calcmode="lin" valueType="num">
                                      <p:cBhvr>
                                        <p:cTn id="36" dur="500" fill="hold"/>
                                        <p:tgtEl>
                                          <p:spTgt spid="339971">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39971">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339971">
                                            <p:txEl>
                                              <p:pRg st="5" end="5"/>
                                            </p:txEl>
                                          </p:spTgt>
                                        </p:tgtEl>
                                        <p:attrNameLst>
                                          <p:attrName>style.visibility</p:attrName>
                                        </p:attrNameLst>
                                      </p:cBhvr>
                                      <p:to>
                                        <p:strVal val="visible"/>
                                      </p:to>
                                    </p:set>
                                    <p:animEffect transition="in" filter="fade">
                                      <p:cBhvr>
                                        <p:cTn id="42" dur="500"/>
                                        <p:tgtEl>
                                          <p:spTgt spid="339971">
                                            <p:txEl>
                                              <p:pRg st="5" end="5"/>
                                            </p:txEl>
                                          </p:spTgt>
                                        </p:tgtEl>
                                      </p:cBhvr>
                                    </p:animEffect>
                                    <p:anim calcmode="lin" valueType="num">
                                      <p:cBhvr>
                                        <p:cTn id="43" dur="500" fill="hold"/>
                                        <p:tgtEl>
                                          <p:spTgt spid="339971">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339971">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339971">
                                            <p:txEl>
                                              <p:pRg st="6" end="6"/>
                                            </p:txEl>
                                          </p:spTgt>
                                        </p:tgtEl>
                                        <p:attrNameLst>
                                          <p:attrName>style.visibility</p:attrName>
                                        </p:attrNameLst>
                                      </p:cBhvr>
                                      <p:to>
                                        <p:strVal val="visible"/>
                                      </p:to>
                                    </p:set>
                                    <p:animEffect transition="in" filter="fade">
                                      <p:cBhvr>
                                        <p:cTn id="49" dur="500"/>
                                        <p:tgtEl>
                                          <p:spTgt spid="339971">
                                            <p:txEl>
                                              <p:pRg st="6" end="6"/>
                                            </p:txEl>
                                          </p:spTgt>
                                        </p:tgtEl>
                                      </p:cBhvr>
                                    </p:animEffect>
                                    <p:anim calcmode="lin" valueType="num">
                                      <p:cBhvr>
                                        <p:cTn id="50" dur="500" fill="hold"/>
                                        <p:tgtEl>
                                          <p:spTgt spid="339971">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339971">
                                            <p:txEl>
                                              <p:pRg st="6" end="6"/>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0" grpId="0"/>
      <p:bldP spid="339971"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0453" name="Rectangle 5"/>
          <p:cNvSpPr>
            <a:spLocks noGrp="1" noChangeArrowheads="1"/>
          </p:cNvSpPr>
          <p:nvPr>
            <p:ph type="title"/>
          </p:nvPr>
        </p:nvSpPr>
        <p:spPr>
          <a:xfrm>
            <a:off x="1524000" y="190500"/>
            <a:ext cx="7010400" cy="895350"/>
          </a:xfrm>
        </p:spPr>
        <p:txBody>
          <a:bodyPr/>
          <a:lstStyle/>
          <a:p>
            <a:r>
              <a:rPr lang="en-US" sz="3800"/>
              <a:t>Konsep Geografi</a:t>
            </a:r>
          </a:p>
        </p:txBody>
      </p:sp>
      <p:sp>
        <p:nvSpPr>
          <p:cNvPr id="360454" name="Rectangle 6"/>
          <p:cNvSpPr>
            <a:spLocks noGrp="1" noChangeArrowheads="1"/>
          </p:cNvSpPr>
          <p:nvPr>
            <p:ph idx="1"/>
          </p:nvPr>
        </p:nvSpPr>
        <p:spPr>
          <a:xfrm>
            <a:off x="228600" y="1524000"/>
            <a:ext cx="8229600" cy="4738688"/>
          </a:xfrm>
        </p:spPr>
        <p:txBody>
          <a:bodyPr/>
          <a:lstStyle/>
          <a:p>
            <a:pPr marL="609600" indent="-609600">
              <a:buFont typeface="Wingdings" pitchFamily="2" charset="2"/>
              <a:buNone/>
            </a:pPr>
            <a:r>
              <a:rPr lang="en-US">
                <a:solidFill>
                  <a:srgbClr val="FF0000"/>
                </a:solidFill>
              </a:rPr>
              <a:t>3. Konsep Morfologi</a:t>
            </a:r>
          </a:p>
          <a:p>
            <a:pPr marL="609600" indent="-609600">
              <a:buFont typeface="Wingdings" pitchFamily="2" charset="2"/>
              <a:buNone/>
            </a:pPr>
            <a:r>
              <a:rPr lang="en-US" sz="2600"/>
              <a:t>Menggambarkan perwujudan muka bumi, sebagai hasil pengangkatan, penurunan melalui proses geologi yang disertai erosi dan sedimentasi</a:t>
            </a:r>
          </a:p>
          <a:p>
            <a:pPr marL="609600" indent="-609600">
              <a:buFont typeface="Wingdings" pitchFamily="2" charset="2"/>
              <a:buNone/>
            </a:pPr>
            <a:r>
              <a:rPr lang="en-US" sz="2600">
                <a:solidFill>
                  <a:srgbClr val="FF0000"/>
                </a:solidFill>
              </a:rPr>
              <a:t>4. Konsep Aglomerasi</a:t>
            </a:r>
          </a:p>
          <a:p>
            <a:pPr marL="609600" indent="-609600">
              <a:buFont typeface="Wingdings" pitchFamily="2" charset="2"/>
              <a:buNone/>
            </a:pPr>
            <a:r>
              <a:rPr lang="en-US" sz="2600"/>
              <a:t>Merupakan kecenderungan persebaran dan pengelompokan terratur atau tidak teratur misal aglomerasi tempat tinggal slum, elite, bisnis, petani dll</a:t>
            </a:r>
          </a:p>
          <a:p>
            <a:pPr marL="609600" indent="-609600">
              <a:buFont typeface="Wingdings" pitchFamily="2" charset="2"/>
              <a:buNone/>
            </a:pPr>
            <a:endParaRPr lang="en-US" sz="260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360453"/>
                                        </p:tgtEl>
                                        <p:attrNameLst>
                                          <p:attrName>style.visibility</p:attrName>
                                        </p:attrNameLst>
                                      </p:cBhvr>
                                      <p:to>
                                        <p:strVal val="visible"/>
                                      </p:to>
                                    </p:set>
                                    <p:anim calcmode="lin" valueType="num">
                                      <p:cBhvr>
                                        <p:cTn id="7" dur="500" fill="hold"/>
                                        <p:tgtEl>
                                          <p:spTgt spid="360453"/>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60453"/>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60453"/>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60453"/>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6" presetClass="emph" presetSubtype="0" autoRev="1" fill="hold" grpId="1" nodeType="clickEffect">
                                  <p:stCondLst>
                                    <p:cond delay="0"/>
                                  </p:stCondLst>
                                  <p:childTnLst>
                                    <p:animScale>
                                      <p:cBhvr>
                                        <p:cTn id="14" dur="449" fill="hold">
                                          <p:stCondLst>
                                            <p:cond delay="0"/>
                                          </p:stCondLst>
                                        </p:cTn>
                                        <p:tgtEl>
                                          <p:spTgt spid="360453"/>
                                        </p:tgtEl>
                                      </p:cBhvr>
                                      <p:to x="150000" y="150000"/>
                                    </p:animScale>
                                  </p:childTnLst>
                                </p:cTn>
                              </p:par>
                              <p:par>
                                <p:cTn id="15" presetID="23" presetClass="entr" presetSubtype="16" fill="hold" grpId="0" nodeType="withEffect">
                                  <p:stCondLst>
                                    <p:cond delay="400"/>
                                  </p:stCondLst>
                                  <p:childTnLst>
                                    <p:set>
                                      <p:cBhvr>
                                        <p:cTn id="16" dur="1" fill="hold">
                                          <p:stCondLst>
                                            <p:cond delay="0"/>
                                          </p:stCondLst>
                                        </p:cTn>
                                        <p:tgtEl>
                                          <p:spTgt spid="360454">
                                            <p:txEl>
                                              <p:pRg st="0" end="0"/>
                                            </p:txEl>
                                          </p:spTgt>
                                        </p:tgtEl>
                                        <p:attrNameLst>
                                          <p:attrName>style.visibility</p:attrName>
                                        </p:attrNameLst>
                                      </p:cBhvr>
                                      <p:to>
                                        <p:strVal val="visible"/>
                                      </p:to>
                                    </p:set>
                                    <p:anim calcmode="lin" valueType="num">
                                      <p:cBhvr>
                                        <p:cTn id="17" dur="500" fill="hold"/>
                                        <p:tgtEl>
                                          <p:spTgt spid="360454">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6045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360454">
                                            <p:txEl>
                                              <p:pRg st="1" end="1"/>
                                            </p:txEl>
                                          </p:spTgt>
                                        </p:tgtEl>
                                        <p:attrNameLst>
                                          <p:attrName>style.visibility</p:attrName>
                                        </p:attrNameLst>
                                      </p:cBhvr>
                                      <p:to>
                                        <p:strVal val="visible"/>
                                      </p:to>
                                    </p:set>
                                    <p:anim calcmode="lin" valueType="num">
                                      <p:cBhvr>
                                        <p:cTn id="23" dur="500" fill="hold"/>
                                        <p:tgtEl>
                                          <p:spTgt spid="360454">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6045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360454">
                                            <p:txEl>
                                              <p:pRg st="2" end="2"/>
                                            </p:txEl>
                                          </p:spTgt>
                                        </p:tgtEl>
                                        <p:attrNameLst>
                                          <p:attrName>style.visibility</p:attrName>
                                        </p:attrNameLst>
                                      </p:cBhvr>
                                      <p:to>
                                        <p:strVal val="visible"/>
                                      </p:to>
                                    </p:set>
                                    <p:anim calcmode="lin" valueType="num">
                                      <p:cBhvr>
                                        <p:cTn id="29" dur="500" fill="hold"/>
                                        <p:tgtEl>
                                          <p:spTgt spid="360454">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36045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360454">
                                            <p:txEl>
                                              <p:pRg st="3" end="3"/>
                                            </p:txEl>
                                          </p:spTgt>
                                        </p:tgtEl>
                                        <p:attrNameLst>
                                          <p:attrName>style.visibility</p:attrName>
                                        </p:attrNameLst>
                                      </p:cBhvr>
                                      <p:to>
                                        <p:strVal val="visible"/>
                                      </p:to>
                                    </p:set>
                                    <p:anim calcmode="lin" valueType="num">
                                      <p:cBhvr>
                                        <p:cTn id="35" dur="500" fill="hold"/>
                                        <p:tgtEl>
                                          <p:spTgt spid="360454">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6045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xit" presetSubtype="32" fill="hold" grpId="2" nodeType="clickEffect">
                                  <p:stCondLst>
                                    <p:cond delay="0"/>
                                  </p:stCondLst>
                                  <p:childTnLst>
                                    <p:anim calcmode="lin" valueType="num">
                                      <p:cBhvr>
                                        <p:cTn id="40" dur="500" fill="hold"/>
                                        <p:tgtEl>
                                          <p:spTgt spid="360453"/>
                                        </p:tgtEl>
                                        <p:attrNameLst>
                                          <p:attrName>ppt_w</p:attrName>
                                        </p:attrNameLst>
                                      </p:cBhvr>
                                      <p:tavLst>
                                        <p:tav tm="0">
                                          <p:val>
                                            <p:strVal val="ppt_w"/>
                                          </p:val>
                                        </p:tav>
                                        <p:tav tm="100000">
                                          <p:val>
                                            <p:fltVal val="0"/>
                                          </p:val>
                                        </p:tav>
                                      </p:tavLst>
                                    </p:anim>
                                    <p:anim calcmode="lin" valueType="num">
                                      <p:cBhvr>
                                        <p:cTn id="41" dur="500" fill="hold"/>
                                        <p:tgtEl>
                                          <p:spTgt spid="360453"/>
                                        </p:tgtEl>
                                        <p:attrNameLst>
                                          <p:attrName>ppt_h</p:attrName>
                                        </p:attrNameLst>
                                      </p:cBhvr>
                                      <p:tavLst>
                                        <p:tav tm="0">
                                          <p:val>
                                            <p:strVal val="ppt_h"/>
                                          </p:val>
                                        </p:tav>
                                        <p:tav tm="100000">
                                          <p:val>
                                            <p:fltVal val="0"/>
                                          </p:val>
                                        </p:tav>
                                      </p:tavLst>
                                    </p:anim>
                                    <p:set>
                                      <p:cBhvr>
                                        <p:cTn id="42" dur="1" fill="hold">
                                          <p:stCondLst>
                                            <p:cond delay="499"/>
                                          </p:stCondLst>
                                        </p:cTn>
                                        <p:tgtEl>
                                          <p:spTgt spid="360453"/>
                                        </p:tgtEl>
                                        <p:attrNameLst>
                                          <p:attrName>style.visibility</p:attrName>
                                        </p:attrNameLst>
                                      </p:cBhvr>
                                      <p:to>
                                        <p:strVal val="hidden"/>
                                      </p:to>
                                    </p:set>
                                  </p:childTnLst>
                                </p:cTn>
                              </p:par>
                              <p:par>
                                <p:cTn id="43" presetID="23" presetClass="exit" presetSubtype="32" fill="hold" grpId="1" nodeType="withEffect">
                                  <p:stCondLst>
                                    <p:cond delay="0"/>
                                  </p:stCondLst>
                                  <p:childTnLst>
                                    <p:anim calcmode="lin" valueType="num">
                                      <p:cBhvr>
                                        <p:cTn id="44" dur="500" fill="hold"/>
                                        <p:tgtEl>
                                          <p:spTgt spid="360454">
                                            <p:txEl>
                                              <p:pRg st="0" end="0"/>
                                            </p:txEl>
                                          </p:spTgt>
                                        </p:tgtEl>
                                        <p:attrNameLst>
                                          <p:attrName>ppt_w</p:attrName>
                                        </p:attrNameLst>
                                      </p:cBhvr>
                                      <p:tavLst>
                                        <p:tav tm="0">
                                          <p:val>
                                            <p:strVal val="ppt_w"/>
                                          </p:val>
                                        </p:tav>
                                        <p:tav tm="100000">
                                          <p:val>
                                            <p:fltVal val="0"/>
                                          </p:val>
                                        </p:tav>
                                      </p:tavLst>
                                    </p:anim>
                                    <p:anim calcmode="lin" valueType="num">
                                      <p:cBhvr>
                                        <p:cTn id="45" dur="500" fill="hold"/>
                                        <p:tgtEl>
                                          <p:spTgt spid="360454">
                                            <p:txEl>
                                              <p:pRg st="0" end="0"/>
                                            </p:txEl>
                                          </p:spTgt>
                                        </p:tgtEl>
                                        <p:attrNameLst>
                                          <p:attrName>ppt_h</p:attrName>
                                        </p:attrNameLst>
                                      </p:cBhvr>
                                      <p:tavLst>
                                        <p:tav tm="0">
                                          <p:val>
                                            <p:strVal val="ppt_h"/>
                                          </p:val>
                                        </p:tav>
                                        <p:tav tm="100000">
                                          <p:val>
                                            <p:fltVal val="0"/>
                                          </p:val>
                                        </p:tav>
                                      </p:tavLst>
                                    </p:anim>
                                    <p:set>
                                      <p:cBhvr>
                                        <p:cTn id="46" dur="1" fill="hold">
                                          <p:stCondLst>
                                            <p:cond delay="499"/>
                                          </p:stCondLst>
                                        </p:cTn>
                                        <p:tgtEl>
                                          <p:spTgt spid="360454">
                                            <p:txEl>
                                              <p:pRg st="0" end="0"/>
                                            </p:txEl>
                                          </p:spTgt>
                                        </p:tgtEl>
                                        <p:attrNameLst>
                                          <p:attrName>style.visibility</p:attrName>
                                        </p:attrNameLst>
                                      </p:cBhvr>
                                      <p:to>
                                        <p:strVal val="hidden"/>
                                      </p:to>
                                    </p:set>
                                  </p:childTnLst>
                                </p:cTn>
                              </p:par>
                              <p:par>
                                <p:cTn id="47" presetID="23" presetClass="exit" presetSubtype="32" fill="hold" grpId="1" nodeType="withEffect">
                                  <p:stCondLst>
                                    <p:cond delay="0"/>
                                  </p:stCondLst>
                                  <p:childTnLst>
                                    <p:anim calcmode="lin" valueType="num">
                                      <p:cBhvr>
                                        <p:cTn id="48" dur="500" fill="hold"/>
                                        <p:tgtEl>
                                          <p:spTgt spid="360454">
                                            <p:txEl>
                                              <p:pRg st="1" end="1"/>
                                            </p:txEl>
                                          </p:spTgt>
                                        </p:tgtEl>
                                        <p:attrNameLst>
                                          <p:attrName>ppt_w</p:attrName>
                                        </p:attrNameLst>
                                      </p:cBhvr>
                                      <p:tavLst>
                                        <p:tav tm="0">
                                          <p:val>
                                            <p:strVal val="ppt_w"/>
                                          </p:val>
                                        </p:tav>
                                        <p:tav tm="100000">
                                          <p:val>
                                            <p:fltVal val="0"/>
                                          </p:val>
                                        </p:tav>
                                      </p:tavLst>
                                    </p:anim>
                                    <p:anim calcmode="lin" valueType="num">
                                      <p:cBhvr>
                                        <p:cTn id="49" dur="500" fill="hold"/>
                                        <p:tgtEl>
                                          <p:spTgt spid="360454">
                                            <p:txEl>
                                              <p:pRg st="1" end="1"/>
                                            </p:txEl>
                                          </p:spTgt>
                                        </p:tgtEl>
                                        <p:attrNameLst>
                                          <p:attrName>ppt_h</p:attrName>
                                        </p:attrNameLst>
                                      </p:cBhvr>
                                      <p:tavLst>
                                        <p:tav tm="0">
                                          <p:val>
                                            <p:strVal val="ppt_h"/>
                                          </p:val>
                                        </p:tav>
                                        <p:tav tm="100000">
                                          <p:val>
                                            <p:fltVal val="0"/>
                                          </p:val>
                                        </p:tav>
                                      </p:tavLst>
                                    </p:anim>
                                    <p:set>
                                      <p:cBhvr>
                                        <p:cTn id="50" dur="1" fill="hold">
                                          <p:stCondLst>
                                            <p:cond delay="499"/>
                                          </p:stCondLst>
                                        </p:cTn>
                                        <p:tgtEl>
                                          <p:spTgt spid="360454">
                                            <p:txEl>
                                              <p:pRg st="1" end="1"/>
                                            </p:txEl>
                                          </p:spTgt>
                                        </p:tgtEl>
                                        <p:attrNameLst>
                                          <p:attrName>style.visibility</p:attrName>
                                        </p:attrNameLst>
                                      </p:cBhvr>
                                      <p:to>
                                        <p:strVal val="hidden"/>
                                      </p:to>
                                    </p:set>
                                  </p:childTnLst>
                                </p:cTn>
                              </p:par>
                              <p:par>
                                <p:cTn id="51" presetID="23" presetClass="exit" presetSubtype="32" fill="hold" grpId="1" nodeType="withEffect">
                                  <p:stCondLst>
                                    <p:cond delay="0"/>
                                  </p:stCondLst>
                                  <p:childTnLst>
                                    <p:anim calcmode="lin" valueType="num">
                                      <p:cBhvr>
                                        <p:cTn id="52" dur="500" fill="hold"/>
                                        <p:tgtEl>
                                          <p:spTgt spid="360454">
                                            <p:txEl>
                                              <p:pRg st="2" end="2"/>
                                            </p:txEl>
                                          </p:spTgt>
                                        </p:tgtEl>
                                        <p:attrNameLst>
                                          <p:attrName>ppt_w</p:attrName>
                                        </p:attrNameLst>
                                      </p:cBhvr>
                                      <p:tavLst>
                                        <p:tav tm="0">
                                          <p:val>
                                            <p:strVal val="ppt_w"/>
                                          </p:val>
                                        </p:tav>
                                        <p:tav tm="100000">
                                          <p:val>
                                            <p:fltVal val="0"/>
                                          </p:val>
                                        </p:tav>
                                      </p:tavLst>
                                    </p:anim>
                                    <p:anim calcmode="lin" valueType="num">
                                      <p:cBhvr>
                                        <p:cTn id="53" dur="500" fill="hold"/>
                                        <p:tgtEl>
                                          <p:spTgt spid="360454">
                                            <p:txEl>
                                              <p:pRg st="2" end="2"/>
                                            </p:txEl>
                                          </p:spTgt>
                                        </p:tgtEl>
                                        <p:attrNameLst>
                                          <p:attrName>ppt_h</p:attrName>
                                        </p:attrNameLst>
                                      </p:cBhvr>
                                      <p:tavLst>
                                        <p:tav tm="0">
                                          <p:val>
                                            <p:strVal val="ppt_h"/>
                                          </p:val>
                                        </p:tav>
                                        <p:tav tm="100000">
                                          <p:val>
                                            <p:fltVal val="0"/>
                                          </p:val>
                                        </p:tav>
                                      </p:tavLst>
                                    </p:anim>
                                    <p:set>
                                      <p:cBhvr>
                                        <p:cTn id="54" dur="1" fill="hold">
                                          <p:stCondLst>
                                            <p:cond delay="499"/>
                                          </p:stCondLst>
                                        </p:cTn>
                                        <p:tgtEl>
                                          <p:spTgt spid="360454">
                                            <p:txEl>
                                              <p:pRg st="2" end="2"/>
                                            </p:txEl>
                                          </p:spTgt>
                                        </p:tgtEl>
                                        <p:attrNameLst>
                                          <p:attrName>style.visibility</p:attrName>
                                        </p:attrNameLst>
                                      </p:cBhvr>
                                      <p:to>
                                        <p:strVal val="hidden"/>
                                      </p:to>
                                    </p:set>
                                  </p:childTnLst>
                                </p:cTn>
                              </p:par>
                              <p:par>
                                <p:cTn id="55" presetID="23" presetClass="exit" presetSubtype="32" fill="hold" grpId="1" nodeType="withEffect">
                                  <p:stCondLst>
                                    <p:cond delay="0"/>
                                  </p:stCondLst>
                                  <p:childTnLst>
                                    <p:anim calcmode="lin" valueType="num">
                                      <p:cBhvr>
                                        <p:cTn id="56" dur="500" fill="hold"/>
                                        <p:tgtEl>
                                          <p:spTgt spid="360454">
                                            <p:txEl>
                                              <p:pRg st="3" end="3"/>
                                            </p:txEl>
                                          </p:spTgt>
                                        </p:tgtEl>
                                        <p:attrNameLst>
                                          <p:attrName>ppt_w</p:attrName>
                                        </p:attrNameLst>
                                      </p:cBhvr>
                                      <p:tavLst>
                                        <p:tav tm="0">
                                          <p:val>
                                            <p:strVal val="ppt_w"/>
                                          </p:val>
                                        </p:tav>
                                        <p:tav tm="100000">
                                          <p:val>
                                            <p:fltVal val="0"/>
                                          </p:val>
                                        </p:tav>
                                      </p:tavLst>
                                    </p:anim>
                                    <p:anim calcmode="lin" valueType="num">
                                      <p:cBhvr>
                                        <p:cTn id="57" dur="500" fill="hold"/>
                                        <p:tgtEl>
                                          <p:spTgt spid="360454">
                                            <p:txEl>
                                              <p:pRg st="3" end="3"/>
                                            </p:txEl>
                                          </p:spTgt>
                                        </p:tgtEl>
                                        <p:attrNameLst>
                                          <p:attrName>ppt_h</p:attrName>
                                        </p:attrNameLst>
                                      </p:cBhvr>
                                      <p:tavLst>
                                        <p:tav tm="0">
                                          <p:val>
                                            <p:strVal val="ppt_h"/>
                                          </p:val>
                                        </p:tav>
                                        <p:tav tm="100000">
                                          <p:val>
                                            <p:fltVal val="0"/>
                                          </p:val>
                                        </p:tav>
                                      </p:tavLst>
                                    </p:anim>
                                    <p:set>
                                      <p:cBhvr>
                                        <p:cTn id="58" dur="1" fill="hold">
                                          <p:stCondLst>
                                            <p:cond delay="499"/>
                                          </p:stCondLst>
                                        </p:cTn>
                                        <p:tgtEl>
                                          <p:spTgt spid="360454">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3" grpId="0"/>
      <p:bldP spid="360453" grpId="1"/>
      <p:bldP spid="360453" grpId="2"/>
      <p:bldP spid="360454" grpId="0" build="p"/>
      <p:bldP spid="360454" grpId="1" build="allAtOnce"/>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1524000" y="190500"/>
            <a:ext cx="7010400" cy="652463"/>
          </a:xfrm>
        </p:spPr>
        <p:txBody>
          <a:bodyPr/>
          <a:lstStyle/>
          <a:p>
            <a:endParaRPr lang="en-US" sz="2100" b="1" i="1">
              <a:solidFill>
                <a:srgbClr val="FF0000"/>
              </a:solidFill>
            </a:endParaRPr>
          </a:p>
        </p:txBody>
      </p:sp>
      <p:sp>
        <p:nvSpPr>
          <p:cNvPr id="363523" name="Rectangle 3"/>
          <p:cNvSpPr>
            <a:spLocks noGrp="1" noChangeArrowheads="1"/>
          </p:cNvSpPr>
          <p:nvPr>
            <p:ph idx="1"/>
          </p:nvPr>
        </p:nvSpPr>
        <p:spPr>
          <a:xfrm>
            <a:off x="228600" y="914400"/>
            <a:ext cx="8915400" cy="5218113"/>
          </a:xfrm>
        </p:spPr>
        <p:txBody>
          <a:bodyPr/>
          <a:lstStyle/>
          <a:p>
            <a:pPr>
              <a:lnSpc>
                <a:spcPct val="90000"/>
              </a:lnSpc>
              <a:buFont typeface="Wingdings" pitchFamily="2" charset="2"/>
              <a:buNone/>
            </a:pPr>
            <a:r>
              <a:rPr lang="en-US" sz="2800" b="1" i="1">
                <a:solidFill>
                  <a:srgbClr val="FF0000"/>
                </a:solidFill>
              </a:rPr>
              <a:t>5. KONSEP KETERJANGKAUAN (AKSESIBILITAS)</a:t>
            </a:r>
            <a:r>
              <a:rPr lang="en-US" sz="2800"/>
              <a:t> </a:t>
            </a:r>
            <a:r>
              <a:rPr lang="en-US" sz="2100"/>
              <a:t>HAL INI BERKAITAN DGN KONDISI MEDAN ATAU ADA TIDAKNYA SARANA ANGKUTAN/ KOMUNIKASI YANG DAPAT DIPAKAI. TEMPAT TERASING KALAU SUKAR DIJANGKAU ( KOMUNIKASI DAN ANGKUTAN), HAL INI DPT BERUBAH DG ADANYA PERKEMBANGAN EKONOMI DAN TEKNOLOGI.  BERLAKU PULA untuk  INDIVIDU DLM PERGAULAN.</a:t>
            </a:r>
          </a:p>
          <a:p>
            <a:pPr>
              <a:lnSpc>
                <a:spcPct val="90000"/>
              </a:lnSpc>
              <a:buFont typeface="Wingdings" pitchFamily="2" charset="2"/>
              <a:buNone/>
            </a:pPr>
            <a:endParaRPr lang="en-US" sz="2100"/>
          </a:p>
          <a:p>
            <a:pPr>
              <a:lnSpc>
                <a:spcPct val="90000"/>
              </a:lnSpc>
              <a:buFont typeface="Wingdings" pitchFamily="2" charset="2"/>
              <a:buNone/>
            </a:pPr>
            <a:r>
              <a:rPr lang="en-US" sz="2100">
                <a:solidFill>
                  <a:srgbClr val="FF0000"/>
                </a:solidFill>
              </a:rPr>
              <a:t>6. KONSEP POLA</a:t>
            </a:r>
          </a:p>
          <a:p>
            <a:pPr>
              <a:lnSpc>
                <a:spcPct val="90000"/>
              </a:lnSpc>
              <a:buFont typeface="Wingdings" pitchFamily="2" charset="2"/>
              <a:buNone/>
            </a:pPr>
            <a:r>
              <a:rPr lang="en-US" sz="2100">
                <a:solidFill>
                  <a:schemeClr val="folHlink"/>
                </a:solidFill>
              </a:rPr>
              <a:t>	</a:t>
            </a:r>
            <a:r>
              <a:rPr lang="en-US" sz="2100"/>
              <a:t>BERKAITAN DGN SUSUNAN BENTUK DAN PERSEBARAN FENOMENA DLM RUANG BAIK BERSIFAT ALAMI/ SOSBUD.</a:t>
            </a:r>
          </a:p>
          <a:p>
            <a:pPr>
              <a:lnSpc>
                <a:spcPct val="90000"/>
              </a:lnSpc>
              <a:buFont typeface="Wingdings" pitchFamily="2" charset="2"/>
              <a:buNone/>
            </a:pPr>
            <a:r>
              <a:rPr lang="en-US" sz="2100"/>
              <a:t>	GEO. MEMPELAJARI, SEBARAN FENOMENA, MEMAHAMI MAKNA SERTA BERUSAHA MEMANFAATKANNYA, MENGINTERVENSI/MEMODIVIKASI POLA-POLA GUNA MENDAPATKAN MANFAAT YANG LEBIH BESAR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363522"/>
                                        </p:tgtEl>
                                        <p:attrNameLst>
                                          <p:attrName>style.visibility</p:attrName>
                                        </p:attrNameLst>
                                      </p:cBhvr>
                                      <p:to>
                                        <p:strVal val="visible"/>
                                      </p:to>
                                    </p:set>
                                    <p:animEffect transition="in" filter="fade">
                                      <p:cBhvr>
                                        <p:cTn id="7" dur="2000"/>
                                        <p:tgtEl>
                                          <p:spTgt spid="3635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3523">
                                            <p:txEl>
                                              <p:pRg st="0" end="0"/>
                                            </p:txEl>
                                          </p:spTgt>
                                        </p:tgtEl>
                                        <p:attrNameLst>
                                          <p:attrName>style.visibility</p:attrName>
                                        </p:attrNameLst>
                                      </p:cBhvr>
                                      <p:to>
                                        <p:strVal val="visible"/>
                                      </p:to>
                                    </p:set>
                                    <p:animEffect transition="in" filter="wipe(left)">
                                      <p:cBhvr>
                                        <p:cTn id="12" dur="500"/>
                                        <p:tgtEl>
                                          <p:spTgt spid="3635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3523">
                                            <p:txEl>
                                              <p:pRg st="2" end="2"/>
                                            </p:txEl>
                                          </p:spTgt>
                                        </p:tgtEl>
                                        <p:attrNameLst>
                                          <p:attrName>style.visibility</p:attrName>
                                        </p:attrNameLst>
                                      </p:cBhvr>
                                      <p:to>
                                        <p:strVal val="visible"/>
                                      </p:to>
                                    </p:set>
                                    <p:animEffect transition="in" filter="wipe(left)">
                                      <p:cBhvr>
                                        <p:cTn id="17" dur="500"/>
                                        <p:tgtEl>
                                          <p:spTgt spid="3635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3523">
                                            <p:txEl>
                                              <p:pRg st="3" end="3"/>
                                            </p:txEl>
                                          </p:spTgt>
                                        </p:tgtEl>
                                        <p:attrNameLst>
                                          <p:attrName>style.visibility</p:attrName>
                                        </p:attrNameLst>
                                      </p:cBhvr>
                                      <p:to>
                                        <p:strVal val="visible"/>
                                      </p:to>
                                    </p:set>
                                    <p:animEffect transition="in" filter="wipe(left)">
                                      <p:cBhvr>
                                        <p:cTn id="22" dur="500"/>
                                        <p:tgtEl>
                                          <p:spTgt spid="3635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63523">
                                            <p:txEl>
                                              <p:pRg st="4" end="4"/>
                                            </p:txEl>
                                          </p:spTgt>
                                        </p:tgtEl>
                                        <p:attrNameLst>
                                          <p:attrName>style.visibility</p:attrName>
                                        </p:attrNameLst>
                                      </p:cBhvr>
                                      <p:to>
                                        <p:strVal val="visible"/>
                                      </p:to>
                                    </p:set>
                                    <p:animEffect transition="in" filter="wipe(left)">
                                      <p:cBhvr>
                                        <p:cTn id="27" dur="500"/>
                                        <p:tgtEl>
                                          <p:spTgt spid="3635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22" grpId="0"/>
      <p:bldP spid="363523"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a:xfrm>
            <a:off x="1524000" y="190500"/>
            <a:ext cx="7010400" cy="895350"/>
          </a:xfrm>
        </p:spPr>
        <p:txBody>
          <a:bodyPr/>
          <a:lstStyle/>
          <a:p>
            <a:r>
              <a:rPr lang="en-US" sz="3800"/>
              <a:t>Konsep Geografi</a:t>
            </a:r>
          </a:p>
        </p:txBody>
      </p:sp>
      <p:sp>
        <p:nvSpPr>
          <p:cNvPr id="367619" name="Rectangle 3"/>
          <p:cNvSpPr>
            <a:spLocks noGrp="1" noChangeArrowheads="1"/>
          </p:cNvSpPr>
          <p:nvPr>
            <p:ph idx="1"/>
          </p:nvPr>
        </p:nvSpPr>
        <p:spPr>
          <a:xfrm>
            <a:off x="0" y="1600200"/>
            <a:ext cx="8839200" cy="5105400"/>
          </a:xfrm>
        </p:spPr>
        <p:txBody>
          <a:bodyPr/>
          <a:lstStyle/>
          <a:p>
            <a:pPr>
              <a:lnSpc>
                <a:spcPct val="90000"/>
              </a:lnSpc>
              <a:buFont typeface="Wingdings" pitchFamily="2" charset="2"/>
              <a:buNone/>
            </a:pPr>
            <a:r>
              <a:rPr lang="en-US" sz="3400">
                <a:solidFill>
                  <a:srgbClr val="FF0000"/>
                </a:solidFill>
              </a:rPr>
              <a:t>7. Nilai Kegunaan</a:t>
            </a:r>
          </a:p>
          <a:p>
            <a:pPr>
              <a:lnSpc>
                <a:spcPct val="90000"/>
              </a:lnSpc>
              <a:buFont typeface="Wingdings" pitchFamily="2" charset="2"/>
              <a:buNone/>
            </a:pPr>
            <a:r>
              <a:rPr lang="en-US"/>
              <a:t>Variasi nilai kegunaan atas bentang muka bumi</a:t>
            </a:r>
          </a:p>
          <a:p>
            <a:pPr>
              <a:lnSpc>
                <a:spcPct val="90000"/>
              </a:lnSpc>
              <a:buFont typeface="Wingdings" pitchFamily="2" charset="2"/>
              <a:buNone/>
            </a:pPr>
            <a:r>
              <a:rPr lang="en-US">
                <a:solidFill>
                  <a:srgbClr val="FF0000"/>
                </a:solidFill>
              </a:rPr>
              <a:t>8. Konsep Interaksi</a:t>
            </a:r>
          </a:p>
          <a:p>
            <a:pPr>
              <a:lnSpc>
                <a:spcPct val="90000"/>
              </a:lnSpc>
              <a:buFont typeface="Wingdings" pitchFamily="2" charset="2"/>
              <a:buNone/>
            </a:pPr>
            <a:r>
              <a:rPr lang="en-US"/>
              <a:t>Interaksi antar wilayah yang terjadi karena adanya perbedaan dan persamaan antar wilayah misalnya dataran tinggi dengan rendah, wilayah miskin dan kaya, desa dengan kota</a:t>
            </a:r>
          </a:p>
          <a:p>
            <a:pPr>
              <a:lnSpc>
                <a:spcPct val="90000"/>
              </a:lnSpc>
              <a:buFont typeface="Wingdings" pitchFamily="2" charset="2"/>
              <a:buNone/>
            </a:pPr>
            <a:r>
              <a:rPr lang="en-US">
                <a:solidFill>
                  <a:srgbClr val="FF0000"/>
                </a:solidFill>
              </a:rPr>
              <a:t>9. Konsep keterkaitan keruangan</a:t>
            </a:r>
          </a:p>
          <a:p>
            <a:pPr>
              <a:lnSpc>
                <a:spcPct val="90000"/>
              </a:lnSpc>
              <a:buFont typeface="Wingdings" pitchFamily="2" charset="2"/>
              <a:buNone/>
            </a:pPr>
            <a:r>
              <a:rPr lang="en-US"/>
              <a:t>Merupakan derajat hubungan antar ruang satu dengan lainnya pada suatu wilayah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367618"/>
                                        </p:tgtEl>
                                        <p:attrNameLst>
                                          <p:attrName>style.visibility</p:attrName>
                                        </p:attrNameLst>
                                      </p:cBhvr>
                                      <p:to>
                                        <p:strVal val="visible"/>
                                      </p:to>
                                    </p:set>
                                    <p:animEffect transition="in" filter="fade">
                                      <p:cBhvr>
                                        <p:cTn id="7" dur="600">
                                          <p:stCondLst>
                                            <p:cond delay="0"/>
                                          </p:stCondLst>
                                        </p:cTn>
                                        <p:tgtEl>
                                          <p:spTgt spid="367618"/>
                                        </p:tgtEl>
                                      </p:cBhvr>
                                    </p:animEffect>
                                    <p:anim calcmode="lin" valueType="num">
                                      <p:cBhvr>
                                        <p:cTn id="8" dur="600" fill="hold">
                                          <p:stCondLst>
                                            <p:cond delay="0"/>
                                          </p:stCondLst>
                                        </p:cTn>
                                        <p:tgtEl>
                                          <p:spTgt spid="367618"/>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367618"/>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367618"/>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67619">
                                            <p:txEl>
                                              <p:pRg st="0" end="0"/>
                                            </p:txEl>
                                          </p:spTgt>
                                        </p:tgtEl>
                                        <p:attrNameLst>
                                          <p:attrName>style.visibility</p:attrName>
                                        </p:attrNameLst>
                                      </p:cBhvr>
                                      <p:to>
                                        <p:strVal val="visible"/>
                                      </p:to>
                                    </p:set>
                                    <p:animEffect transition="in" filter="slide(fromBottom)">
                                      <p:cBhvr>
                                        <p:cTn id="15" dur="500">
                                          <p:stCondLst>
                                            <p:cond delay="0"/>
                                          </p:stCondLst>
                                        </p:cTn>
                                        <p:tgtEl>
                                          <p:spTgt spid="36761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67619">
                                            <p:txEl>
                                              <p:pRg st="1" end="1"/>
                                            </p:txEl>
                                          </p:spTgt>
                                        </p:tgtEl>
                                        <p:attrNameLst>
                                          <p:attrName>style.visibility</p:attrName>
                                        </p:attrNameLst>
                                      </p:cBhvr>
                                      <p:to>
                                        <p:strVal val="visible"/>
                                      </p:to>
                                    </p:set>
                                    <p:animEffect transition="in" filter="slide(fromBottom)">
                                      <p:cBhvr>
                                        <p:cTn id="20" dur="500">
                                          <p:stCondLst>
                                            <p:cond delay="0"/>
                                          </p:stCondLst>
                                        </p:cTn>
                                        <p:tgtEl>
                                          <p:spTgt spid="36761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67619">
                                            <p:txEl>
                                              <p:pRg st="2" end="2"/>
                                            </p:txEl>
                                          </p:spTgt>
                                        </p:tgtEl>
                                        <p:attrNameLst>
                                          <p:attrName>style.visibility</p:attrName>
                                        </p:attrNameLst>
                                      </p:cBhvr>
                                      <p:to>
                                        <p:strVal val="visible"/>
                                      </p:to>
                                    </p:set>
                                    <p:animEffect transition="in" filter="slide(fromBottom)">
                                      <p:cBhvr>
                                        <p:cTn id="25" dur="500">
                                          <p:stCondLst>
                                            <p:cond delay="0"/>
                                          </p:stCondLst>
                                        </p:cTn>
                                        <p:tgtEl>
                                          <p:spTgt spid="367619">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367619">
                                            <p:txEl>
                                              <p:pRg st="3" end="3"/>
                                            </p:txEl>
                                          </p:spTgt>
                                        </p:tgtEl>
                                        <p:attrNameLst>
                                          <p:attrName>style.visibility</p:attrName>
                                        </p:attrNameLst>
                                      </p:cBhvr>
                                      <p:to>
                                        <p:strVal val="visible"/>
                                      </p:to>
                                    </p:set>
                                    <p:animEffect transition="in" filter="slide(fromBottom)">
                                      <p:cBhvr>
                                        <p:cTn id="30" dur="500">
                                          <p:stCondLst>
                                            <p:cond delay="0"/>
                                          </p:stCondLst>
                                        </p:cTn>
                                        <p:tgtEl>
                                          <p:spTgt spid="36761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367619">
                                            <p:txEl>
                                              <p:pRg st="4" end="4"/>
                                            </p:txEl>
                                          </p:spTgt>
                                        </p:tgtEl>
                                        <p:attrNameLst>
                                          <p:attrName>style.visibility</p:attrName>
                                        </p:attrNameLst>
                                      </p:cBhvr>
                                      <p:to>
                                        <p:strVal val="visible"/>
                                      </p:to>
                                    </p:set>
                                    <p:animEffect transition="in" filter="slide(fromBottom)">
                                      <p:cBhvr>
                                        <p:cTn id="35" dur="500">
                                          <p:stCondLst>
                                            <p:cond delay="0"/>
                                          </p:stCondLst>
                                        </p:cTn>
                                        <p:tgtEl>
                                          <p:spTgt spid="367619">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367619">
                                            <p:txEl>
                                              <p:pRg st="5" end="5"/>
                                            </p:txEl>
                                          </p:spTgt>
                                        </p:tgtEl>
                                        <p:attrNameLst>
                                          <p:attrName>style.visibility</p:attrName>
                                        </p:attrNameLst>
                                      </p:cBhvr>
                                      <p:to>
                                        <p:strVal val="visible"/>
                                      </p:to>
                                    </p:set>
                                    <p:animEffect transition="in" filter="slide(fromBottom)">
                                      <p:cBhvr>
                                        <p:cTn id="40" dur="500">
                                          <p:stCondLst>
                                            <p:cond delay="0"/>
                                          </p:stCondLst>
                                        </p:cTn>
                                        <p:tgtEl>
                                          <p:spTgt spid="3676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18" grpId="0"/>
      <p:bldP spid="367619"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r>
              <a:rPr lang="en-US"/>
              <a:t>Konsep Geografi</a:t>
            </a:r>
          </a:p>
        </p:txBody>
      </p:sp>
      <p:sp>
        <p:nvSpPr>
          <p:cNvPr id="368643" name="Rectangle 3"/>
          <p:cNvSpPr>
            <a:spLocks noGrp="1" noChangeArrowheads="1"/>
          </p:cNvSpPr>
          <p:nvPr>
            <p:ph idx="1"/>
          </p:nvPr>
        </p:nvSpPr>
        <p:spPr/>
        <p:txBody>
          <a:bodyPr/>
          <a:lstStyle/>
          <a:p>
            <a:pPr>
              <a:buFont typeface="Wingdings" pitchFamily="2" charset="2"/>
              <a:buNone/>
            </a:pPr>
            <a:r>
              <a:rPr lang="en-US">
                <a:solidFill>
                  <a:srgbClr val="FF0000"/>
                </a:solidFill>
              </a:rPr>
              <a:t>10 Konsep Areal defferensiasi</a:t>
            </a:r>
          </a:p>
          <a:p>
            <a:pPr>
              <a:buFont typeface="Wingdings" pitchFamily="2" charset="2"/>
              <a:buNone/>
            </a:pPr>
            <a:r>
              <a:rPr lang="en-US"/>
              <a:t>Setiap wilayah memiliki karakteristik yang berbeda karena integrasi dari beberapa unsur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8642"/>
                                        </p:tgtEl>
                                        <p:attrNameLst>
                                          <p:attrName>style.visibility</p:attrName>
                                        </p:attrNameLst>
                                      </p:cBhvr>
                                      <p:to>
                                        <p:strVal val="visible"/>
                                      </p:to>
                                    </p:set>
                                    <p:animEffect transition="in" filter="fade">
                                      <p:cBhvr>
                                        <p:cTn id="7" dur="2000"/>
                                        <p:tgtEl>
                                          <p:spTgt spid="36864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68643"/>
                                        </p:tgtEl>
                                        <p:attrNameLst>
                                          <p:attrName>style.visibility</p:attrName>
                                        </p:attrNameLst>
                                      </p:cBhvr>
                                      <p:to>
                                        <p:strVal val="visible"/>
                                      </p:to>
                                    </p:set>
                                    <p:animEffect transition="in" filter="fade">
                                      <p:cBhvr>
                                        <p:cTn id="10" dur="2000"/>
                                        <p:tgtEl>
                                          <p:spTgt spid="368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42" grpId="0"/>
      <p:bldP spid="368643" grpId="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a:xfrm>
            <a:off x="228600" y="1066800"/>
            <a:ext cx="8669338" cy="1279525"/>
          </a:xfrm>
        </p:spPr>
        <p:txBody>
          <a:bodyPr/>
          <a:lstStyle/>
          <a:p>
            <a:r>
              <a:rPr lang="en-US" sz="3400" b="1"/>
              <a:t>KONSEP DASAR GEOGRAFI</a:t>
            </a:r>
            <a:r>
              <a:rPr lang="en-US" sz="1900" b="1"/>
              <a:t> (BROKE, 1970, DALDJOENI 1982)</a:t>
            </a:r>
          </a:p>
        </p:txBody>
      </p:sp>
      <p:sp>
        <p:nvSpPr>
          <p:cNvPr id="350211" name="Rectangle 3"/>
          <p:cNvSpPr>
            <a:spLocks noGrp="1" noChangeArrowheads="1"/>
          </p:cNvSpPr>
          <p:nvPr>
            <p:ph idx="1"/>
          </p:nvPr>
        </p:nvSpPr>
        <p:spPr>
          <a:xfrm>
            <a:off x="0" y="2438400"/>
            <a:ext cx="9144000" cy="5181600"/>
          </a:xfrm>
        </p:spPr>
        <p:txBody>
          <a:bodyPr/>
          <a:lstStyle/>
          <a:p>
            <a:pPr marL="609600" indent="-609600">
              <a:buFont typeface="Wingdings" pitchFamily="2" charset="2"/>
              <a:buAutoNum type="arabicPeriod"/>
            </a:pPr>
            <a:r>
              <a:rPr lang="en-US"/>
              <a:t>KONSEP REGIONAL</a:t>
            </a:r>
          </a:p>
          <a:p>
            <a:pPr marL="609600" indent="-609600">
              <a:buFont typeface="Wingdings" pitchFamily="2" charset="2"/>
              <a:buAutoNum type="arabicPeriod"/>
            </a:pPr>
            <a:r>
              <a:rPr lang="en-US"/>
              <a:t>PERTAUTAN WILAYAH (AREAL COHERENCE)</a:t>
            </a:r>
          </a:p>
          <a:p>
            <a:pPr marL="609600" indent="-609600">
              <a:buFont typeface="Wingdings" pitchFamily="2" charset="2"/>
              <a:buAutoNum type="arabicPeriod"/>
            </a:pPr>
            <a:r>
              <a:rPr lang="en-US"/>
              <a:t>INTERAKSI KERUANGAN</a:t>
            </a:r>
          </a:p>
          <a:p>
            <a:pPr marL="609600" indent="-609600">
              <a:buFont typeface="Wingdings" pitchFamily="2" charset="2"/>
              <a:buAutoNum type="arabicPeriod"/>
            </a:pPr>
            <a:r>
              <a:rPr lang="en-US"/>
              <a:t>LOKALISASI</a:t>
            </a:r>
          </a:p>
          <a:p>
            <a:pPr marL="609600" indent="-609600">
              <a:buFont typeface="Wingdings" pitchFamily="2" charset="2"/>
              <a:buAutoNum type="arabicPeriod"/>
            </a:pPr>
            <a:r>
              <a:rPr lang="en-US"/>
              <a:t>PENTINGNYA ARTI SKALA</a:t>
            </a:r>
          </a:p>
          <a:p>
            <a:pPr marL="609600" indent="-609600">
              <a:buFont typeface="Wingdings" pitchFamily="2" charset="2"/>
              <a:buAutoNum type="arabicPeriod"/>
            </a:pPr>
            <a:r>
              <a:rPr lang="en-US"/>
              <a:t>KONSEP PERUBAHAN</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50210"/>
                                        </p:tgtEl>
                                        <p:attrNameLst>
                                          <p:attrName>style.visibility</p:attrName>
                                        </p:attrNameLst>
                                      </p:cBhvr>
                                      <p:to>
                                        <p:strVal val="visible"/>
                                      </p:to>
                                    </p:set>
                                    <p:animEffect transition="in" filter="fade">
                                      <p:cBhvr>
                                        <p:cTn id="7" dur="800" decel="100000"/>
                                        <p:tgtEl>
                                          <p:spTgt spid="350210"/>
                                        </p:tgtEl>
                                      </p:cBhvr>
                                    </p:animEffect>
                                    <p:anim calcmode="lin" valueType="num">
                                      <p:cBhvr>
                                        <p:cTn id="8" dur="800" decel="100000" fill="hold"/>
                                        <p:tgtEl>
                                          <p:spTgt spid="350210"/>
                                        </p:tgtEl>
                                        <p:attrNameLst>
                                          <p:attrName>style.rotation</p:attrName>
                                        </p:attrNameLst>
                                      </p:cBhvr>
                                      <p:tavLst>
                                        <p:tav tm="0">
                                          <p:val>
                                            <p:fltVal val="-90"/>
                                          </p:val>
                                        </p:tav>
                                        <p:tav tm="100000">
                                          <p:val>
                                            <p:fltVal val="0"/>
                                          </p:val>
                                        </p:tav>
                                      </p:tavLst>
                                    </p:anim>
                                    <p:anim calcmode="lin" valueType="num">
                                      <p:cBhvr>
                                        <p:cTn id="9" dur="800" decel="100000" fill="hold"/>
                                        <p:tgtEl>
                                          <p:spTgt spid="350210"/>
                                        </p:tgtEl>
                                        <p:attrNameLst>
                                          <p:attrName>ppt_x</p:attrName>
                                        </p:attrNameLst>
                                      </p:cBhvr>
                                      <p:tavLst>
                                        <p:tav tm="0">
                                          <p:val>
                                            <p:strVal val="#ppt_x+0.4"/>
                                          </p:val>
                                        </p:tav>
                                        <p:tav tm="100000">
                                          <p:val>
                                            <p:strVal val="#ppt_x-0.05"/>
                                          </p:val>
                                        </p:tav>
                                      </p:tavLst>
                                    </p:anim>
                                    <p:anim calcmode="lin" valueType="num">
                                      <p:cBhvr>
                                        <p:cTn id="10" dur="800" decel="100000" fill="hold"/>
                                        <p:tgtEl>
                                          <p:spTgt spid="3502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502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50210"/>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50211">
                                            <p:txEl>
                                              <p:pRg st="0" end="0"/>
                                            </p:txEl>
                                          </p:spTgt>
                                        </p:tgtEl>
                                        <p:attrNameLst>
                                          <p:attrName>style.visibility</p:attrName>
                                        </p:attrNameLst>
                                      </p:cBhvr>
                                      <p:to>
                                        <p:strVal val="visible"/>
                                      </p:to>
                                    </p:set>
                                    <p:animEffect transition="in" filter="fade">
                                      <p:cBhvr>
                                        <p:cTn id="17" dur="1000"/>
                                        <p:tgtEl>
                                          <p:spTgt spid="350211">
                                            <p:txEl>
                                              <p:pRg st="0" end="0"/>
                                            </p:txEl>
                                          </p:spTgt>
                                        </p:tgtEl>
                                      </p:cBhvr>
                                    </p:animEffect>
                                    <p:anim calcmode="lin" valueType="num">
                                      <p:cBhvr>
                                        <p:cTn id="18" dur="1000" fill="hold"/>
                                        <p:tgtEl>
                                          <p:spTgt spid="35021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502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50211">
                                            <p:txEl>
                                              <p:pRg st="1" end="1"/>
                                            </p:txEl>
                                          </p:spTgt>
                                        </p:tgtEl>
                                        <p:attrNameLst>
                                          <p:attrName>style.visibility</p:attrName>
                                        </p:attrNameLst>
                                      </p:cBhvr>
                                      <p:to>
                                        <p:strVal val="visible"/>
                                      </p:to>
                                    </p:set>
                                    <p:animEffect transition="in" filter="fade">
                                      <p:cBhvr>
                                        <p:cTn id="24" dur="1000"/>
                                        <p:tgtEl>
                                          <p:spTgt spid="350211">
                                            <p:txEl>
                                              <p:pRg st="1" end="1"/>
                                            </p:txEl>
                                          </p:spTgt>
                                        </p:tgtEl>
                                      </p:cBhvr>
                                    </p:animEffect>
                                    <p:anim calcmode="lin" valueType="num">
                                      <p:cBhvr>
                                        <p:cTn id="25" dur="1000" fill="hold"/>
                                        <p:tgtEl>
                                          <p:spTgt spid="350211">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502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50211">
                                            <p:txEl>
                                              <p:pRg st="2" end="2"/>
                                            </p:txEl>
                                          </p:spTgt>
                                        </p:tgtEl>
                                        <p:attrNameLst>
                                          <p:attrName>style.visibility</p:attrName>
                                        </p:attrNameLst>
                                      </p:cBhvr>
                                      <p:to>
                                        <p:strVal val="visible"/>
                                      </p:to>
                                    </p:set>
                                    <p:animEffect transition="in" filter="fade">
                                      <p:cBhvr>
                                        <p:cTn id="31" dur="1000"/>
                                        <p:tgtEl>
                                          <p:spTgt spid="350211">
                                            <p:txEl>
                                              <p:pRg st="2" end="2"/>
                                            </p:txEl>
                                          </p:spTgt>
                                        </p:tgtEl>
                                      </p:cBhvr>
                                    </p:animEffect>
                                    <p:anim calcmode="lin" valueType="num">
                                      <p:cBhvr>
                                        <p:cTn id="32" dur="1000" fill="hold"/>
                                        <p:tgtEl>
                                          <p:spTgt spid="350211">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502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350211">
                                            <p:txEl>
                                              <p:pRg st="3" end="3"/>
                                            </p:txEl>
                                          </p:spTgt>
                                        </p:tgtEl>
                                        <p:attrNameLst>
                                          <p:attrName>style.visibility</p:attrName>
                                        </p:attrNameLst>
                                      </p:cBhvr>
                                      <p:to>
                                        <p:strVal val="visible"/>
                                      </p:to>
                                    </p:set>
                                    <p:animEffect transition="in" filter="fade">
                                      <p:cBhvr>
                                        <p:cTn id="38" dur="1000"/>
                                        <p:tgtEl>
                                          <p:spTgt spid="350211">
                                            <p:txEl>
                                              <p:pRg st="3" end="3"/>
                                            </p:txEl>
                                          </p:spTgt>
                                        </p:tgtEl>
                                      </p:cBhvr>
                                    </p:animEffect>
                                    <p:anim calcmode="lin" valueType="num">
                                      <p:cBhvr>
                                        <p:cTn id="39" dur="1000" fill="hold"/>
                                        <p:tgtEl>
                                          <p:spTgt spid="350211">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502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350211">
                                            <p:txEl>
                                              <p:pRg st="4" end="4"/>
                                            </p:txEl>
                                          </p:spTgt>
                                        </p:tgtEl>
                                        <p:attrNameLst>
                                          <p:attrName>style.visibility</p:attrName>
                                        </p:attrNameLst>
                                      </p:cBhvr>
                                      <p:to>
                                        <p:strVal val="visible"/>
                                      </p:to>
                                    </p:set>
                                    <p:animEffect transition="in" filter="fade">
                                      <p:cBhvr>
                                        <p:cTn id="45" dur="1000"/>
                                        <p:tgtEl>
                                          <p:spTgt spid="350211">
                                            <p:txEl>
                                              <p:pRg st="4" end="4"/>
                                            </p:txEl>
                                          </p:spTgt>
                                        </p:tgtEl>
                                      </p:cBhvr>
                                    </p:animEffect>
                                    <p:anim calcmode="lin" valueType="num">
                                      <p:cBhvr>
                                        <p:cTn id="46" dur="1000" fill="hold"/>
                                        <p:tgtEl>
                                          <p:spTgt spid="350211">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502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350211">
                                            <p:txEl>
                                              <p:pRg st="5" end="5"/>
                                            </p:txEl>
                                          </p:spTgt>
                                        </p:tgtEl>
                                        <p:attrNameLst>
                                          <p:attrName>style.visibility</p:attrName>
                                        </p:attrNameLst>
                                      </p:cBhvr>
                                      <p:to>
                                        <p:strVal val="visible"/>
                                      </p:to>
                                    </p:set>
                                    <p:animEffect transition="in" filter="fade">
                                      <p:cBhvr>
                                        <p:cTn id="52" dur="1000"/>
                                        <p:tgtEl>
                                          <p:spTgt spid="350211">
                                            <p:txEl>
                                              <p:pRg st="5" end="5"/>
                                            </p:txEl>
                                          </p:spTgt>
                                        </p:tgtEl>
                                      </p:cBhvr>
                                    </p:animEffect>
                                    <p:anim calcmode="lin" valueType="num">
                                      <p:cBhvr>
                                        <p:cTn id="53" dur="1000" fill="hold"/>
                                        <p:tgtEl>
                                          <p:spTgt spid="350211">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35021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0210" grpId="0"/>
      <p:bldP spid="350211"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a:xfrm>
            <a:off x="246063" y="930275"/>
            <a:ext cx="8516937" cy="1143000"/>
          </a:xfrm>
        </p:spPr>
        <p:txBody>
          <a:bodyPr/>
          <a:lstStyle/>
          <a:p>
            <a:pPr algn="ctr"/>
            <a:r>
              <a:rPr lang="en-US" sz="3800"/>
              <a:t>Tema Geografi </a:t>
            </a:r>
            <a:br>
              <a:rPr lang="en-US" sz="3800"/>
            </a:br>
            <a:r>
              <a:rPr lang="en-US" sz="3800"/>
              <a:t>(</a:t>
            </a:r>
            <a:r>
              <a:rPr lang="en-US" sz="2100"/>
              <a:t>Keys dan Mathew dari Guidelinenes for Geographic Publsh 1984)</a:t>
            </a:r>
          </a:p>
        </p:txBody>
      </p:sp>
      <p:sp>
        <p:nvSpPr>
          <p:cNvPr id="372739" name="Rectangle 3"/>
          <p:cNvSpPr>
            <a:spLocks noGrp="1" noChangeArrowheads="1"/>
          </p:cNvSpPr>
          <p:nvPr>
            <p:ph idx="1"/>
          </p:nvPr>
        </p:nvSpPr>
        <p:spPr>
          <a:xfrm>
            <a:off x="838200" y="2743200"/>
            <a:ext cx="7772400" cy="4114800"/>
          </a:xfrm>
        </p:spPr>
        <p:txBody>
          <a:bodyPr/>
          <a:lstStyle/>
          <a:p>
            <a:pPr marL="609600" indent="-609600">
              <a:buFontTx/>
              <a:buAutoNum type="arabicPeriod"/>
            </a:pPr>
            <a:r>
              <a:rPr lang="en-US" b="1"/>
              <a:t>Location</a:t>
            </a:r>
            <a:r>
              <a:rPr lang="en-US"/>
              <a:t> </a:t>
            </a:r>
            <a:r>
              <a:rPr lang="en-US" i="1"/>
              <a:t>relative dan absolut location</a:t>
            </a:r>
            <a:endParaRPr lang="en-US"/>
          </a:p>
          <a:p>
            <a:pPr marL="609600" indent="-609600">
              <a:buFontTx/>
              <a:buAutoNum type="arabicPeriod"/>
            </a:pPr>
            <a:r>
              <a:rPr lang="en-US" b="1"/>
              <a:t>Place</a:t>
            </a:r>
            <a:r>
              <a:rPr lang="en-US"/>
              <a:t> </a:t>
            </a:r>
            <a:r>
              <a:rPr lang="en-US" i="1"/>
              <a:t>human dan physical characteristic</a:t>
            </a:r>
          </a:p>
          <a:p>
            <a:pPr marL="609600" indent="-609600">
              <a:buFontTx/>
              <a:buAutoNum type="arabicPeriod"/>
            </a:pPr>
            <a:r>
              <a:rPr lang="en-US" b="1"/>
              <a:t>Human Environment Interaction</a:t>
            </a:r>
            <a:r>
              <a:rPr lang="en-US"/>
              <a:t> </a:t>
            </a:r>
            <a:r>
              <a:rPr lang="en-US" i="1"/>
              <a:t>posibilism, probabilism, deterministism</a:t>
            </a:r>
            <a:endParaRPr lang="en-US"/>
          </a:p>
          <a:p>
            <a:pPr marL="609600" indent="-609600">
              <a:buFontTx/>
              <a:buAutoNum type="arabicPeriod"/>
            </a:pPr>
            <a:r>
              <a:rPr lang="en-US" b="1"/>
              <a:t>Movement</a:t>
            </a:r>
            <a:r>
              <a:rPr lang="en-US"/>
              <a:t> </a:t>
            </a:r>
            <a:r>
              <a:rPr lang="en-US" i="1"/>
              <a:t>people, goods, ideas</a:t>
            </a:r>
            <a:endParaRPr lang="en-US"/>
          </a:p>
          <a:p>
            <a:pPr marL="609600" indent="-609600">
              <a:buFontTx/>
              <a:buAutoNum type="arabicPeriod"/>
            </a:pPr>
            <a:r>
              <a:rPr lang="en-US" b="1"/>
              <a:t>Regions</a:t>
            </a:r>
            <a:r>
              <a:rPr lang="en-US"/>
              <a:t> </a:t>
            </a:r>
            <a:r>
              <a:rPr lang="en-US" i="1"/>
              <a:t>formal, function, vernacular</a:t>
            </a:r>
            <a:endParaRPr lang="en-US"/>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72738"/>
                                        </p:tgtEl>
                                        <p:attrNameLst>
                                          <p:attrName>style.visibility</p:attrName>
                                        </p:attrNameLst>
                                      </p:cBhvr>
                                      <p:to>
                                        <p:strVal val="visible"/>
                                      </p:to>
                                    </p:set>
                                    <p:animEffect transition="in" filter="fade">
                                      <p:cBhvr>
                                        <p:cTn id="7" dur="800" decel="100000"/>
                                        <p:tgtEl>
                                          <p:spTgt spid="372738"/>
                                        </p:tgtEl>
                                      </p:cBhvr>
                                    </p:animEffect>
                                    <p:anim calcmode="lin" valueType="num">
                                      <p:cBhvr>
                                        <p:cTn id="8" dur="800" decel="100000" fill="hold"/>
                                        <p:tgtEl>
                                          <p:spTgt spid="372738"/>
                                        </p:tgtEl>
                                        <p:attrNameLst>
                                          <p:attrName>style.rotation</p:attrName>
                                        </p:attrNameLst>
                                      </p:cBhvr>
                                      <p:tavLst>
                                        <p:tav tm="0">
                                          <p:val>
                                            <p:fltVal val="-90"/>
                                          </p:val>
                                        </p:tav>
                                        <p:tav tm="100000">
                                          <p:val>
                                            <p:fltVal val="0"/>
                                          </p:val>
                                        </p:tav>
                                      </p:tavLst>
                                    </p:anim>
                                    <p:anim calcmode="lin" valueType="num">
                                      <p:cBhvr>
                                        <p:cTn id="9" dur="800" decel="100000" fill="hold"/>
                                        <p:tgtEl>
                                          <p:spTgt spid="372738"/>
                                        </p:tgtEl>
                                        <p:attrNameLst>
                                          <p:attrName>ppt_x</p:attrName>
                                        </p:attrNameLst>
                                      </p:cBhvr>
                                      <p:tavLst>
                                        <p:tav tm="0">
                                          <p:val>
                                            <p:strVal val="#ppt_x+0.4"/>
                                          </p:val>
                                        </p:tav>
                                        <p:tav tm="100000">
                                          <p:val>
                                            <p:strVal val="#ppt_x-0.05"/>
                                          </p:val>
                                        </p:tav>
                                      </p:tavLst>
                                    </p:anim>
                                    <p:anim calcmode="lin" valueType="num">
                                      <p:cBhvr>
                                        <p:cTn id="10" dur="800" decel="100000" fill="hold"/>
                                        <p:tgtEl>
                                          <p:spTgt spid="37273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7273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72738"/>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72739">
                                            <p:txEl>
                                              <p:pRg st="0" end="0"/>
                                            </p:txEl>
                                          </p:spTgt>
                                        </p:tgtEl>
                                        <p:attrNameLst>
                                          <p:attrName>style.visibility</p:attrName>
                                        </p:attrNameLst>
                                      </p:cBhvr>
                                      <p:to>
                                        <p:strVal val="visible"/>
                                      </p:to>
                                    </p:set>
                                    <p:animEffect transition="in" filter="fade">
                                      <p:cBhvr>
                                        <p:cTn id="17" dur="1000"/>
                                        <p:tgtEl>
                                          <p:spTgt spid="372739">
                                            <p:txEl>
                                              <p:pRg st="0" end="0"/>
                                            </p:txEl>
                                          </p:spTgt>
                                        </p:tgtEl>
                                      </p:cBhvr>
                                    </p:animEffect>
                                    <p:anim calcmode="lin" valueType="num">
                                      <p:cBhvr>
                                        <p:cTn id="18" dur="1000" fill="hold"/>
                                        <p:tgtEl>
                                          <p:spTgt spid="37273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727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72739">
                                            <p:txEl>
                                              <p:pRg st="1" end="1"/>
                                            </p:txEl>
                                          </p:spTgt>
                                        </p:tgtEl>
                                        <p:attrNameLst>
                                          <p:attrName>style.visibility</p:attrName>
                                        </p:attrNameLst>
                                      </p:cBhvr>
                                      <p:to>
                                        <p:strVal val="visible"/>
                                      </p:to>
                                    </p:set>
                                    <p:animEffect transition="in" filter="fade">
                                      <p:cBhvr>
                                        <p:cTn id="24" dur="1000"/>
                                        <p:tgtEl>
                                          <p:spTgt spid="372739">
                                            <p:txEl>
                                              <p:pRg st="1" end="1"/>
                                            </p:txEl>
                                          </p:spTgt>
                                        </p:tgtEl>
                                      </p:cBhvr>
                                    </p:animEffect>
                                    <p:anim calcmode="lin" valueType="num">
                                      <p:cBhvr>
                                        <p:cTn id="25" dur="1000" fill="hold"/>
                                        <p:tgtEl>
                                          <p:spTgt spid="372739">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727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72739">
                                            <p:txEl>
                                              <p:pRg st="2" end="2"/>
                                            </p:txEl>
                                          </p:spTgt>
                                        </p:tgtEl>
                                        <p:attrNameLst>
                                          <p:attrName>style.visibility</p:attrName>
                                        </p:attrNameLst>
                                      </p:cBhvr>
                                      <p:to>
                                        <p:strVal val="visible"/>
                                      </p:to>
                                    </p:set>
                                    <p:animEffect transition="in" filter="fade">
                                      <p:cBhvr>
                                        <p:cTn id="31" dur="1000"/>
                                        <p:tgtEl>
                                          <p:spTgt spid="372739">
                                            <p:txEl>
                                              <p:pRg st="2" end="2"/>
                                            </p:txEl>
                                          </p:spTgt>
                                        </p:tgtEl>
                                      </p:cBhvr>
                                    </p:animEffect>
                                    <p:anim calcmode="lin" valueType="num">
                                      <p:cBhvr>
                                        <p:cTn id="32" dur="1000" fill="hold"/>
                                        <p:tgtEl>
                                          <p:spTgt spid="372739">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727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372739">
                                            <p:txEl>
                                              <p:pRg st="3" end="3"/>
                                            </p:txEl>
                                          </p:spTgt>
                                        </p:tgtEl>
                                        <p:attrNameLst>
                                          <p:attrName>style.visibility</p:attrName>
                                        </p:attrNameLst>
                                      </p:cBhvr>
                                      <p:to>
                                        <p:strVal val="visible"/>
                                      </p:to>
                                    </p:set>
                                    <p:animEffect transition="in" filter="fade">
                                      <p:cBhvr>
                                        <p:cTn id="38" dur="1000"/>
                                        <p:tgtEl>
                                          <p:spTgt spid="372739">
                                            <p:txEl>
                                              <p:pRg st="3" end="3"/>
                                            </p:txEl>
                                          </p:spTgt>
                                        </p:tgtEl>
                                      </p:cBhvr>
                                    </p:animEffect>
                                    <p:anim calcmode="lin" valueType="num">
                                      <p:cBhvr>
                                        <p:cTn id="39" dur="1000" fill="hold"/>
                                        <p:tgtEl>
                                          <p:spTgt spid="372739">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7273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372739">
                                            <p:txEl>
                                              <p:pRg st="4" end="4"/>
                                            </p:txEl>
                                          </p:spTgt>
                                        </p:tgtEl>
                                        <p:attrNameLst>
                                          <p:attrName>style.visibility</p:attrName>
                                        </p:attrNameLst>
                                      </p:cBhvr>
                                      <p:to>
                                        <p:strVal val="visible"/>
                                      </p:to>
                                    </p:set>
                                    <p:animEffect transition="in" filter="fade">
                                      <p:cBhvr>
                                        <p:cTn id="45" dur="1000"/>
                                        <p:tgtEl>
                                          <p:spTgt spid="372739">
                                            <p:txEl>
                                              <p:pRg st="4" end="4"/>
                                            </p:txEl>
                                          </p:spTgt>
                                        </p:tgtEl>
                                      </p:cBhvr>
                                    </p:animEffect>
                                    <p:anim calcmode="lin" valueType="num">
                                      <p:cBhvr>
                                        <p:cTn id="46" dur="1000" fill="hold"/>
                                        <p:tgtEl>
                                          <p:spTgt spid="372739">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7273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2738" grpId="0"/>
      <p:bldP spid="372739"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p:txBody>
          <a:bodyPr/>
          <a:lstStyle/>
          <a:p>
            <a:r>
              <a:rPr lang="en-US"/>
              <a:t>David Harvey (1986)</a:t>
            </a:r>
          </a:p>
        </p:txBody>
      </p:sp>
      <p:sp>
        <p:nvSpPr>
          <p:cNvPr id="556035" name="Rectangle 3"/>
          <p:cNvSpPr>
            <a:spLocks noGrp="1" noChangeArrowheads="1"/>
          </p:cNvSpPr>
          <p:nvPr>
            <p:ph idx="1"/>
          </p:nvPr>
        </p:nvSpPr>
        <p:spPr/>
        <p:txBody>
          <a:bodyPr/>
          <a:lstStyle/>
          <a:p>
            <a:pPr marL="571500" indent="-571500">
              <a:buFont typeface="Wingdings" pitchFamily="2" charset="2"/>
              <a:buAutoNum type="arabicPeriod"/>
            </a:pPr>
            <a:r>
              <a:rPr lang="en-US"/>
              <a:t>The Areal Differentiation</a:t>
            </a:r>
          </a:p>
          <a:p>
            <a:pPr marL="571500" indent="-571500">
              <a:buFont typeface="Wingdings" pitchFamily="2" charset="2"/>
              <a:buAutoNum type="arabicPeriod"/>
            </a:pPr>
            <a:r>
              <a:rPr lang="en-US"/>
              <a:t>The man- environment theme</a:t>
            </a:r>
          </a:p>
          <a:p>
            <a:pPr marL="571500" indent="-571500">
              <a:buFont typeface="Wingdings" pitchFamily="2" charset="2"/>
              <a:buAutoNum type="arabicPeriod"/>
            </a:pPr>
            <a:r>
              <a:rPr lang="en-US"/>
              <a:t>The Spatial distribution theme</a:t>
            </a:r>
          </a:p>
          <a:p>
            <a:pPr marL="571500" indent="-571500">
              <a:buFont typeface="Wingdings" pitchFamily="2" charset="2"/>
              <a:buAutoNum type="arabicPeriod"/>
            </a:pPr>
            <a:r>
              <a:rPr lang="en-US"/>
              <a:t>The geometric theme</a:t>
            </a:r>
          </a:p>
          <a:p>
            <a:pPr marL="571500" indent="-571500">
              <a:buFont typeface="Wingdings" pitchFamily="2" charset="2"/>
              <a:buAutoNum type="arabicPeriod"/>
            </a:pPr>
            <a:r>
              <a:rPr lang="en-US"/>
              <a:t> The Landscape theme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p:cNvSpPr>
            <a:spLocks noGrp="1" noChangeArrowheads="1"/>
          </p:cNvSpPr>
          <p:nvPr>
            <p:ph type="title"/>
          </p:nvPr>
        </p:nvSpPr>
        <p:spPr/>
        <p:txBody>
          <a:bodyPr/>
          <a:lstStyle/>
          <a:p>
            <a:r>
              <a:rPr lang="en-US"/>
              <a:t>Prinsip Geografi</a:t>
            </a:r>
          </a:p>
        </p:txBody>
      </p:sp>
      <p:sp>
        <p:nvSpPr>
          <p:cNvPr id="553987" name="Rectangle 3"/>
          <p:cNvSpPr>
            <a:spLocks noGrp="1" noChangeArrowheads="1"/>
          </p:cNvSpPr>
          <p:nvPr>
            <p:ph idx="1"/>
          </p:nvPr>
        </p:nvSpPr>
        <p:spPr/>
        <p:txBody>
          <a:bodyPr/>
          <a:lstStyle/>
          <a:p>
            <a:pPr marL="571500" indent="-571500">
              <a:buFont typeface="Wingdings" pitchFamily="2" charset="2"/>
              <a:buAutoNum type="arabicPeriod"/>
            </a:pPr>
            <a:r>
              <a:rPr lang="en-US"/>
              <a:t>Prinsip Penyebaran</a:t>
            </a:r>
          </a:p>
          <a:p>
            <a:pPr marL="571500" indent="-571500">
              <a:buFont typeface="Wingdings" pitchFamily="2" charset="2"/>
              <a:buAutoNum type="arabicPeriod"/>
            </a:pPr>
            <a:r>
              <a:rPr lang="en-US"/>
              <a:t>Prinsip Interelasi</a:t>
            </a:r>
          </a:p>
          <a:p>
            <a:pPr marL="571500" indent="-571500">
              <a:buFont typeface="Wingdings" pitchFamily="2" charset="2"/>
              <a:buAutoNum type="arabicPeriod"/>
            </a:pPr>
            <a:r>
              <a:rPr lang="en-US"/>
              <a:t>Prinsip Deskripsi</a:t>
            </a:r>
          </a:p>
          <a:p>
            <a:pPr marL="571500" indent="-571500">
              <a:buFont typeface="Wingdings" pitchFamily="2" charset="2"/>
              <a:buAutoNum type="arabicPeriod"/>
            </a:pPr>
            <a:r>
              <a:rPr lang="en-US"/>
              <a:t>Prinsip Korologi</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62" name="Rectangle 2"/>
          <p:cNvSpPr>
            <a:spLocks noGrp="1" noChangeArrowheads="1"/>
          </p:cNvSpPr>
          <p:nvPr>
            <p:ph type="title"/>
          </p:nvPr>
        </p:nvSpPr>
        <p:spPr/>
        <p:txBody>
          <a:bodyPr/>
          <a:lstStyle/>
          <a:p>
            <a:r>
              <a:rPr lang="en-US"/>
              <a:t>Pekerjaan Geograf  </a:t>
            </a:r>
            <a:r>
              <a:rPr lang="en-US" sz="2000"/>
              <a:t>terkait misal dengan </a:t>
            </a:r>
            <a:r>
              <a:rPr lang="en-US" sz="2000" b="1"/>
              <a:t>Rancangan</a:t>
            </a:r>
            <a:endParaRPr lang="en-US" b="1"/>
          </a:p>
        </p:txBody>
      </p:sp>
      <p:sp>
        <p:nvSpPr>
          <p:cNvPr id="501763" name="Rectangle 3"/>
          <p:cNvSpPr>
            <a:spLocks noGrp="1" noChangeArrowheads="1"/>
          </p:cNvSpPr>
          <p:nvPr>
            <p:ph idx="1"/>
          </p:nvPr>
        </p:nvSpPr>
        <p:spPr/>
        <p:txBody>
          <a:bodyPr/>
          <a:lstStyle/>
          <a:p>
            <a:pPr marL="571500" indent="-571500">
              <a:buFont typeface="Wingdings" pitchFamily="2" charset="2"/>
              <a:buAutoNum type="arabicPeriod"/>
            </a:pPr>
            <a:r>
              <a:rPr lang="en-US"/>
              <a:t>Hubungan internasional</a:t>
            </a:r>
          </a:p>
          <a:p>
            <a:pPr marL="571500" indent="-571500">
              <a:buFont typeface="Wingdings" pitchFamily="2" charset="2"/>
              <a:buAutoNum type="arabicPeriod"/>
            </a:pPr>
            <a:r>
              <a:rPr lang="en-US"/>
              <a:t>Lokasi dari fasilitas umum</a:t>
            </a:r>
          </a:p>
          <a:p>
            <a:pPr marL="571500" indent="-571500">
              <a:buFont typeface="Wingdings" pitchFamily="2" charset="2"/>
              <a:buAutoNum type="arabicPeriod"/>
            </a:pPr>
            <a:r>
              <a:rPr lang="en-US"/>
              <a:t>Pemasaran dan lokasi industri</a:t>
            </a:r>
          </a:p>
          <a:p>
            <a:pPr marL="571500" indent="-571500">
              <a:buFont typeface="Wingdings" pitchFamily="2" charset="2"/>
              <a:buAutoNum type="arabicPeriod"/>
            </a:pPr>
            <a:r>
              <a:rPr lang="en-US"/>
              <a:t>Geografi dan hukum</a:t>
            </a:r>
          </a:p>
          <a:p>
            <a:pPr marL="571500" indent="-571500">
              <a:buFont typeface="Wingdings" pitchFamily="2" charset="2"/>
              <a:buAutoNum type="arabicPeriod"/>
            </a:pPr>
            <a:r>
              <a:rPr lang="en-US"/>
              <a:t>Lingkungan dan penyakit</a:t>
            </a:r>
          </a:p>
          <a:p>
            <a:pPr marL="571500" indent="-571500">
              <a:buFont typeface="Wingdings" pitchFamily="2" charset="2"/>
              <a:buAutoNum type="arabicPeriod"/>
            </a:pPr>
            <a:r>
              <a:rPr lang="en-US"/>
              <a:t>Kota dan perencanaan regional</a:t>
            </a:r>
          </a:p>
          <a:p>
            <a:pPr marL="571500" indent="-571500">
              <a:buFont typeface="Wingdings" pitchFamily="2" charset="2"/>
              <a:buAutoNum type="arabicPeriod"/>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501762"/>
                                        </p:tgtEl>
                                        <p:attrNameLst>
                                          <p:attrName>style.visibility</p:attrName>
                                        </p:attrNameLst>
                                      </p:cBhvr>
                                      <p:to>
                                        <p:strVal val="visible"/>
                                      </p:to>
                                    </p:set>
                                    <p:animEffect transition="in" filter="fade">
                                      <p:cBhvr>
                                        <p:cTn id="7" dur="1000">
                                          <p:stCondLst>
                                            <p:cond delay="0"/>
                                          </p:stCondLst>
                                        </p:cTn>
                                        <p:tgtEl>
                                          <p:spTgt spid="5017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501763">
                                            <p:txEl>
                                              <p:pRg st="0" end="0"/>
                                            </p:txEl>
                                          </p:spTgt>
                                        </p:tgtEl>
                                        <p:attrNameLst>
                                          <p:attrName>style.visibility</p:attrName>
                                        </p:attrNameLst>
                                      </p:cBhvr>
                                      <p:to>
                                        <p:strVal val="visible"/>
                                      </p:to>
                                    </p:set>
                                    <p:animEffect transition="in" filter="fade">
                                      <p:cBhvr>
                                        <p:cTn id="12" dur="500">
                                          <p:stCondLst>
                                            <p:cond delay="0"/>
                                          </p:stCondLst>
                                        </p:cTn>
                                        <p:tgtEl>
                                          <p:spTgt spid="5017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501763">
                                            <p:txEl>
                                              <p:pRg st="1" end="1"/>
                                            </p:txEl>
                                          </p:spTgt>
                                        </p:tgtEl>
                                        <p:attrNameLst>
                                          <p:attrName>style.visibility</p:attrName>
                                        </p:attrNameLst>
                                      </p:cBhvr>
                                      <p:to>
                                        <p:strVal val="visible"/>
                                      </p:to>
                                    </p:set>
                                    <p:animEffect transition="in" filter="fade">
                                      <p:cBhvr>
                                        <p:cTn id="17" dur="500">
                                          <p:stCondLst>
                                            <p:cond delay="0"/>
                                          </p:stCondLst>
                                        </p:cTn>
                                        <p:tgtEl>
                                          <p:spTgt spid="5017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501763">
                                            <p:txEl>
                                              <p:pRg st="2" end="2"/>
                                            </p:txEl>
                                          </p:spTgt>
                                        </p:tgtEl>
                                        <p:attrNameLst>
                                          <p:attrName>style.visibility</p:attrName>
                                        </p:attrNameLst>
                                      </p:cBhvr>
                                      <p:to>
                                        <p:strVal val="visible"/>
                                      </p:to>
                                    </p:set>
                                    <p:animEffect transition="in" filter="fade">
                                      <p:cBhvr>
                                        <p:cTn id="22" dur="500">
                                          <p:stCondLst>
                                            <p:cond delay="0"/>
                                          </p:stCondLst>
                                        </p:cTn>
                                        <p:tgtEl>
                                          <p:spTgt spid="50176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501763">
                                            <p:txEl>
                                              <p:pRg st="3" end="3"/>
                                            </p:txEl>
                                          </p:spTgt>
                                        </p:tgtEl>
                                        <p:attrNameLst>
                                          <p:attrName>style.visibility</p:attrName>
                                        </p:attrNameLst>
                                      </p:cBhvr>
                                      <p:to>
                                        <p:strVal val="visible"/>
                                      </p:to>
                                    </p:set>
                                    <p:animEffect transition="in" filter="fade">
                                      <p:cBhvr>
                                        <p:cTn id="27" dur="500">
                                          <p:stCondLst>
                                            <p:cond delay="0"/>
                                          </p:stCondLst>
                                        </p:cTn>
                                        <p:tgtEl>
                                          <p:spTgt spid="50176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iterate type="lt">
                                    <p:tmPct val="10000"/>
                                  </p:iterate>
                                  <p:childTnLst>
                                    <p:set>
                                      <p:cBhvr>
                                        <p:cTn id="31" dur="1" fill="hold">
                                          <p:stCondLst>
                                            <p:cond delay="0"/>
                                          </p:stCondLst>
                                        </p:cTn>
                                        <p:tgtEl>
                                          <p:spTgt spid="501763">
                                            <p:txEl>
                                              <p:pRg st="4" end="4"/>
                                            </p:txEl>
                                          </p:spTgt>
                                        </p:tgtEl>
                                        <p:attrNameLst>
                                          <p:attrName>style.visibility</p:attrName>
                                        </p:attrNameLst>
                                      </p:cBhvr>
                                      <p:to>
                                        <p:strVal val="visible"/>
                                      </p:to>
                                    </p:set>
                                    <p:animEffect transition="in" filter="fade">
                                      <p:cBhvr>
                                        <p:cTn id="32" dur="500">
                                          <p:stCondLst>
                                            <p:cond delay="0"/>
                                          </p:stCondLst>
                                        </p:cTn>
                                        <p:tgtEl>
                                          <p:spTgt spid="50176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iterate type="lt">
                                    <p:tmPct val="10000"/>
                                  </p:iterate>
                                  <p:childTnLst>
                                    <p:set>
                                      <p:cBhvr>
                                        <p:cTn id="36" dur="1" fill="hold">
                                          <p:stCondLst>
                                            <p:cond delay="0"/>
                                          </p:stCondLst>
                                        </p:cTn>
                                        <p:tgtEl>
                                          <p:spTgt spid="501763">
                                            <p:txEl>
                                              <p:pRg st="5" end="5"/>
                                            </p:txEl>
                                          </p:spTgt>
                                        </p:tgtEl>
                                        <p:attrNameLst>
                                          <p:attrName>style.visibility</p:attrName>
                                        </p:attrNameLst>
                                      </p:cBhvr>
                                      <p:to>
                                        <p:strVal val="visible"/>
                                      </p:to>
                                    </p:set>
                                    <p:animEffect transition="in" filter="fade">
                                      <p:cBhvr>
                                        <p:cTn id="37" dur="500">
                                          <p:stCondLst>
                                            <p:cond delay="0"/>
                                          </p:stCondLst>
                                        </p:cTn>
                                        <p:tgtEl>
                                          <p:spTgt spid="5017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62" grpId="0"/>
      <p:bldP spid="50176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4"/>
          <p:cNvGrpSpPr>
            <a:grpSpLocks/>
          </p:cNvGrpSpPr>
          <p:nvPr/>
        </p:nvGrpSpPr>
        <p:grpSpPr bwMode="auto">
          <a:xfrm>
            <a:off x="304800" y="381000"/>
            <a:ext cx="8534400" cy="6400800"/>
            <a:chOff x="192" y="144"/>
            <a:chExt cx="5376" cy="4032"/>
          </a:xfrm>
        </p:grpSpPr>
        <p:sp>
          <p:nvSpPr>
            <p:cNvPr id="8195" name="AutoShape 7"/>
            <p:cNvSpPr>
              <a:spLocks noChangeArrowheads="1"/>
            </p:cNvSpPr>
            <p:nvPr/>
          </p:nvSpPr>
          <p:spPr bwMode="auto">
            <a:xfrm>
              <a:off x="1569" y="2335"/>
              <a:ext cx="651" cy="320"/>
            </a:xfrm>
            <a:prstGeom prst="roundRect">
              <a:avLst>
                <a:gd name="adj" fmla="val 16667"/>
              </a:avLst>
            </a:prstGeom>
            <a:solidFill>
              <a:srgbClr val="99CCFF"/>
            </a:solidFill>
            <a:ln w="9525">
              <a:solidFill>
                <a:schemeClr val="tx1"/>
              </a:solidFill>
              <a:round/>
              <a:headEnd/>
              <a:tailEnd/>
            </a:ln>
          </p:spPr>
          <p:txBody>
            <a:bodyPr wrap="none" anchor="ctr"/>
            <a:lstStyle/>
            <a:p>
              <a:pPr algn="ctr"/>
              <a:r>
                <a:rPr lang="en-US" sz="1200" b="1"/>
                <a:t>HIDROSFER</a:t>
              </a:r>
            </a:p>
          </p:txBody>
        </p:sp>
        <p:sp>
          <p:nvSpPr>
            <p:cNvPr id="8196" name="AutoShape 8"/>
            <p:cNvSpPr>
              <a:spLocks noChangeArrowheads="1"/>
            </p:cNvSpPr>
            <p:nvPr/>
          </p:nvSpPr>
          <p:spPr bwMode="auto">
            <a:xfrm>
              <a:off x="1536" y="1752"/>
              <a:ext cx="652" cy="321"/>
            </a:xfrm>
            <a:prstGeom prst="roundRect">
              <a:avLst>
                <a:gd name="adj" fmla="val 16667"/>
              </a:avLst>
            </a:prstGeom>
            <a:solidFill>
              <a:srgbClr val="99CCFF"/>
            </a:solidFill>
            <a:ln w="9525">
              <a:solidFill>
                <a:schemeClr val="tx1"/>
              </a:solidFill>
              <a:round/>
              <a:headEnd/>
              <a:tailEnd/>
            </a:ln>
          </p:spPr>
          <p:txBody>
            <a:bodyPr wrap="none" anchor="ctr"/>
            <a:lstStyle/>
            <a:p>
              <a:pPr algn="ctr"/>
              <a:r>
                <a:rPr lang="en-US" sz="1200" b="1"/>
                <a:t>BIOSFER</a:t>
              </a:r>
            </a:p>
          </p:txBody>
        </p:sp>
        <p:sp>
          <p:nvSpPr>
            <p:cNvPr id="8197" name="AutoShape 9"/>
            <p:cNvSpPr>
              <a:spLocks noChangeArrowheads="1"/>
            </p:cNvSpPr>
            <p:nvPr/>
          </p:nvSpPr>
          <p:spPr bwMode="auto">
            <a:xfrm>
              <a:off x="3492" y="1723"/>
              <a:ext cx="651" cy="320"/>
            </a:xfrm>
            <a:prstGeom prst="roundRect">
              <a:avLst>
                <a:gd name="adj" fmla="val 16667"/>
              </a:avLst>
            </a:prstGeom>
            <a:solidFill>
              <a:srgbClr val="99CCFF"/>
            </a:solidFill>
            <a:ln w="9525">
              <a:solidFill>
                <a:schemeClr val="tx1"/>
              </a:solidFill>
              <a:round/>
              <a:headEnd/>
              <a:tailEnd/>
            </a:ln>
          </p:spPr>
          <p:txBody>
            <a:bodyPr wrap="none" anchor="ctr"/>
            <a:lstStyle/>
            <a:p>
              <a:pPr algn="ctr"/>
              <a:r>
                <a:rPr lang="en-US" sz="1200" b="1"/>
                <a:t>LITOSFER</a:t>
              </a:r>
            </a:p>
          </p:txBody>
        </p:sp>
        <p:sp>
          <p:nvSpPr>
            <p:cNvPr id="8198" name="AutoShape 10"/>
            <p:cNvSpPr>
              <a:spLocks noChangeArrowheads="1"/>
            </p:cNvSpPr>
            <p:nvPr/>
          </p:nvSpPr>
          <p:spPr bwMode="auto">
            <a:xfrm>
              <a:off x="3524" y="2335"/>
              <a:ext cx="652" cy="320"/>
            </a:xfrm>
            <a:prstGeom prst="roundRect">
              <a:avLst>
                <a:gd name="adj" fmla="val 16667"/>
              </a:avLst>
            </a:prstGeom>
            <a:solidFill>
              <a:srgbClr val="99CCFF"/>
            </a:solidFill>
            <a:ln w="9525">
              <a:solidFill>
                <a:schemeClr val="tx1"/>
              </a:solidFill>
              <a:round/>
              <a:headEnd/>
              <a:tailEnd/>
            </a:ln>
          </p:spPr>
          <p:txBody>
            <a:bodyPr wrap="none" anchor="ctr"/>
            <a:lstStyle/>
            <a:p>
              <a:pPr algn="ctr"/>
              <a:r>
                <a:rPr lang="en-US" sz="1200" b="1"/>
                <a:t>PEDOSFER</a:t>
              </a:r>
            </a:p>
          </p:txBody>
        </p:sp>
        <p:sp>
          <p:nvSpPr>
            <p:cNvPr id="8199" name="AutoShape 11"/>
            <p:cNvSpPr>
              <a:spLocks noChangeArrowheads="1"/>
            </p:cNvSpPr>
            <p:nvPr/>
          </p:nvSpPr>
          <p:spPr bwMode="auto">
            <a:xfrm>
              <a:off x="2546" y="2655"/>
              <a:ext cx="652" cy="321"/>
            </a:xfrm>
            <a:prstGeom prst="roundRect">
              <a:avLst>
                <a:gd name="adj" fmla="val 16667"/>
              </a:avLst>
            </a:prstGeom>
            <a:solidFill>
              <a:srgbClr val="99CCFF"/>
            </a:solidFill>
            <a:ln w="9525">
              <a:solidFill>
                <a:schemeClr val="tx1"/>
              </a:solidFill>
              <a:round/>
              <a:headEnd/>
              <a:tailEnd/>
            </a:ln>
          </p:spPr>
          <p:txBody>
            <a:bodyPr wrap="none" anchor="ctr"/>
            <a:lstStyle/>
            <a:p>
              <a:pPr algn="ctr"/>
              <a:r>
                <a:rPr lang="en-US" sz="1200" b="1"/>
                <a:t>ADMOSFER</a:t>
              </a:r>
            </a:p>
          </p:txBody>
        </p:sp>
        <p:sp>
          <p:nvSpPr>
            <p:cNvPr id="8200" name="AutoShape 12"/>
            <p:cNvSpPr>
              <a:spLocks noChangeArrowheads="1"/>
            </p:cNvSpPr>
            <p:nvPr/>
          </p:nvSpPr>
          <p:spPr bwMode="auto">
            <a:xfrm>
              <a:off x="2449" y="1344"/>
              <a:ext cx="782" cy="321"/>
            </a:xfrm>
            <a:prstGeom prst="roundRect">
              <a:avLst>
                <a:gd name="adj" fmla="val 16667"/>
              </a:avLst>
            </a:prstGeom>
            <a:solidFill>
              <a:srgbClr val="99CCFF"/>
            </a:solidFill>
            <a:ln w="9525">
              <a:solidFill>
                <a:schemeClr val="tx1"/>
              </a:solidFill>
              <a:round/>
              <a:headEnd/>
              <a:tailEnd/>
            </a:ln>
          </p:spPr>
          <p:txBody>
            <a:bodyPr wrap="none" anchor="ctr"/>
            <a:lstStyle/>
            <a:p>
              <a:pPr algn="ctr"/>
              <a:r>
                <a:rPr lang="en-US" sz="1200" b="1"/>
                <a:t>ANTROPOSFER</a:t>
              </a:r>
            </a:p>
          </p:txBody>
        </p:sp>
        <p:sp>
          <p:nvSpPr>
            <p:cNvPr id="8201" name="AutoShape 13"/>
            <p:cNvSpPr>
              <a:spLocks noChangeArrowheads="1"/>
            </p:cNvSpPr>
            <p:nvPr/>
          </p:nvSpPr>
          <p:spPr bwMode="auto">
            <a:xfrm>
              <a:off x="4272" y="768"/>
              <a:ext cx="1296" cy="816"/>
            </a:xfrm>
            <a:prstGeom prst="octagon">
              <a:avLst>
                <a:gd name="adj" fmla="val 29287"/>
              </a:avLst>
            </a:prstGeom>
            <a:solidFill>
              <a:srgbClr val="CCFFFF"/>
            </a:solidFill>
            <a:ln w="28575">
              <a:solidFill>
                <a:srgbClr val="FF0000"/>
              </a:solidFill>
              <a:miter lim="800000"/>
              <a:headEnd/>
              <a:tailEnd/>
            </a:ln>
          </p:spPr>
          <p:txBody>
            <a:bodyPr wrap="none" anchor="ctr"/>
            <a:lstStyle/>
            <a:p>
              <a:pPr algn="ctr"/>
              <a:r>
                <a:rPr lang="en-US" sz="1400">
                  <a:latin typeface="Arial Black" pitchFamily="34" charset="0"/>
                </a:rPr>
                <a:t>Ahli Geologi, </a:t>
              </a:r>
            </a:p>
            <a:p>
              <a:pPr algn="ctr"/>
              <a:r>
                <a:rPr lang="en-US" sz="1400">
                  <a:latin typeface="Arial Black" pitchFamily="34" charset="0"/>
                </a:rPr>
                <a:t>Tambang. </a:t>
              </a:r>
            </a:p>
          </p:txBody>
        </p:sp>
        <p:sp>
          <p:nvSpPr>
            <p:cNvPr id="8202" name="AutoShape 14"/>
            <p:cNvSpPr>
              <a:spLocks noChangeArrowheads="1"/>
            </p:cNvSpPr>
            <p:nvPr/>
          </p:nvSpPr>
          <p:spPr bwMode="auto">
            <a:xfrm>
              <a:off x="4368" y="2832"/>
              <a:ext cx="1152" cy="816"/>
            </a:xfrm>
            <a:prstGeom prst="octagon">
              <a:avLst>
                <a:gd name="adj" fmla="val 29287"/>
              </a:avLst>
            </a:prstGeom>
            <a:solidFill>
              <a:srgbClr val="CCFFFF"/>
            </a:solidFill>
            <a:ln w="28575">
              <a:solidFill>
                <a:srgbClr val="FF0000"/>
              </a:solidFill>
              <a:miter lim="800000"/>
              <a:headEnd/>
              <a:tailEnd/>
            </a:ln>
          </p:spPr>
          <p:txBody>
            <a:bodyPr wrap="none" anchor="ctr"/>
            <a:lstStyle/>
            <a:p>
              <a:pPr algn="ctr"/>
              <a:r>
                <a:rPr lang="en-US" sz="1400">
                  <a:latin typeface="Arial Black" pitchFamily="34" charset="0"/>
                </a:rPr>
                <a:t>Ahli Pertanian</a:t>
              </a:r>
            </a:p>
          </p:txBody>
        </p:sp>
        <p:sp>
          <p:nvSpPr>
            <p:cNvPr id="8203" name="AutoShape 16"/>
            <p:cNvSpPr>
              <a:spLocks noChangeArrowheads="1"/>
            </p:cNvSpPr>
            <p:nvPr/>
          </p:nvSpPr>
          <p:spPr bwMode="auto">
            <a:xfrm>
              <a:off x="2112" y="3360"/>
              <a:ext cx="1536" cy="816"/>
            </a:xfrm>
            <a:prstGeom prst="octagon">
              <a:avLst>
                <a:gd name="adj" fmla="val 29287"/>
              </a:avLst>
            </a:prstGeom>
            <a:solidFill>
              <a:srgbClr val="CCFFFF"/>
            </a:solidFill>
            <a:ln w="28575">
              <a:solidFill>
                <a:srgbClr val="FF0000"/>
              </a:solidFill>
              <a:miter lim="800000"/>
              <a:headEnd/>
              <a:tailEnd/>
            </a:ln>
          </p:spPr>
          <p:txBody>
            <a:bodyPr wrap="none" anchor="ctr"/>
            <a:lstStyle/>
            <a:p>
              <a:pPr algn="ctr"/>
              <a:r>
                <a:rPr lang="en-US" sz="1600">
                  <a:latin typeface="Arial Black" pitchFamily="34" charset="0"/>
                </a:rPr>
                <a:t>Ahli Iklim dan Cuaca</a:t>
              </a:r>
            </a:p>
            <a:p>
              <a:pPr algn="ctr"/>
              <a:r>
                <a:rPr lang="en-US" sz="1600">
                  <a:latin typeface="Arial Black" pitchFamily="34" charset="0"/>
                </a:rPr>
                <a:t>Ex : BMKG</a:t>
              </a:r>
            </a:p>
          </p:txBody>
        </p:sp>
        <p:sp>
          <p:nvSpPr>
            <p:cNvPr id="8204" name="AutoShape 17"/>
            <p:cNvSpPr>
              <a:spLocks noChangeArrowheads="1"/>
            </p:cNvSpPr>
            <p:nvPr/>
          </p:nvSpPr>
          <p:spPr bwMode="auto">
            <a:xfrm>
              <a:off x="240" y="2880"/>
              <a:ext cx="1152" cy="816"/>
            </a:xfrm>
            <a:prstGeom prst="octagon">
              <a:avLst>
                <a:gd name="adj" fmla="val 29287"/>
              </a:avLst>
            </a:prstGeom>
            <a:solidFill>
              <a:srgbClr val="CCFFFF"/>
            </a:solidFill>
            <a:ln w="28575">
              <a:solidFill>
                <a:srgbClr val="FF0000"/>
              </a:solidFill>
              <a:miter lim="800000"/>
              <a:headEnd/>
              <a:tailEnd/>
            </a:ln>
          </p:spPr>
          <p:txBody>
            <a:bodyPr wrap="none" anchor="ctr"/>
            <a:lstStyle/>
            <a:p>
              <a:pPr algn="ctr"/>
              <a:r>
                <a:rPr lang="en-US" sz="1400">
                  <a:latin typeface="Arial Black" pitchFamily="34" charset="0"/>
                </a:rPr>
                <a:t>Ahli Sipil,</a:t>
              </a:r>
            </a:p>
            <a:p>
              <a:pPr algn="ctr"/>
              <a:r>
                <a:rPr lang="en-US" sz="1400">
                  <a:latin typeface="Arial Black" pitchFamily="34" charset="0"/>
                </a:rPr>
                <a:t>Hidrologi.</a:t>
              </a:r>
            </a:p>
          </p:txBody>
        </p:sp>
        <p:sp>
          <p:nvSpPr>
            <p:cNvPr id="8205" name="AutoShape 18"/>
            <p:cNvSpPr>
              <a:spLocks noChangeArrowheads="1"/>
            </p:cNvSpPr>
            <p:nvPr/>
          </p:nvSpPr>
          <p:spPr bwMode="auto">
            <a:xfrm>
              <a:off x="192" y="768"/>
              <a:ext cx="1248" cy="816"/>
            </a:xfrm>
            <a:prstGeom prst="octagon">
              <a:avLst>
                <a:gd name="adj" fmla="val 29287"/>
              </a:avLst>
            </a:prstGeom>
            <a:solidFill>
              <a:srgbClr val="CCFFFF"/>
            </a:solidFill>
            <a:ln w="12700">
              <a:solidFill>
                <a:srgbClr val="FF0000"/>
              </a:solidFill>
              <a:miter lim="800000"/>
              <a:headEnd/>
              <a:tailEnd/>
            </a:ln>
          </p:spPr>
          <p:txBody>
            <a:bodyPr wrap="none" anchor="ctr"/>
            <a:lstStyle/>
            <a:p>
              <a:pPr algn="ctr"/>
              <a:r>
                <a:rPr lang="en-US" sz="1400">
                  <a:latin typeface="Arial Black" pitchFamily="34" charset="0"/>
                </a:rPr>
                <a:t>Ahli Biologi, </a:t>
              </a:r>
            </a:p>
            <a:p>
              <a:pPr algn="ctr"/>
              <a:r>
                <a:rPr lang="en-US" sz="1400">
                  <a:latin typeface="Arial Black" pitchFamily="34" charset="0"/>
                </a:rPr>
                <a:t>Kedokteran </a:t>
              </a:r>
            </a:p>
            <a:p>
              <a:pPr algn="ctr"/>
              <a:r>
                <a:rPr lang="en-US" sz="1400">
                  <a:latin typeface="Arial Black" pitchFamily="34" charset="0"/>
                </a:rPr>
                <a:t>atau kesehatan</a:t>
              </a:r>
            </a:p>
          </p:txBody>
        </p:sp>
        <p:sp>
          <p:nvSpPr>
            <p:cNvPr id="8206" name="AutoShape 19"/>
            <p:cNvSpPr>
              <a:spLocks noChangeArrowheads="1"/>
            </p:cNvSpPr>
            <p:nvPr/>
          </p:nvSpPr>
          <p:spPr bwMode="auto">
            <a:xfrm>
              <a:off x="2112" y="144"/>
              <a:ext cx="1440" cy="864"/>
            </a:xfrm>
            <a:prstGeom prst="octagon">
              <a:avLst>
                <a:gd name="adj" fmla="val 29287"/>
              </a:avLst>
            </a:prstGeom>
            <a:solidFill>
              <a:srgbClr val="CCFFFF"/>
            </a:solidFill>
            <a:ln w="9525">
              <a:solidFill>
                <a:srgbClr val="FF0000"/>
              </a:solidFill>
              <a:miter lim="800000"/>
              <a:headEnd/>
              <a:tailEnd/>
            </a:ln>
          </p:spPr>
          <p:txBody>
            <a:bodyPr wrap="none" anchor="ctr"/>
            <a:lstStyle/>
            <a:p>
              <a:pPr algn="ctr"/>
              <a:r>
                <a:rPr lang="en-US" sz="1400">
                  <a:latin typeface="Arial Black" pitchFamily="34" charset="0"/>
                </a:rPr>
                <a:t>Ahli kependudukan,</a:t>
              </a:r>
            </a:p>
            <a:p>
              <a:pPr algn="ctr"/>
              <a:r>
                <a:rPr lang="en-US" sz="1400">
                  <a:latin typeface="Arial Black" pitchFamily="34" charset="0"/>
                </a:rPr>
                <a:t>Ahli sosial.</a:t>
              </a:r>
            </a:p>
          </p:txBody>
        </p:sp>
        <p:grpSp>
          <p:nvGrpSpPr>
            <p:cNvPr id="3" name="Group 40"/>
            <p:cNvGrpSpPr>
              <a:grpSpLocks/>
            </p:cNvGrpSpPr>
            <p:nvPr/>
          </p:nvGrpSpPr>
          <p:grpSpPr bwMode="auto">
            <a:xfrm>
              <a:off x="2188" y="1665"/>
              <a:ext cx="1336" cy="990"/>
              <a:chOff x="2188" y="1665"/>
              <a:chExt cx="1336" cy="990"/>
            </a:xfrm>
          </p:grpSpPr>
          <p:sp>
            <p:nvSpPr>
              <p:cNvPr id="8214" name="Oval 6"/>
              <p:cNvSpPr>
                <a:spLocks noChangeArrowheads="1"/>
              </p:cNvSpPr>
              <p:nvPr/>
            </p:nvSpPr>
            <p:spPr bwMode="auto">
              <a:xfrm>
                <a:off x="2351" y="1839"/>
                <a:ext cx="1010" cy="671"/>
              </a:xfrm>
              <a:prstGeom prst="ellipse">
                <a:avLst/>
              </a:prstGeom>
              <a:solidFill>
                <a:srgbClr val="CCFFCC"/>
              </a:solidFill>
              <a:ln w="9525">
                <a:solidFill>
                  <a:schemeClr val="tx1"/>
                </a:solidFill>
                <a:round/>
                <a:headEnd/>
                <a:tailEnd/>
              </a:ln>
            </p:spPr>
            <p:txBody>
              <a:bodyPr wrap="none" anchor="ctr"/>
              <a:lstStyle/>
              <a:p>
                <a:pPr algn="ctr"/>
                <a:r>
                  <a:rPr lang="en-US" sz="1400" b="1"/>
                  <a:t>ILMU GEOGRAFI</a:t>
                </a:r>
              </a:p>
            </p:txBody>
          </p:sp>
          <p:cxnSp>
            <p:nvCxnSpPr>
              <p:cNvPr id="8215" name="AutoShape 28"/>
              <p:cNvCxnSpPr>
                <a:cxnSpLocks noChangeShapeType="1"/>
                <a:stCxn id="8214" idx="4"/>
                <a:endCxn id="8199" idx="0"/>
              </p:cNvCxnSpPr>
              <p:nvPr/>
            </p:nvCxnSpPr>
            <p:spPr bwMode="auto">
              <a:xfrm>
                <a:off x="2856" y="2510"/>
                <a:ext cx="16" cy="145"/>
              </a:xfrm>
              <a:prstGeom prst="straightConnector1">
                <a:avLst/>
              </a:prstGeom>
              <a:noFill/>
              <a:ln w="9525">
                <a:solidFill>
                  <a:schemeClr val="tx1"/>
                </a:solidFill>
                <a:round/>
                <a:headEnd/>
                <a:tailEnd type="triangle" w="med" len="med"/>
              </a:ln>
            </p:spPr>
          </p:cxnSp>
          <p:cxnSp>
            <p:nvCxnSpPr>
              <p:cNvPr id="8216" name="AutoShape 29"/>
              <p:cNvCxnSpPr>
                <a:cxnSpLocks noChangeShapeType="1"/>
                <a:stCxn id="8214" idx="0"/>
                <a:endCxn id="8200" idx="2"/>
              </p:cNvCxnSpPr>
              <p:nvPr/>
            </p:nvCxnSpPr>
            <p:spPr bwMode="auto">
              <a:xfrm flipH="1" flipV="1">
                <a:off x="2840" y="1665"/>
                <a:ext cx="16" cy="174"/>
              </a:xfrm>
              <a:prstGeom prst="straightConnector1">
                <a:avLst/>
              </a:prstGeom>
              <a:noFill/>
              <a:ln w="9525">
                <a:solidFill>
                  <a:schemeClr val="tx1"/>
                </a:solidFill>
                <a:round/>
                <a:headEnd/>
                <a:tailEnd type="triangle" w="med" len="med"/>
              </a:ln>
            </p:spPr>
          </p:cxnSp>
          <p:cxnSp>
            <p:nvCxnSpPr>
              <p:cNvPr id="8217" name="AutoShape 30"/>
              <p:cNvCxnSpPr>
                <a:cxnSpLocks noChangeShapeType="1"/>
                <a:stCxn id="8214" idx="1"/>
                <a:endCxn id="8196" idx="3"/>
              </p:cNvCxnSpPr>
              <p:nvPr/>
            </p:nvCxnSpPr>
            <p:spPr bwMode="auto">
              <a:xfrm flipH="1" flipV="1">
                <a:off x="2188" y="1913"/>
                <a:ext cx="311" cy="24"/>
              </a:xfrm>
              <a:prstGeom prst="straightConnector1">
                <a:avLst/>
              </a:prstGeom>
              <a:noFill/>
              <a:ln w="9525">
                <a:solidFill>
                  <a:schemeClr val="tx1"/>
                </a:solidFill>
                <a:round/>
                <a:headEnd/>
                <a:tailEnd type="triangle" w="med" len="med"/>
              </a:ln>
            </p:spPr>
          </p:cxnSp>
          <p:cxnSp>
            <p:nvCxnSpPr>
              <p:cNvPr id="8218" name="AutoShape 31"/>
              <p:cNvCxnSpPr>
                <a:cxnSpLocks noChangeShapeType="1"/>
                <a:stCxn id="8214" idx="3"/>
                <a:endCxn id="8195" idx="3"/>
              </p:cNvCxnSpPr>
              <p:nvPr/>
            </p:nvCxnSpPr>
            <p:spPr bwMode="auto">
              <a:xfrm flipH="1">
                <a:off x="2220" y="2412"/>
                <a:ext cx="279" cy="83"/>
              </a:xfrm>
              <a:prstGeom prst="straightConnector1">
                <a:avLst/>
              </a:prstGeom>
              <a:noFill/>
              <a:ln w="9525">
                <a:solidFill>
                  <a:schemeClr val="tx1"/>
                </a:solidFill>
                <a:round/>
                <a:headEnd/>
                <a:tailEnd type="triangle" w="med" len="med"/>
              </a:ln>
            </p:spPr>
          </p:cxnSp>
          <p:cxnSp>
            <p:nvCxnSpPr>
              <p:cNvPr id="8219" name="AutoShape 32"/>
              <p:cNvCxnSpPr>
                <a:cxnSpLocks noChangeShapeType="1"/>
                <a:stCxn id="8214" idx="7"/>
                <a:endCxn id="8197" idx="1"/>
              </p:cNvCxnSpPr>
              <p:nvPr/>
            </p:nvCxnSpPr>
            <p:spPr bwMode="auto">
              <a:xfrm flipV="1">
                <a:off x="3213" y="1883"/>
                <a:ext cx="279" cy="54"/>
              </a:xfrm>
              <a:prstGeom prst="straightConnector1">
                <a:avLst/>
              </a:prstGeom>
              <a:noFill/>
              <a:ln w="9525">
                <a:solidFill>
                  <a:schemeClr val="tx1"/>
                </a:solidFill>
                <a:round/>
                <a:headEnd/>
                <a:tailEnd type="triangle" w="med" len="med"/>
              </a:ln>
            </p:spPr>
          </p:cxnSp>
          <p:cxnSp>
            <p:nvCxnSpPr>
              <p:cNvPr id="8220" name="AutoShape 33"/>
              <p:cNvCxnSpPr>
                <a:cxnSpLocks noChangeShapeType="1"/>
                <a:stCxn id="8214" idx="5"/>
                <a:endCxn id="8198" idx="1"/>
              </p:cNvCxnSpPr>
              <p:nvPr/>
            </p:nvCxnSpPr>
            <p:spPr bwMode="auto">
              <a:xfrm>
                <a:off x="3213" y="2412"/>
                <a:ext cx="311" cy="83"/>
              </a:xfrm>
              <a:prstGeom prst="straightConnector1">
                <a:avLst/>
              </a:prstGeom>
              <a:noFill/>
              <a:ln w="9525">
                <a:solidFill>
                  <a:schemeClr val="tx1"/>
                </a:solidFill>
                <a:round/>
                <a:headEnd/>
                <a:tailEnd type="triangle" w="med" len="med"/>
              </a:ln>
            </p:spPr>
          </p:cxnSp>
        </p:grpSp>
        <p:cxnSp>
          <p:nvCxnSpPr>
            <p:cNvPr id="8208" name="AutoShape 35"/>
            <p:cNvCxnSpPr>
              <a:cxnSpLocks noChangeShapeType="1"/>
              <a:stCxn id="8196" idx="1"/>
              <a:endCxn id="8205" idx="2"/>
            </p:cNvCxnSpPr>
            <p:nvPr/>
          </p:nvCxnSpPr>
          <p:spPr bwMode="auto">
            <a:xfrm flipH="1" flipV="1">
              <a:off x="816" y="1584"/>
              <a:ext cx="720" cy="329"/>
            </a:xfrm>
            <a:prstGeom prst="straightConnector1">
              <a:avLst/>
            </a:prstGeom>
            <a:noFill/>
            <a:ln w="9525">
              <a:solidFill>
                <a:srgbClr val="FF0000"/>
              </a:solidFill>
              <a:round/>
              <a:headEnd/>
              <a:tailEnd type="triangle" w="med" len="med"/>
            </a:ln>
          </p:spPr>
        </p:cxnSp>
        <p:cxnSp>
          <p:nvCxnSpPr>
            <p:cNvPr id="8209" name="AutoShape 36"/>
            <p:cNvCxnSpPr>
              <a:cxnSpLocks noChangeShapeType="1"/>
              <a:stCxn id="8200" idx="0"/>
              <a:endCxn id="8206" idx="2"/>
            </p:cNvCxnSpPr>
            <p:nvPr/>
          </p:nvCxnSpPr>
          <p:spPr bwMode="auto">
            <a:xfrm flipH="1" flipV="1">
              <a:off x="2832" y="1008"/>
              <a:ext cx="8" cy="336"/>
            </a:xfrm>
            <a:prstGeom prst="straightConnector1">
              <a:avLst/>
            </a:prstGeom>
            <a:noFill/>
            <a:ln w="9525">
              <a:solidFill>
                <a:srgbClr val="FF0000"/>
              </a:solidFill>
              <a:round/>
              <a:headEnd/>
              <a:tailEnd type="triangle" w="med" len="med"/>
            </a:ln>
          </p:spPr>
        </p:cxnSp>
        <p:cxnSp>
          <p:nvCxnSpPr>
            <p:cNvPr id="8210" name="AutoShape 39"/>
            <p:cNvCxnSpPr>
              <a:cxnSpLocks noChangeShapeType="1"/>
              <a:stCxn id="8197" idx="3"/>
              <a:endCxn id="8201" idx="2"/>
            </p:cNvCxnSpPr>
            <p:nvPr/>
          </p:nvCxnSpPr>
          <p:spPr bwMode="auto">
            <a:xfrm flipV="1">
              <a:off x="4143" y="1593"/>
              <a:ext cx="777" cy="290"/>
            </a:xfrm>
            <a:prstGeom prst="straightConnector1">
              <a:avLst/>
            </a:prstGeom>
            <a:noFill/>
            <a:ln w="9525">
              <a:solidFill>
                <a:srgbClr val="FF0000"/>
              </a:solidFill>
              <a:round/>
              <a:headEnd/>
              <a:tailEnd type="triangle" w="med" len="med"/>
            </a:ln>
          </p:spPr>
        </p:cxnSp>
        <p:cxnSp>
          <p:nvCxnSpPr>
            <p:cNvPr id="8211" name="AutoShape 41"/>
            <p:cNvCxnSpPr>
              <a:cxnSpLocks noChangeShapeType="1"/>
              <a:stCxn id="8198" idx="3"/>
              <a:endCxn id="8202" idx="3"/>
            </p:cNvCxnSpPr>
            <p:nvPr/>
          </p:nvCxnSpPr>
          <p:spPr bwMode="auto">
            <a:xfrm>
              <a:off x="4176" y="2495"/>
              <a:ext cx="768" cy="328"/>
            </a:xfrm>
            <a:prstGeom prst="straightConnector1">
              <a:avLst/>
            </a:prstGeom>
            <a:noFill/>
            <a:ln w="9525">
              <a:solidFill>
                <a:srgbClr val="FF0000"/>
              </a:solidFill>
              <a:round/>
              <a:headEnd/>
              <a:tailEnd type="triangle" w="med" len="med"/>
            </a:ln>
          </p:spPr>
        </p:cxnSp>
        <p:cxnSp>
          <p:nvCxnSpPr>
            <p:cNvPr id="8212" name="AutoShape 42"/>
            <p:cNvCxnSpPr>
              <a:cxnSpLocks noChangeShapeType="1"/>
              <a:stCxn id="8199" idx="2"/>
              <a:endCxn id="8203" idx="3"/>
            </p:cNvCxnSpPr>
            <p:nvPr/>
          </p:nvCxnSpPr>
          <p:spPr bwMode="auto">
            <a:xfrm>
              <a:off x="2872" y="2976"/>
              <a:ext cx="8" cy="375"/>
            </a:xfrm>
            <a:prstGeom prst="straightConnector1">
              <a:avLst/>
            </a:prstGeom>
            <a:noFill/>
            <a:ln w="9525">
              <a:solidFill>
                <a:srgbClr val="FF0000"/>
              </a:solidFill>
              <a:round/>
              <a:headEnd/>
              <a:tailEnd type="triangle" w="med" len="med"/>
            </a:ln>
          </p:spPr>
        </p:cxnSp>
        <p:cxnSp>
          <p:nvCxnSpPr>
            <p:cNvPr id="8213" name="AutoShape 43"/>
            <p:cNvCxnSpPr>
              <a:cxnSpLocks noChangeShapeType="1"/>
              <a:stCxn id="8195" idx="1"/>
              <a:endCxn id="8204" idx="3"/>
            </p:cNvCxnSpPr>
            <p:nvPr/>
          </p:nvCxnSpPr>
          <p:spPr bwMode="auto">
            <a:xfrm flipH="1">
              <a:off x="816" y="2495"/>
              <a:ext cx="753" cy="376"/>
            </a:xfrm>
            <a:prstGeom prst="straightConnector1">
              <a:avLst/>
            </a:prstGeom>
            <a:noFill/>
            <a:ln w="9525">
              <a:solidFill>
                <a:srgbClr val="FF0000"/>
              </a:solidFill>
              <a:round/>
              <a:headEnd/>
              <a:tailEnd type="triangle" w="med" len="med"/>
            </a:ln>
          </p:spPr>
        </p:cxnSp>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p:txBody>
          <a:bodyPr/>
          <a:lstStyle/>
          <a:p>
            <a:pPr algn="ctr"/>
            <a:r>
              <a:rPr lang="en-US" sz="2800" b="1"/>
              <a:t>Obyek Material</a:t>
            </a:r>
            <a:r>
              <a:rPr lang="en-US" sz="6300" b="1"/>
              <a:t/>
            </a:r>
            <a:br>
              <a:rPr lang="en-US" sz="6300" b="1"/>
            </a:br>
            <a:r>
              <a:rPr lang="en-US" sz="6300" b="1"/>
              <a:t>Geosfer</a:t>
            </a:r>
          </a:p>
        </p:txBody>
      </p:sp>
      <p:sp>
        <p:nvSpPr>
          <p:cNvPr id="374787" name="Rectangle 3"/>
          <p:cNvSpPr>
            <a:spLocks noGrp="1" noChangeArrowheads="1"/>
          </p:cNvSpPr>
          <p:nvPr>
            <p:ph idx="1"/>
          </p:nvPr>
        </p:nvSpPr>
        <p:spPr/>
        <p:txBody>
          <a:bodyPr/>
          <a:lstStyle/>
          <a:p>
            <a:pPr marL="609600" indent="-609600">
              <a:buFontTx/>
              <a:buAutoNum type="arabicPeriod"/>
            </a:pPr>
            <a:r>
              <a:rPr lang="en-US" sz="4300" b="1"/>
              <a:t>Lithosfer</a:t>
            </a:r>
          </a:p>
          <a:p>
            <a:pPr marL="609600" indent="-609600">
              <a:buFontTx/>
              <a:buNone/>
            </a:pPr>
            <a:r>
              <a:rPr lang="en-US" sz="4300" b="1"/>
              <a:t>2. Atmosfer</a:t>
            </a:r>
          </a:p>
          <a:p>
            <a:pPr marL="609600" indent="-609600">
              <a:buFontTx/>
              <a:buNone/>
            </a:pPr>
            <a:r>
              <a:rPr lang="en-US" sz="4300" b="1"/>
              <a:t>3. Hidrosfer</a:t>
            </a:r>
          </a:p>
          <a:p>
            <a:pPr marL="609600" indent="-609600">
              <a:buFontTx/>
              <a:buNone/>
            </a:pPr>
            <a:r>
              <a:rPr lang="en-US" sz="4300" b="1"/>
              <a:t>4. Biosfer</a:t>
            </a:r>
          </a:p>
          <a:p>
            <a:pPr marL="609600" indent="-609600">
              <a:buFontTx/>
              <a:buNone/>
            </a:pPr>
            <a:r>
              <a:rPr lang="en-US" sz="4300" b="1"/>
              <a:t>5. Antroposfer</a:t>
            </a:r>
          </a:p>
          <a:p>
            <a:pPr marL="609600" indent="-609600">
              <a:buFontTx/>
              <a:buNone/>
            </a:pPr>
            <a:endParaRPr lang="en-US" sz="4300" b="1"/>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374786"/>
                                        </p:tgtEl>
                                        <p:attrNameLst>
                                          <p:attrName>style.visibility</p:attrName>
                                        </p:attrNameLst>
                                      </p:cBhvr>
                                      <p:to>
                                        <p:strVal val="visible"/>
                                      </p:to>
                                    </p:set>
                                    <p:anim calcmode="lin" valueType="num">
                                      <p:cBhvr>
                                        <p:cTn id="7" dur="500" fill="hold"/>
                                        <p:tgtEl>
                                          <p:spTgt spid="37478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7478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7478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74786"/>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74787">
                                            <p:txEl>
                                              <p:pRg st="0" end="0"/>
                                            </p:txEl>
                                          </p:spTgt>
                                        </p:tgtEl>
                                        <p:attrNameLst>
                                          <p:attrName>style.visibility</p:attrName>
                                        </p:attrNameLst>
                                      </p:cBhvr>
                                      <p:to>
                                        <p:strVal val="visible"/>
                                      </p:to>
                                    </p:set>
                                    <p:anim calcmode="lin" valueType="num">
                                      <p:cBhvr>
                                        <p:cTn id="15" dur="500" fill="hold"/>
                                        <p:tgtEl>
                                          <p:spTgt spid="37478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7478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7478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747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74787">
                                            <p:txEl>
                                              <p:pRg st="1" end="1"/>
                                            </p:txEl>
                                          </p:spTgt>
                                        </p:tgtEl>
                                        <p:attrNameLst>
                                          <p:attrName>style.visibility</p:attrName>
                                        </p:attrNameLst>
                                      </p:cBhvr>
                                      <p:to>
                                        <p:strVal val="visible"/>
                                      </p:to>
                                    </p:set>
                                    <p:anim calcmode="lin" valueType="num">
                                      <p:cBhvr>
                                        <p:cTn id="23" dur="500" fill="hold"/>
                                        <p:tgtEl>
                                          <p:spTgt spid="374787">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74787">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74787">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747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74787">
                                            <p:txEl>
                                              <p:pRg st="2" end="2"/>
                                            </p:txEl>
                                          </p:spTgt>
                                        </p:tgtEl>
                                        <p:attrNameLst>
                                          <p:attrName>style.visibility</p:attrName>
                                        </p:attrNameLst>
                                      </p:cBhvr>
                                      <p:to>
                                        <p:strVal val="visible"/>
                                      </p:to>
                                    </p:set>
                                    <p:anim calcmode="lin" valueType="num">
                                      <p:cBhvr>
                                        <p:cTn id="31" dur="500" fill="hold"/>
                                        <p:tgtEl>
                                          <p:spTgt spid="374787">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74787">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74787">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747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374787">
                                            <p:txEl>
                                              <p:pRg st="3" end="3"/>
                                            </p:txEl>
                                          </p:spTgt>
                                        </p:tgtEl>
                                        <p:attrNameLst>
                                          <p:attrName>style.visibility</p:attrName>
                                        </p:attrNameLst>
                                      </p:cBhvr>
                                      <p:to>
                                        <p:strVal val="visible"/>
                                      </p:to>
                                    </p:set>
                                    <p:anim calcmode="lin" valueType="num">
                                      <p:cBhvr>
                                        <p:cTn id="39" dur="500" fill="hold"/>
                                        <p:tgtEl>
                                          <p:spTgt spid="374787">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74787">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74787">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747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374787">
                                            <p:txEl>
                                              <p:pRg st="4" end="4"/>
                                            </p:txEl>
                                          </p:spTgt>
                                        </p:tgtEl>
                                        <p:attrNameLst>
                                          <p:attrName>style.visibility</p:attrName>
                                        </p:attrNameLst>
                                      </p:cBhvr>
                                      <p:to>
                                        <p:strVal val="visible"/>
                                      </p:to>
                                    </p:set>
                                    <p:anim calcmode="lin" valueType="num">
                                      <p:cBhvr>
                                        <p:cTn id="47" dur="500" fill="hold"/>
                                        <p:tgtEl>
                                          <p:spTgt spid="374787">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74787">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74787">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747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xit" presetSubtype="0" decel="100000" fill="hold" grpId="1" nodeType="clickEffect">
                                  <p:stCondLst>
                                    <p:cond delay="0"/>
                                  </p:stCondLst>
                                  <p:childTnLst>
                                    <p:anim calcmode="lin" valueType="num">
                                      <p:cBhvr>
                                        <p:cTn id="54" dur="500" fill="hold"/>
                                        <p:tgtEl>
                                          <p:spTgt spid="374786"/>
                                        </p:tgtEl>
                                        <p:attrNameLst>
                                          <p:attrName>ppt_h</p:attrName>
                                        </p:attrNameLst>
                                      </p:cBhvr>
                                      <p:tavLst>
                                        <p:tav tm="0">
                                          <p:val>
                                            <p:strVal val="ppt_h"/>
                                          </p:val>
                                        </p:tav>
                                        <p:tav tm="50000">
                                          <p:val>
                                            <p:strVal val="ppt_h/20"/>
                                          </p:val>
                                        </p:tav>
                                        <p:tav tm="100000">
                                          <p:val>
                                            <p:strVal val="ppt_h/20"/>
                                          </p:val>
                                        </p:tav>
                                      </p:tavLst>
                                    </p:anim>
                                    <p:anim calcmode="lin" valueType="num">
                                      <p:cBhvr>
                                        <p:cTn id="55" dur="500" fill="hold"/>
                                        <p:tgtEl>
                                          <p:spTgt spid="374786"/>
                                        </p:tgtEl>
                                        <p:attrNameLst>
                                          <p:attrName>ppt_w</p:attrName>
                                        </p:attrNameLst>
                                      </p:cBhvr>
                                      <p:tavLst>
                                        <p:tav tm="0">
                                          <p:val>
                                            <p:strVal val="ppt_w"/>
                                          </p:val>
                                        </p:tav>
                                        <p:tav tm="50000">
                                          <p:val>
                                            <p:strVal val="ppt_w+.3"/>
                                          </p:val>
                                        </p:tav>
                                        <p:tav tm="100000">
                                          <p:val>
                                            <p:strVal val="ppt_w+.3"/>
                                          </p:val>
                                        </p:tav>
                                      </p:tavLst>
                                    </p:anim>
                                    <p:anim calcmode="lin" valueType="num">
                                      <p:cBhvr>
                                        <p:cTn id="56" dur="500" fill="hold"/>
                                        <p:tgtEl>
                                          <p:spTgt spid="374786"/>
                                        </p:tgtEl>
                                        <p:attrNameLst>
                                          <p:attrName>ppt_x</p:attrName>
                                        </p:attrNameLst>
                                      </p:cBhvr>
                                      <p:tavLst>
                                        <p:tav tm="0">
                                          <p:val>
                                            <p:strVal val="ppt_x"/>
                                          </p:val>
                                        </p:tav>
                                        <p:tav tm="50000">
                                          <p:val>
                                            <p:strVal val="ppt_x"/>
                                          </p:val>
                                        </p:tav>
                                        <p:tav tm="100000">
                                          <p:val>
                                            <p:strVal val="ppt_x-.3"/>
                                          </p:val>
                                        </p:tav>
                                      </p:tavLst>
                                    </p:anim>
                                    <p:anim calcmode="lin" valueType="num">
                                      <p:cBhvr>
                                        <p:cTn id="57" dur="500" fill="hold"/>
                                        <p:tgtEl>
                                          <p:spTgt spid="374786"/>
                                        </p:tgtEl>
                                        <p:attrNameLst>
                                          <p:attrName>ppt_y</p:attrName>
                                        </p:attrNameLst>
                                      </p:cBhvr>
                                      <p:tavLst>
                                        <p:tav tm="0">
                                          <p:val>
                                            <p:strVal val="ppt_y"/>
                                          </p:val>
                                        </p:tav>
                                        <p:tav tm="100000">
                                          <p:val>
                                            <p:strVal val="ppt_y"/>
                                          </p:val>
                                        </p:tav>
                                      </p:tavLst>
                                    </p:anim>
                                    <p:set>
                                      <p:cBhvr>
                                        <p:cTn id="58" dur="1" fill="hold">
                                          <p:stCondLst>
                                            <p:cond delay="499"/>
                                          </p:stCondLst>
                                        </p:cTn>
                                        <p:tgtEl>
                                          <p:spTgt spid="374786"/>
                                        </p:tgtEl>
                                        <p:attrNameLst>
                                          <p:attrName>style.visibility</p:attrName>
                                        </p:attrNameLst>
                                      </p:cBhvr>
                                      <p:to>
                                        <p:strVal val="hidden"/>
                                      </p:to>
                                    </p:set>
                                  </p:childTnLst>
                                </p:cTn>
                              </p:par>
                              <p:par>
                                <p:cTn id="59" presetID="39" presetClass="exit" presetSubtype="0" decel="100000" fill="hold" grpId="1" nodeType="withEffect">
                                  <p:stCondLst>
                                    <p:cond delay="0"/>
                                  </p:stCondLst>
                                  <p:childTnLst>
                                    <p:anim calcmode="lin" valueType="num">
                                      <p:cBhvr>
                                        <p:cTn id="60" dur="500" fill="hold"/>
                                        <p:tgtEl>
                                          <p:spTgt spid="374787">
                                            <p:txEl>
                                              <p:pRg st="0" end="0"/>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61" dur="500" fill="hold"/>
                                        <p:tgtEl>
                                          <p:spTgt spid="374787">
                                            <p:txEl>
                                              <p:pRg st="0" end="0"/>
                                            </p:txEl>
                                          </p:spTgt>
                                        </p:tgtEl>
                                        <p:attrNameLst>
                                          <p:attrName>ppt_w</p:attrName>
                                        </p:attrNameLst>
                                      </p:cBhvr>
                                      <p:tavLst>
                                        <p:tav tm="0">
                                          <p:val>
                                            <p:strVal val="ppt_w"/>
                                          </p:val>
                                        </p:tav>
                                        <p:tav tm="50000">
                                          <p:val>
                                            <p:strVal val="ppt_w+.3"/>
                                          </p:val>
                                        </p:tav>
                                        <p:tav tm="100000">
                                          <p:val>
                                            <p:strVal val="ppt_w+.3"/>
                                          </p:val>
                                        </p:tav>
                                      </p:tavLst>
                                    </p:anim>
                                    <p:anim calcmode="lin" valueType="num">
                                      <p:cBhvr>
                                        <p:cTn id="62" dur="500" fill="hold"/>
                                        <p:tgtEl>
                                          <p:spTgt spid="374787">
                                            <p:txEl>
                                              <p:pRg st="0" end="0"/>
                                            </p:txEl>
                                          </p:spTgt>
                                        </p:tgtEl>
                                        <p:attrNameLst>
                                          <p:attrName>ppt_x</p:attrName>
                                        </p:attrNameLst>
                                      </p:cBhvr>
                                      <p:tavLst>
                                        <p:tav tm="0">
                                          <p:val>
                                            <p:strVal val="ppt_x"/>
                                          </p:val>
                                        </p:tav>
                                        <p:tav tm="50000">
                                          <p:val>
                                            <p:strVal val="ppt_x"/>
                                          </p:val>
                                        </p:tav>
                                        <p:tav tm="100000">
                                          <p:val>
                                            <p:strVal val="ppt_x-.3"/>
                                          </p:val>
                                        </p:tav>
                                      </p:tavLst>
                                    </p:anim>
                                    <p:anim calcmode="lin" valueType="num">
                                      <p:cBhvr>
                                        <p:cTn id="63" dur="500" fill="hold"/>
                                        <p:tgtEl>
                                          <p:spTgt spid="374787">
                                            <p:txEl>
                                              <p:pRg st="0" end="0"/>
                                            </p:txEl>
                                          </p:spTgt>
                                        </p:tgtEl>
                                        <p:attrNameLst>
                                          <p:attrName>ppt_y</p:attrName>
                                        </p:attrNameLst>
                                      </p:cBhvr>
                                      <p:tavLst>
                                        <p:tav tm="0">
                                          <p:val>
                                            <p:strVal val="ppt_y"/>
                                          </p:val>
                                        </p:tav>
                                        <p:tav tm="100000">
                                          <p:val>
                                            <p:strVal val="ppt_y"/>
                                          </p:val>
                                        </p:tav>
                                      </p:tavLst>
                                    </p:anim>
                                    <p:set>
                                      <p:cBhvr>
                                        <p:cTn id="64" dur="1" fill="hold">
                                          <p:stCondLst>
                                            <p:cond delay="499"/>
                                          </p:stCondLst>
                                        </p:cTn>
                                        <p:tgtEl>
                                          <p:spTgt spid="374787">
                                            <p:txEl>
                                              <p:pRg st="0" end="0"/>
                                            </p:txEl>
                                          </p:spTgt>
                                        </p:tgtEl>
                                        <p:attrNameLst>
                                          <p:attrName>style.visibility</p:attrName>
                                        </p:attrNameLst>
                                      </p:cBhvr>
                                      <p:to>
                                        <p:strVal val="hidden"/>
                                      </p:to>
                                    </p:set>
                                  </p:childTnLst>
                                </p:cTn>
                              </p:par>
                              <p:par>
                                <p:cTn id="65" presetID="39" presetClass="exit" presetSubtype="0" decel="100000" fill="hold" grpId="1" nodeType="withEffect">
                                  <p:stCondLst>
                                    <p:cond delay="0"/>
                                  </p:stCondLst>
                                  <p:childTnLst>
                                    <p:anim calcmode="lin" valueType="num">
                                      <p:cBhvr>
                                        <p:cTn id="66" dur="500" fill="hold"/>
                                        <p:tgtEl>
                                          <p:spTgt spid="374787">
                                            <p:txEl>
                                              <p:pRg st="1" end="1"/>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67" dur="500" fill="hold"/>
                                        <p:tgtEl>
                                          <p:spTgt spid="374787">
                                            <p:txEl>
                                              <p:pRg st="1" end="1"/>
                                            </p:txEl>
                                          </p:spTgt>
                                        </p:tgtEl>
                                        <p:attrNameLst>
                                          <p:attrName>ppt_w</p:attrName>
                                        </p:attrNameLst>
                                      </p:cBhvr>
                                      <p:tavLst>
                                        <p:tav tm="0">
                                          <p:val>
                                            <p:strVal val="ppt_w"/>
                                          </p:val>
                                        </p:tav>
                                        <p:tav tm="50000">
                                          <p:val>
                                            <p:strVal val="ppt_w+.3"/>
                                          </p:val>
                                        </p:tav>
                                        <p:tav tm="100000">
                                          <p:val>
                                            <p:strVal val="ppt_w+.3"/>
                                          </p:val>
                                        </p:tav>
                                      </p:tavLst>
                                    </p:anim>
                                    <p:anim calcmode="lin" valueType="num">
                                      <p:cBhvr>
                                        <p:cTn id="68" dur="500" fill="hold"/>
                                        <p:tgtEl>
                                          <p:spTgt spid="374787">
                                            <p:txEl>
                                              <p:pRg st="1" end="1"/>
                                            </p:txEl>
                                          </p:spTgt>
                                        </p:tgtEl>
                                        <p:attrNameLst>
                                          <p:attrName>ppt_x</p:attrName>
                                        </p:attrNameLst>
                                      </p:cBhvr>
                                      <p:tavLst>
                                        <p:tav tm="0">
                                          <p:val>
                                            <p:strVal val="ppt_x"/>
                                          </p:val>
                                        </p:tav>
                                        <p:tav tm="50000">
                                          <p:val>
                                            <p:strVal val="ppt_x"/>
                                          </p:val>
                                        </p:tav>
                                        <p:tav tm="100000">
                                          <p:val>
                                            <p:strVal val="ppt_x-.3"/>
                                          </p:val>
                                        </p:tav>
                                      </p:tavLst>
                                    </p:anim>
                                    <p:anim calcmode="lin" valueType="num">
                                      <p:cBhvr>
                                        <p:cTn id="69" dur="500" fill="hold"/>
                                        <p:tgtEl>
                                          <p:spTgt spid="374787">
                                            <p:txEl>
                                              <p:pRg st="1" end="1"/>
                                            </p:txEl>
                                          </p:spTgt>
                                        </p:tgtEl>
                                        <p:attrNameLst>
                                          <p:attrName>ppt_y</p:attrName>
                                        </p:attrNameLst>
                                      </p:cBhvr>
                                      <p:tavLst>
                                        <p:tav tm="0">
                                          <p:val>
                                            <p:strVal val="ppt_y"/>
                                          </p:val>
                                        </p:tav>
                                        <p:tav tm="100000">
                                          <p:val>
                                            <p:strVal val="ppt_y"/>
                                          </p:val>
                                        </p:tav>
                                      </p:tavLst>
                                    </p:anim>
                                    <p:set>
                                      <p:cBhvr>
                                        <p:cTn id="70" dur="1" fill="hold">
                                          <p:stCondLst>
                                            <p:cond delay="499"/>
                                          </p:stCondLst>
                                        </p:cTn>
                                        <p:tgtEl>
                                          <p:spTgt spid="374787">
                                            <p:txEl>
                                              <p:pRg st="1" end="1"/>
                                            </p:txEl>
                                          </p:spTgt>
                                        </p:tgtEl>
                                        <p:attrNameLst>
                                          <p:attrName>style.visibility</p:attrName>
                                        </p:attrNameLst>
                                      </p:cBhvr>
                                      <p:to>
                                        <p:strVal val="hidden"/>
                                      </p:to>
                                    </p:set>
                                  </p:childTnLst>
                                </p:cTn>
                              </p:par>
                              <p:par>
                                <p:cTn id="71" presetID="39" presetClass="exit" presetSubtype="0" decel="100000" fill="hold" grpId="1" nodeType="withEffect">
                                  <p:stCondLst>
                                    <p:cond delay="0"/>
                                  </p:stCondLst>
                                  <p:childTnLst>
                                    <p:anim calcmode="lin" valueType="num">
                                      <p:cBhvr>
                                        <p:cTn id="72" dur="500" fill="hold"/>
                                        <p:tgtEl>
                                          <p:spTgt spid="374787">
                                            <p:txEl>
                                              <p:pRg st="2" end="2"/>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73" dur="500" fill="hold"/>
                                        <p:tgtEl>
                                          <p:spTgt spid="374787">
                                            <p:txEl>
                                              <p:pRg st="2" end="2"/>
                                            </p:txEl>
                                          </p:spTgt>
                                        </p:tgtEl>
                                        <p:attrNameLst>
                                          <p:attrName>ppt_w</p:attrName>
                                        </p:attrNameLst>
                                      </p:cBhvr>
                                      <p:tavLst>
                                        <p:tav tm="0">
                                          <p:val>
                                            <p:strVal val="ppt_w"/>
                                          </p:val>
                                        </p:tav>
                                        <p:tav tm="50000">
                                          <p:val>
                                            <p:strVal val="ppt_w+.3"/>
                                          </p:val>
                                        </p:tav>
                                        <p:tav tm="100000">
                                          <p:val>
                                            <p:strVal val="ppt_w+.3"/>
                                          </p:val>
                                        </p:tav>
                                      </p:tavLst>
                                    </p:anim>
                                    <p:anim calcmode="lin" valueType="num">
                                      <p:cBhvr>
                                        <p:cTn id="74" dur="500" fill="hold"/>
                                        <p:tgtEl>
                                          <p:spTgt spid="374787">
                                            <p:txEl>
                                              <p:pRg st="2" end="2"/>
                                            </p:txEl>
                                          </p:spTgt>
                                        </p:tgtEl>
                                        <p:attrNameLst>
                                          <p:attrName>ppt_x</p:attrName>
                                        </p:attrNameLst>
                                      </p:cBhvr>
                                      <p:tavLst>
                                        <p:tav tm="0">
                                          <p:val>
                                            <p:strVal val="ppt_x"/>
                                          </p:val>
                                        </p:tav>
                                        <p:tav tm="50000">
                                          <p:val>
                                            <p:strVal val="ppt_x"/>
                                          </p:val>
                                        </p:tav>
                                        <p:tav tm="100000">
                                          <p:val>
                                            <p:strVal val="ppt_x-.3"/>
                                          </p:val>
                                        </p:tav>
                                      </p:tavLst>
                                    </p:anim>
                                    <p:anim calcmode="lin" valueType="num">
                                      <p:cBhvr>
                                        <p:cTn id="75" dur="500" fill="hold"/>
                                        <p:tgtEl>
                                          <p:spTgt spid="374787">
                                            <p:txEl>
                                              <p:pRg st="2" end="2"/>
                                            </p:txEl>
                                          </p:spTgt>
                                        </p:tgtEl>
                                        <p:attrNameLst>
                                          <p:attrName>ppt_y</p:attrName>
                                        </p:attrNameLst>
                                      </p:cBhvr>
                                      <p:tavLst>
                                        <p:tav tm="0">
                                          <p:val>
                                            <p:strVal val="ppt_y"/>
                                          </p:val>
                                        </p:tav>
                                        <p:tav tm="100000">
                                          <p:val>
                                            <p:strVal val="ppt_y"/>
                                          </p:val>
                                        </p:tav>
                                      </p:tavLst>
                                    </p:anim>
                                    <p:set>
                                      <p:cBhvr>
                                        <p:cTn id="76" dur="1" fill="hold">
                                          <p:stCondLst>
                                            <p:cond delay="499"/>
                                          </p:stCondLst>
                                        </p:cTn>
                                        <p:tgtEl>
                                          <p:spTgt spid="374787">
                                            <p:txEl>
                                              <p:pRg st="2" end="2"/>
                                            </p:txEl>
                                          </p:spTgt>
                                        </p:tgtEl>
                                        <p:attrNameLst>
                                          <p:attrName>style.visibility</p:attrName>
                                        </p:attrNameLst>
                                      </p:cBhvr>
                                      <p:to>
                                        <p:strVal val="hidden"/>
                                      </p:to>
                                    </p:set>
                                  </p:childTnLst>
                                </p:cTn>
                              </p:par>
                              <p:par>
                                <p:cTn id="77" presetID="39" presetClass="exit" presetSubtype="0" decel="100000" fill="hold" grpId="1" nodeType="withEffect">
                                  <p:stCondLst>
                                    <p:cond delay="0"/>
                                  </p:stCondLst>
                                  <p:childTnLst>
                                    <p:anim calcmode="lin" valueType="num">
                                      <p:cBhvr>
                                        <p:cTn id="78" dur="500" fill="hold"/>
                                        <p:tgtEl>
                                          <p:spTgt spid="374787">
                                            <p:txEl>
                                              <p:pRg st="3" end="3"/>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79" dur="500" fill="hold"/>
                                        <p:tgtEl>
                                          <p:spTgt spid="374787">
                                            <p:txEl>
                                              <p:pRg st="3" end="3"/>
                                            </p:txEl>
                                          </p:spTgt>
                                        </p:tgtEl>
                                        <p:attrNameLst>
                                          <p:attrName>ppt_w</p:attrName>
                                        </p:attrNameLst>
                                      </p:cBhvr>
                                      <p:tavLst>
                                        <p:tav tm="0">
                                          <p:val>
                                            <p:strVal val="ppt_w"/>
                                          </p:val>
                                        </p:tav>
                                        <p:tav tm="50000">
                                          <p:val>
                                            <p:strVal val="ppt_w+.3"/>
                                          </p:val>
                                        </p:tav>
                                        <p:tav tm="100000">
                                          <p:val>
                                            <p:strVal val="ppt_w+.3"/>
                                          </p:val>
                                        </p:tav>
                                      </p:tavLst>
                                    </p:anim>
                                    <p:anim calcmode="lin" valueType="num">
                                      <p:cBhvr>
                                        <p:cTn id="80" dur="500" fill="hold"/>
                                        <p:tgtEl>
                                          <p:spTgt spid="374787">
                                            <p:txEl>
                                              <p:pRg st="3" end="3"/>
                                            </p:txEl>
                                          </p:spTgt>
                                        </p:tgtEl>
                                        <p:attrNameLst>
                                          <p:attrName>ppt_x</p:attrName>
                                        </p:attrNameLst>
                                      </p:cBhvr>
                                      <p:tavLst>
                                        <p:tav tm="0">
                                          <p:val>
                                            <p:strVal val="ppt_x"/>
                                          </p:val>
                                        </p:tav>
                                        <p:tav tm="50000">
                                          <p:val>
                                            <p:strVal val="ppt_x"/>
                                          </p:val>
                                        </p:tav>
                                        <p:tav tm="100000">
                                          <p:val>
                                            <p:strVal val="ppt_x-.3"/>
                                          </p:val>
                                        </p:tav>
                                      </p:tavLst>
                                    </p:anim>
                                    <p:anim calcmode="lin" valueType="num">
                                      <p:cBhvr>
                                        <p:cTn id="81" dur="500" fill="hold"/>
                                        <p:tgtEl>
                                          <p:spTgt spid="374787">
                                            <p:txEl>
                                              <p:pRg st="3" end="3"/>
                                            </p:txEl>
                                          </p:spTgt>
                                        </p:tgtEl>
                                        <p:attrNameLst>
                                          <p:attrName>ppt_y</p:attrName>
                                        </p:attrNameLst>
                                      </p:cBhvr>
                                      <p:tavLst>
                                        <p:tav tm="0">
                                          <p:val>
                                            <p:strVal val="ppt_y"/>
                                          </p:val>
                                        </p:tav>
                                        <p:tav tm="100000">
                                          <p:val>
                                            <p:strVal val="ppt_y"/>
                                          </p:val>
                                        </p:tav>
                                      </p:tavLst>
                                    </p:anim>
                                    <p:set>
                                      <p:cBhvr>
                                        <p:cTn id="82" dur="1" fill="hold">
                                          <p:stCondLst>
                                            <p:cond delay="499"/>
                                          </p:stCondLst>
                                        </p:cTn>
                                        <p:tgtEl>
                                          <p:spTgt spid="374787">
                                            <p:txEl>
                                              <p:pRg st="3" end="3"/>
                                            </p:txEl>
                                          </p:spTgt>
                                        </p:tgtEl>
                                        <p:attrNameLst>
                                          <p:attrName>style.visibility</p:attrName>
                                        </p:attrNameLst>
                                      </p:cBhvr>
                                      <p:to>
                                        <p:strVal val="hidden"/>
                                      </p:to>
                                    </p:set>
                                  </p:childTnLst>
                                </p:cTn>
                              </p:par>
                              <p:par>
                                <p:cTn id="83" presetID="39" presetClass="exit" presetSubtype="0" decel="100000" fill="hold" grpId="1" nodeType="withEffect">
                                  <p:stCondLst>
                                    <p:cond delay="0"/>
                                  </p:stCondLst>
                                  <p:childTnLst>
                                    <p:anim calcmode="lin" valueType="num">
                                      <p:cBhvr>
                                        <p:cTn id="84" dur="500" fill="hold"/>
                                        <p:tgtEl>
                                          <p:spTgt spid="374787">
                                            <p:txEl>
                                              <p:pRg st="4" end="4"/>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85" dur="500" fill="hold"/>
                                        <p:tgtEl>
                                          <p:spTgt spid="374787">
                                            <p:txEl>
                                              <p:pRg st="4" end="4"/>
                                            </p:txEl>
                                          </p:spTgt>
                                        </p:tgtEl>
                                        <p:attrNameLst>
                                          <p:attrName>ppt_w</p:attrName>
                                        </p:attrNameLst>
                                      </p:cBhvr>
                                      <p:tavLst>
                                        <p:tav tm="0">
                                          <p:val>
                                            <p:strVal val="ppt_w"/>
                                          </p:val>
                                        </p:tav>
                                        <p:tav tm="50000">
                                          <p:val>
                                            <p:strVal val="ppt_w+.3"/>
                                          </p:val>
                                        </p:tav>
                                        <p:tav tm="100000">
                                          <p:val>
                                            <p:strVal val="ppt_w+.3"/>
                                          </p:val>
                                        </p:tav>
                                      </p:tavLst>
                                    </p:anim>
                                    <p:anim calcmode="lin" valueType="num">
                                      <p:cBhvr>
                                        <p:cTn id="86" dur="500" fill="hold"/>
                                        <p:tgtEl>
                                          <p:spTgt spid="374787">
                                            <p:txEl>
                                              <p:pRg st="4" end="4"/>
                                            </p:txEl>
                                          </p:spTgt>
                                        </p:tgtEl>
                                        <p:attrNameLst>
                                          <p:attrName>ppt_x</p:attrName>
                                        </p:attrNameLst>
                                      </p:cBhvr>
                                      <p:tavLst>
                                        <p:tav tm="0">
                                          <p:val>
                                            <p:strVal val="ppt_x"/>
                                          </p:val>
                                        </p:tav>
                                        <p:tav tm="50000">
                                          <p:val>
                                            <p:strVal val="ppt_x"/>
                                          </p:val>
                                        </p:tav>
                                        <p:tav tm="100000">
                                          <p:val>
                                            <p:strVal val="ppt_x-.3"/>
                                          </p:val>
                                        </p:tav>
                                      </p:tavLst>
                                    </p:anim>
                                    <p:anim calcmode="lin" valueType="num">
                                      <p:cBhvr>
                                        <p:cTn id="87" dur="500" fill="hold"/>
                                        <p:tgtEl>
                                          <p:spTgt spid="374787">
                                            <p:txEl>
                                              <p:pRg st="4" end="4"/>
                                            </p:txEl>
                                          </p:spTgt>
                                        </p:tgtEl>
                                        <p:attrNameLst>
                                          <p:attrName>ppt_y</p:attrName>
                                        </p:attrNameLst>
                                      </p:cBhvr>
                                      <p:tavLst>
                                        <p:tav tm="0">
                                          <p:val>
                                            <p:strVal val="ppt_y"/>
                                          </p:val>
                                        </p:tav>
                                        <p:tav tm="100000">
                                          <p:val>
                                            <p:strVal val="ppt_y"/>
                                          </p:val>
                                        </p:tav>
                                      </p:tavLst>
                                    </p:anim>
                                    <p:set>
                                      <p:cBhvr>
                                        <p:cTn id="88" dur="1" fill="hold">
                                          <p:stCondLst>
                                            <p:cond delay="499"/>
                                          </p:stCondLst>
                                        </p:cTn>
                                        <p:tgtEl>
                                          <p:spTgt spid="374787">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786" grpId="0"/>
      <p:bldP spid="374786" grpId="1"/>
      <p:bldP spid="374787" grpId="0" build="p"/>
      <p:bldP spid="374787" grpId="1" build="allAtOnce"/>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p:txBody>
          <a:bodyPr/>
          <a:lstStyle/>
          <a:p>
            <a:r>
              <a:rPr lang="en-US"/>
              <a:t>Lithosfer</a:t>
            </a:r>
          </a:p>
        </p:txBody>
      </p:sp>
      <p:sp>
        <p:nvSpPr>
          <p:cNvPr id="375811" name="Rectangle 3"/>
          <p:cNvSpPr>
            <a:spLocks noGrp="1" noChangeArrowheads="1"/>
          </p:cNvSpPr>
          <p:nvPr>
            <p:ph idx="1"/>
          </p:nvPr>
        </p:nvSpPr>
        <p:spPr/>
        <p:txBody>
          <a:bodyPr/>
          <a:lstStyle/>
          <a:p>
            <a:pPr>
              <a:buFont typeface="Wingdings" pitchFamily="2" charset="2"/>
              <a:buNone/>
            </a:pPr>
            <a:r>
              <a:rPr lang="en-US" dirty="0" err="1"/>
              <a:t>Fenomena</a:t>
            </a:r>
            <a:r>
              <a:rPr lang="en-US" dirty="0"/>
              <a:t> yang </a:t>
            </a:r>
            <a:r>
              <a:rPr lang="en-US" dirty="0" err="1"/>
              <a:t>berada</a:t>
            </a:r>
            <a:r>
              <a:rPr lang="en-US" dirty="0"/>
              <a:t> </a:t>
            </a:r>
            <a:r>
              <a:rPr lang="en-US" dirty="0" err="1"/>
              <a:t>dibawah</a:t>
            </a:r>
            <a:r>
              <a:rPr lang="en-US" dirty="0"/>
              <a:t> </a:t>
            </a:r>
            <a:r>
              <a:rPr lang="en-US" dirty="0" err="1"/>
              <a:t>kulit</a:t>
            </a:r>
            <a:r>
              <a:rPr lang="en-US" dirty="0"/>
              <a:t> </a:t>
            </a:r>
            <a:r>
              <a:rPr lang="en-US" dirty="0" err="1"/>
              <a:t>bumi</a:t>
            </a:r>
            <a:r>
              <a:rPr lang="en-US" dirty="0"/>
              <a:t> (</a:t>
            </a:r>
            <a:r>
              <a:rPr lang="en-US" dirty="0" err="1"/>
              <a:t>batuan</a:t>
            </a:r>
            <a:r>
              <a:rPr lang="en-US" dirty="0"/>
              <a:t> </a:t>
            </a:r>
            <a:r>
              <a:rPr lang="en-US" dirty="0" err="1"/>
              <a:t>dan</a:t>
            </a:r>
            <a:r>
              <a:rPr lang="en-US" dirty="0"/>
              <a:t> </a:t>
            </a:r>
            <a:r>
              <a:rPr lang="en-US" dirty="0" err="1"/>
              <a:t>tanah</a:t>
            </a:r>
            <a:r>
              <a:rPr lang="en-US" dirty="0"/>
              <a:t>), </a:t>
            </a:r>
            <a:r>
              <a:rPr lang="en-US" dirty="0" err="1"/>
              <a:t>pegunungan</a:t>
            </a:r>
            <a:r>
              <a:rPr lang="en-US" dirty="0"/>
              <a:t>, </a:t>
            </a:r>
            <a:r>
              <a:rPr lang="en-US" dirty="0" err="1"/>
              <a:t>bukit</a:t>
            </a:r>
            <a:r>
              <a:rPr lang="en-US" dirty="0"/>
              <a:t>, </a:t>
            </a:r>
            <a:r>
              <a:rPr lang="en-US" dirty="0" err="1"/>
              <a:t>dataran</a:t>
            </a:r>
            <a:r>
              <a:rPr lang="en-US" dirty="0"/>
              <a:t> </a:t>
            </a:r>
            <a:r>
              <a:rPr lang="en-US" dirty="0" err="1"/>
              <a:t>tinggi</a:t>
            </a:r>
            <a:r>
              <a:rPr lang="en-US" dirty="0"/>
              <a:t>, </a:t>
            </a:r>
            <a:r>
              <a:rPr lang="en-US" dirty="0" err="1"/>
              <a:t>dataran</a:t>
            </a:r>
            <a:r>
              <a:rPr lang="en-US" dirty="0"/>
              <a:t> </a:t>
            </a:r>
            <a:r>
              <a:rPr lang="en-US" dirty="0" err="1" smtClean="0"/>
              <a:t>rendah</a:t>
            </a:r>
            <a:endParaRPr lang="id-ID" dirty="0" smtClean="0"/>
          </a:p>
          <a:p>
            <a:pPr>
              <a:buFont typeface="Wingdings" pitchFamily="2" charset="2"/>
              <a:buNone/>
            </a:pPr>
            <a:r>
              <a:rPr lang="id-ID" dirty="0" smtClean="0"/>
              <a:t>Litosfer disebut juga dengan kerak bumi,yaitu bagian kulit luar bumi yang terdiri dari batuan seperti yang dijumpai di permukaan bumi.</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Susunan bumi</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Kerak bumi : 0 – 70 km</a:t>
            </a:r>
          </a:p>
          <a:p>
            <a:pPr marL="514350" indent="-514350">
              <a:buAutoNum type="arabicPeriod"/>
            </a:pPr>
            <a:r>
              <a:rPr lang="id-ID" dirty="0" smtClean="0"/>
              <a:t>Mantel bumi, lapisan di bawah </a:t>
            </a:r>
            <a:r>
              <a:rPr lang="id-ID" smtClean="0"/>
              <a:t>kerak bumi</a:t>
            </a:r>
            <a:endParaRPr lang="id-ID" dirty="0" smtClean="0"/>
          </a:p>
          <a:p>
            <a:pPr marL="514350" indent="-514350">
              <a:buAutoNum type="arabicPeriod"/>
            </a:pPr>
            <a:r>
              <a:rPr lang="id-ID" dirty="0" smtClean="0"/>
              <a:t>Inti bumi, bagian terdalam dari bumi</a:t>
            </a:r>
          </a:p>
        </p:txBody>
      </p:sp>
    </p:spTree>
    <p:extLst>
      <p:ext uri="{BB962C8B-B14F-4D97-AF65-F5344CB8AC3E}">
        <p14:creationId xmlns:p14="http://schemas.microsoft.com/office/powerpoint/2010/main" val="40789801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en-US"/>
              <a:t>Atmosfer</a:t>
            </a:r>
          </a:p>
        </p:txBody>
      </p:sp>
      <p:sp>
        <p:nvSpPr>
          <p:cNvPr id="376835" name="Rectangle 3"/>
          <p:cNvSpPr>
            <a:spLocks noGrp="1" noChangeArrowheads="1"/>
          </p:cNvSpPr>
          <p:nvPr>
            <p:ph idx="1"/>
          </p:nvPr>
        </p:nvSpPr>
        <p:spPr/>
        <p:txBody>
          <a:bodyPr/>
          <a:lstStyle/>
          <a:p>
            <a:pPr>
              <a:buFont typeface="Wingdings" pitchFamily="2" charset="2"/>
              <a:buNone/>
            </a:pPr>
            <a:r>
              <a:rPr lang="en-US"/>
              <a:t>Lapisan udara meliputi dibawah stratosfer yang berpengaruh terhadap cuaca atau iklim meliputi temperatur, curah hujan,cuaca, penyinaran matahari, angin,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r>
              <a:rPr lang="en-US"/>
              <a:t>HIDROSFER</a:t>
            </a:r>
          </a:p>
        </p:txBody>
      </p:sp>
      <p:sp>
        <p:nvSpPr>
          <p:cNvPr id="380931" name="Rectangle 3"/>
          <p:cNvSpPr>
            <a:spLocks noGrp="1" noChangeArrowheads="1"/>
          </p:cNvSpPr>
          <p:nvPr>
            <p:ph idx="1"/>
          </p:nvPr>
        </p:nvSpPr>
        <p:spPr/>
        <p:txBody>
          <a:bodyPr/>
          <a:lstStyle/>
          <a:p>
            <a:pPr marL="609600" indent="-609600">
              <a:buFont typeface="Wingdings" pitchFamily="2" charset="2"/>
              <a:buNone/>
            </a:pPr>
            <a:r>
              <a:rPr lang="en-US"/>
              <a:t>MERUPAKAN GEJALA YANG TERKAT DENGAN MASSA AIR DI MUKA BUMI. DANAU, SUNGAI, LAUT, AIR LIMPASAN, AIR TANAH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p:txBody>
          <a:bodyPr/>
          <a:lstStyle/>
          <a:p>
            <a:r>
              <a:rPr lang="en-US"/>
              <a:t>BIOSFER</a:t>
            </a:r>
          </a:p>
        </p:txBody>
      </p:sp>
      <p:sp>
        <p:nvSpPr>
          <p:cNvPr id="382979" name="Rectangle 3"/>
          <p:cNvSpPr>
            <a:spLocks noGrp="1" noChangeArrowheads="1"/>
          </p:cNvSpPr>
          <p:nvPr>
            <p:ph idx="1"/>
          </p:nvPr>
        </p:nvSpPr>
        <p:spPr/>
        <p:txBody>
          <a:bodyPr/>
          <a:lstStyle/>
          <a:p>
            <a:pPr>
              <a:buFont typeface="Wingdings" pitchFamily="2" charset="2"/>
              <a:buNone/>
            </a:pPr>
            <a:r>
              <a:rPr lang="en-US"/>
              <a:t>   MERUPAKAN FENOMENA TERKAIT DENGAN KEHIDUPAN MANUSIA, BINATANG DAN TUMBUHAN TETAPI DITEKANKAN PADA TUMBUHAN DAN BINATANG KARENA MANUSIA DALAM GEOGRAFI SEBAGAI FENOMENA PENEKANAN PADA </a:t>
            </a:r>
            <a:r>
              <a:rPr lang="en-US" i="1"/>
              <a:t>antroposfer</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p:txBody>
          <a:bodyPr/>
          <a:lstStyle/>
          <a:p>
            <a:r>
              <a:rPr lang="en-US"/>
              <a:t>ANTROPOSFER</a:t>
            </a:r>
          </a:p>
        </p:txBody>
      </p:sp>
      <p:sp>
        <p:nvSpPr>
          <p:cNvPr id="385027" name="Rectangle 3"/>
          <p:cNvSpPr>
            <a:spLocks noGrp="1" noChangeArrowheads="1"/>
          </p:cNvSpPr>
          <p:nvPr>
            <p:ph idx="1"/>
          </p:nvPr>
        </p:nvSpPr>
        <p:spPr/>
        <p:txBody>
          <a:bodyPr/>
          <a:lstStyle/>
          <a:p>
            <a:pPr>
              <a:buFont typeface="Wingdings" pitchFamily="2" charset="2"/>
              <a:buNone/>
            </a:pPr>
            <a:r>
              <a:rPr lang="en-US" dirty="0" err="1"/>
              <a:t>Merupakan</a:t>
            </a:r>
            <a:r>
              <a:rPr lang="en-US" dirty="0"/>
              <a:t> </a:t>
            </a:r>
            <a:r>
              <a:rPr lang="en-US" dirty="0" err="1"/>
              <a:t>fokus</a:t>
            </a:r>
            <a:r>
              <a:rPr lang="en-US" dirty="0"/>
              <a:t> </a:t>
            </a:r>
            <a:r>
              <a:rPr lang="en-US" dirty="0" err="1"/>
              <a:t>pembahasan</a:t>
            </a:r>
            <a:r>
              <a:rPr lang="en-US" dirty="0"/>
              <a:t> </a:t>
            </a:r>
            <a:r>
              <a:rPr lang="en-US" dirty="0" err="1"/>
              <a:t>geografi</a:t>
            </a:r>
            <a:r>
              <a:rPr lang="en-US" dirty="0"/>
              <a:t> </a:t>
            </a:r>
            <a:r>
              <a:rPr lang="en-US" dirty="0" err="1"/>
              <a:t>meliputi</a:t>
            </a:r>
            <a:r>
              <a:rPr lang="en-US" dirty="0"/>
              <a:t> </a:t>
            </a:r>
            <a:r>
              <a:rPr lang="en-US" dirty="0" err="1"/>
              <a:t>seluruh</a:t>
            </a:r>
            <a:r>
              <a:rPr lang="en-US" dirty="0"/>
              <a:t> </a:t>
            </a:r>
            <a:r>
              <a:rPr lang="en-US" dirty="0" err="1"/>
              <a:t>kegiatan</a:t>
            </a:r>
            <a:r>
              <a:rPr lang="en-US" dirty="0"/>
              <a:t> </a:t>
            </a:r>
            <a:r>
              <a:rPr lang="en-US" dirty="0" err="1"/>
              <a:t>manusia</a:t>
            </a:r>
            <a:r>
              <a:rPr lang="en-US" dirty="0"/>
              <a:t> </a:t>
            </a:r>
            <a:r>
              <a:rPr lang="en-US" dirty="0" err="1"/>
              <a:t>di</a:t>
            </a:r>
            <a:r>
              <a:rPr lang="en-US" dirty="0"/>
              <a:t> </a:t>
            </a:r>
            <a:r>
              <a:rPr lang="en-US" dirty="0" err="1"/>
              <a:t>muka</a:t>
            </a:r>
            <a:r>
              <a:rPr lang="en-US" dirty="0"/>
              <a:t> </a:t>
            </a:r>
            <a:r>
              <a:rPr lang="en-US" dirty="0" err="1"/>
              <a:t>bumi</a:t>
            </a:r>
            <a:r>
              <a:rPr lang="en-US" dirty="0"/>
              <a:t> </a:t>
            </a:r>
            <a:r>
              <a:rPr lang="en-US" dirty="0" err="1"/>
              <a:t>seperti</a:t>
            </a:r>
            <a:r>
              <a:rPr lang="en-US" dirty="0"/>
              <a:t> </a:t>
            </a:r>
            <a:r>
              <a:rPr lang="en-US" dirty="0" err="1"/>
              <a:t>untuk</a:t>
            </a:r>
            <a:r>
              <a:rPr lang="en-US" dirty="0"/>
              <a:t> </a:t>
            </a:r>
            <a:r>
              <a:rPr lang="en-US" dirty="0" err="1"/>
              <a:t>memenuhi</a:t>
            </a:r>
            <a:r>
              <a:rPr lang="en-US" dirty="0"/>
              <a:t> </a:t>
            </a:r>
            <a:r>
              <a:rPr lang="en-US" dirty="0" err="1"/>
              <a:t>kebutuhan</a:t>
            </a:r>
            <a:r>
              <a:rPr lang="en-US" dirty="0"/>
              <a:t> </a:t>
            </a:r>
            <a:r>
              <a:rPr lang="en-US" dirty="0" err="1"/>
              <a:t>hidupnya</a:t>
            </a:r>
            <a:r>
              <a:rPr lang="en-US" dirty="0"/>
              <a:t>, </a:t>
            </a:r>
            <a:r>
              <a:rPr lang="en-US" dirty="0" err="1"/>
              <a:t>mengelola</a:t>
            </a:r>
            <a:r>
              <a:rPr lang="en-US" dirty="0"/>
              <a:t> </a:t>
            </a:r>
            <a:r>
              <a:rPr lang="en-US" dirty="0" err="1" smtClean="0"/>
              <a:t>sumber</a:t>
            </a:r>
            <a:r>
              <a:rPr lang="en-US" dirty="0" smtClean="0"/>
              <a:t> </a:t>
            </a:r>
            <a:r>
              <a:rPr lang="en-US" dirty="0" err="1"/>
              <a:t>daya</a:t>
            </a:r>
            <a:r>
              <a:rPr lang="en-US" dirty="0"/>
              <a:t> </a:t>
            </a:r>
            <a:r>
              <a:rPr lang="en-US" dirty="0" err="1"/>
              <a:t>dan</a:t>
            </a:r>
            <a:r>
              <a:rPr lang="en-US" dirty="0"/>
              <a:t> </a:t>
            </a:r>
            <a:r>
              <a:rPr lang="en-US" dirty="0" err="1"/>
              <a:t>lingkungan</a:t>
            </a:r>
            <a:r>
              <a:rPr lang="en-US" dirty="0"/>
              <a:t>. </a:t>
            </a:r>
            <a:r>
              <a:rPr lang="en-US" dirty="0" err="1"/>
              <a:t>Muncul</a:t>
            </a:r>
            <a:r>
              <a:rPr lang="en-US" dirty="0"/>
              <a:t> </a:t>
            </a:r>
            <a:r>
              <a:rPr lang="en-US" dirty="0" err="1"/>
              <a:t>kegiatan</a:t>
            </a:r>
            <a:r>
              <a:rPr lang="en-US" dirty="0"/>
              <a:t> </a:t>
            </a:r>
            <a:r>
              <a:rPr lang="en-US" dirty="0" err="1"/>
              <a:t>pertanian</a:t>
            </a:r>
            <a:r>
              <a:rPr lang="en-US" dirty="0"/>
              <a:t>, </a:t>
            </a:r>
            <a:r>
              <a:rPr lang="en-US" dirty="0" err="1"/>
              <a:t>pemukiman</a:t>
            </a:r>
            <a:r>
              <a:rPr lang="en-US" dirty="0"/>
              <a:t>, </a:t>
            </a:r>
            <a:r>
              <a:rPr lang="en-US" dirty="0" err="1"/>
              <a:t>industri</a:t>
            </a:r>
            <a:r>
              <a:rPr lang="en-US" dirty="0"/>
              <a:t>, </a:t>
            </a:r>
            <a:r>
              <a:rPr lang="en-US" dirty="0" err="1"/>
              <a:t>kependudukan</a:t>
            </a:r>
            <a:r>
              <a:rPr lang="en-US" dirty="0"/>
              <a:t>, </a:t>
            </a:r>
            <a:r>
              <a:rPr lang="en-US" dirty="0" err="1"/>
              <a:t>transportasi</a:t>
            </a:r>
            <a:r>
              <a:rPr lang="en-US" dirty="0"/>
              <a:t>, </a:t>
            </a:r>
            <a:r>
              <a:rPr lang="en-US" dirty="0" err="1"/>
              <a:t>pariwisata,lingkungan</a:t>
            </a:r>
            <a:r>
              <a:rPr lang="en-US" dirty="0"/>
              <a:t>, </a:t>
            </a:r>
            <a:r>
              <a:rPr lang="en-US" dirty="0" err="1"/>
              <a:t>energi</a:t>
            </a:r>
            <a:r>
              <a:rPr lang="en-US" dirty="0"/>
              <a:t> </a:t>
            </a:r>
            <a:r>
              <a:rPr lang="en-US" dirty="0" err="1"/>
              <a:t>dll</a:t>
            </a:r>
            <a:r>
              <a:rPr lang="en-US" dirty="0"/>
              <a: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1524000" y="190500"/>
            <a:ext cx="7010400" cy="752475"/>
          </a:xfrm>
          <a:solidFill>
            <a:srgbClr val="00B050"/>
          </a:solidFill>
        </p:spPr>
        <p:txBody>
          <a:bodyPr/>
          <a:lstStyle/>
          <a:p>
            <a:r>
              <a:rPr lang="en-US" sz="2100" dirty="0">
                <a:solidFill>
                  <a:schemeClr val="tx1"/>
                </a:solidFill>
              </a:rPr>
              <a:t>FENOMENA PERMUKAAN BUMI</a:t>
            </a:r>
            <a:br>
              <a:rPr lang="en-US" sz="2100" dirty="0">
                <a:solidFill>
                  <a:schemeClr val="tx1"/>
                </a:solidFill>
              </a:rPr>
            </a:br>
            <a:r>
              <a:rPr lang="en-US" sz="2100" dirty="0">
                <a:solidFill>
                  <a:schemeClr val="tx1"/>
                </a:solidFill>
              </a:rPr>
              <a:t>(GEOSFER) SUGENG MARTOPO, 1988.</a:t>
            </a:r>
          </a:p>
        </p:txBody>
      </p:sp>
      <p:sp>
        <p:nvSpPr>
          <p:cNvPr id="309251" name="Rectangle 3"/>
          <p:cNvSpPr>
            <a:spLocks noGrp="1" noChangeArrowheads="1"/>
          </p:cNvSpPr>
          <p:nvPr>
            <p:ph idx="1"/>
          </p:nvPr>
        </p:nvSpPr>
        <p:spPr>
          <a:xfrm>
            <a:off x="457200" y="914400"/>
            <a:ext cx="8229600" cy="5211763"/>
          </a:xfrm>
        </p:spPr>
        <p:txBody>
          <a:bodyPr/>
          <a:lstStyle/>
          <a:p>
            <a:pPr>
              <a:buFont typeface="Wingdings" pitchFamily="2" charset="2"/>
              <a:buNone/>
            </a:pPr>
            <a:endParaRPr lang="en-US" dirty="0"/>
          </a:p>
        </p:txBody>
      </p:sp>
      <p:sp>
        <p:nvSpPr>
          <p:cNvPr id="309252" name="Rectangle 4"/>
          <p:cNvSpPr>
            <a:spLocks noChangeArrowheads="1"/>
          </p:cNvSpPr>
          <p:nvPr/>
        </p:nvSpPr>
        <p:spPr bwMode="auto">
          <a:xfrm>
            <a:off x="533400" y="1676400"/>
            <a:ext cx="8382000" cy="5715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09253" name="Rectangle 5"/>
          <p:cNvSpPr>
            <a:spLocks noChangeArrowheads="1"/>
          </p:cNvSpPr>
          <p:nvPr/>
        </p:nvSpPr>
        <p:spPr bwMode="auto">
          <a:xfrm>
            <a:off x="609600" y="1066800"/>
            <a:ext cx="1676400" cy="457200"/>
          </a:xfrm>
          <a:prstGeom prst="rect">
            <a:avLst/>
          </a:prstGeom>
          <a:solidFill>
            <a:srgbClr val="FFFF00"/>
          </a:solidFill>
          <a:ln w="9525">
            <a:solidFill>
              <a:schemeClr val="tx1"/>
            </a:solidFill>
            <a:miter lim="800000"/>
            <a:headEnd/>
            <a:tailEnd/>
          </a:ln>
          <a:effectLst/>
        </p:spPr>
        <p:txBody>
          <a:bodyPr wrap="none" anchor="ctr"/>
          <a:lstStyle/>
          <a:p>
            <a:pPr algn="ctr" eaLnBrk="1" hangingPunct="1"/>
            <a:r>
              <a:rPr lang="en-US" sz="1600" dirty="0">
                <a:solidFill>
                  <a:srgbClr val="0066FF"/>
                </a:solidFill>
              </a:rPr>
              <a:t>1. </a:t>
            </a:r>
            <a:r>
              <a:rPr lang="en-US" sz="1600" b="1" dirty="0">
                <a:solidFill>
                  <a:srgbClr val="0066FF"/>
                </a:solidFill>
              </a:rPr>
              <a:t>ATMOSFER</a:t>
            </a:r>
          </a:p>
        </p:txBody>
      </p:sp>
      <p:sp>
        <p:nvSpPr>
          <p:cNvPr id="309254" name="Rectangle 6"/>
          <p:cNvSpPr>
            <a:spLocks noChangeArrowheads="1"/>
          </p:cNvSpPr>
          <p:nvPr/>
        </p:nvSpPr>
        <p:spPr bwMode="auto">
          <a:xfrm>
            <a:off x="3276600" y="1066800"/>
            <a:ext cx="4800600" cy="457200"/>
          </a:xfrm>
          <a:prstGeom prst="rect">
            <a:avLst/>
          </a:prstGeom>
          <a:solidFill>
            <a:srgbClr val="0066FF"/>
          </a:solidFill>
          <a:ln w="9525">
            <a:solidFill>
              <a:schemeClr val="tx1"/>
            </a:solidFill>
            <a:miter lim="800000"/>
            <a:headEnd/>
            <a:tailEnd/>
          </a:ln>
          <a:effectLst/>
        </p:spPr>
        <p:txBody>
          <a:bodyPr wrap="none" anchor="ctr"/>
          <a:lstStyle/>
          <a:p>
            <a:pPr algn="ctr" eaLnBrk="1" hangingPunct="1"/>
            <a:r>
              <a:rPr lang="en-US" sz="1600" b="1" dirty="0">
                <a:solidFill>
                  <a:schemeClr val="tx2"/>
                </a:solidFill>
              </a:rPr>
              <a:t>CUACA (METEOROLOGI)</a:t>
            </a:r>
          </a:p>
          <a:p>
            <a:pPr algn="ctr" eaLnBrk="1" hangingPunct="1"/>
            <a:r>
              <a:rPr lang="en-US" sz="1600" b="1" dirty="0">
                <a:solidFill>
                  <a:schemeClr val="tx2"/>
                </a:solidFill>
              </a:rPr>
              <a:t>IKLIM (KLIMATOLOGI)</a:t>
            </a:r>
          </a:p>
        </p:txBody>
      </p:sp>
      <p:sp>
        <p:nvSpPr>
          <p:cNvPr id="309255" name="Line 7"/>
          <p:cNvSpPr>
            <a:spLocks noChangeShapeType="1"/>
          </p:cNvSpPr>
          <p:nvPr/>
        </p:nvSpPr>
        <p:spPr bwMode="auto">
          <a:xfrm>
            <a:off x="2286000" y="1295400"/>
            <a:ext cx="914400" cy="0"/>
          </a:xfrm>
          <a:prstGeom prst="line">
            <a:avLst/>
          </a:prstGeom>
          <a:noFill/>
          <a:ln w="9525">
            <a:solidFill>
              <a:schemeClr val="tx1"/>
            </a:solidFill>
            <a:round/>
            <a:headEnd/>
            <a:tailEnd type="triangle" w="med" len="med"/>
          </a:ln>
          <a:effectLst/>
        </p:spPr>
        <p:txBody>
          <a:bodyPr/>
          <a:lstStyle/>
          <a:p>
            <a:endParaRPr lang="en-US"/>
          </a:p>
        </p:txBody>
      </p:sp>
      <p:sp>
        <p:nvSpPr>
          <p:cNvPr id="309256" name="Rectangle 8"/>
          <p:cNvSpPr>
            <a:spLocks noChangeArrowheads="1"/>
          </p:cNvSpPr>
          <p:nvPr/>
        </p:nvSpPr>
        <p:spPr bwMode="auto">
          <a:xfrm>
            <a:off x="609600" y="1752600"/>
            <a:ext cx="1676400" cy="381000"/>
          </a:xfrm>
          <a:prstGeom prst="rect">
            <a:avLst/>
          </a:prstGeom>
          <a:solidFill>
            <a:srgbClr val="FF0000"/>
          </a:solidFill>
          <a:ln w="9525">
            <a:solidFill>
              <a:schemeClr val="tx1"/>
            </a:solidFill>
            <a:miter lim="800000"/>
            <a:headEnd/>
            <a:tailEnd/>
          </a:ln>
          <a:effectLst/>
        </p:spPr>
        <p:txBody>
          <a:bodyPr wrap="none" anchor="ctr"/>
          <a:lstStyle/>
          <a:p>
            <a:pPr algn="ctr" eaLnBrk="1" hangingPunct="1"/>
            <a:r>
              <a:rPr lang="en-US" dirty="0"/>
              <a:t>2.</a:t>
            </a:r>
            <a:r>
              <a:rPr lang="en-US" dirty="0">
                <a:solidFill>
                  <a:srgbClr val="FFFF00"/>
                </a:solidFill>
              </a:rPr>
              <a:t> LITOSFER</a:t>
            </a:r>
          </a:p>
        </p:txBody>
      </p:sp>
      <p:sp>
        <p:nvSpPr>
          <p:cNvPr id="309257" name="Rectangle 9"/>
          <p:cNvSpPr>
            <a:spLocks noChangeArrowheads="1"/>
          </p:cNvSpPr>
          <p:nvPr/>
        </p:nvSpPr>
        <p:spPr bwMode="auto">
          <a:xfrm>
            <a:off x="3276600" y="1600200"/>
            <a:ext cx="4876800" cy="533400"/>
          </a:xfrm>
          <a:prstGeom prst="rect">
            <a:avLst/>
          </a:prstGeom>
          <a:solidFill>
            <a:srgbClr val="FF3399"/>
          </a:solidFill>
          <a:ln w="9525">
            <a:solidFill>
              <a:schemeClr val="tx1"/>
            </a:solidFill>
            <a:miter lim="800000"/>
            <a:headEnd/>
            <a:tailEnd/>
          </a:ln>
          <a:effectLst/>
        </p:spPr>
        <p:txBody>
          <a:bodyPr wrap="none" anchor="ctr"/>
          <a:lstStyle/>
          <a:p>
            <a:pPr algn="ctr" eaLnBrk="1" hangingPunct="1"/>
            <a:endParaRPr lang="en-US" sz="1600"/>
          </a:p>
          <a:p>
            <a:pPr algn="ctr" eaLnBrk="1" hangingPunct="1"/>
            <a:r>
              <a:rPr lang="en-US" sz="1600" b="1"/>
              <a:t>TOPOSFER &amp; PEDOSFER</a:t>
            </a:r>
          </a:p>
        </p:txBody>
      </p:sp>
      <p:sp>
        <p:nvSpPr>
          <p:cNvPr id="309258" name="Line 10"/>
          <p:cNvSpPr>
            <a:spLocks noChangeShapeType="1"/>
          </p:cNvSpPr>
          <p:nvPr/>
        </p:nvSpPr>
        <p:spPr bwMode="auto">
          <a:xfrm>
            <a:off x="2286000" y="1905000"/>
            <a:ext cx="914400" cy="0"/>
          </a:xfrm>
          <a:prstGeom prst="line">
            <a:avLst/>
          </a:prstGeom>
          <a:noFill/>
          <a:ln w="9525">
            <a:solidFill>
              <a:schemeClr val="tx1"/>
            </a:solidFill>
            <a:round/>
            <a:headEnd/>
            <a:tailEnd type="triangle" w="med" len="med"/>
          </a:ln>
          <a:effectLst/>
        </p:spPr>
        <p:txBody>
          <a:bodyPr/>
          <a:lstStyle/>
          <a:p>
            <a:endParaRPr lang="en-US"/>
          </a:p>
        </p:txBody>
      </p:sp>
      <p:sp>
        <p:nvSpPr>
          <p:cNvPr id="309259" name="Rectangle 11"/>
          <p:cNvSpPr>
            <a:spLocks noChangeArrowheads="1"/>
          </p:cNvSpPr>
          <p:nvPr/>
        </p:nvSpPr>
        <p:spPr bwMode="auto">
          <a:xfrm>
            <a:off x="609600" y="2286000"/>
            <a:ext cx="1752600" cy="457200"/>
          </a:xfrm>
          <a:prstGeom prst="rect">
            <a:avLst/>
          </a:prstGeom>
          <a:solidFill>
            <a:srgbClr val="3333FF"/>
          </a:solidFill>
          <a:ln w="9525">
            <a:solidFill>
              <a:schemeClr val="tx1"/>
            </a:solidFill>
            <a:miter lim="800000"/>
            <a:headEnd/>
            <a:tailEnd/>
          </a:ln>
          <a:effectLst/>
        </p:spPr>
        <p:txBody>
          <a:bodyPr wrap="none" anchor="ctr"/>
          <a:lstStyle/>
          <a:p>
            <a:pPr algn="ctr" eaLnBrk="1" hangingPunct="1"/>
            <a:r>
              <a:rPr lang="en-US" dirty="0"/>
              <a:t>3.</a:t>
            </a:r>
            <a:r>
              <a:rPr lang="en-US" dirty="0">
                <a:solidFill>
                  <a:srgbClr val="FF0000"/>
                </a:solidFill>
              </a:rPr>
              <a:t> HIDROSFER</a:t>
            </a:r>
          </a:p>
        </p:txBody>
      </p:sp>
      <p:sp>
        <p:nvSpPr>
          <p:cNvPr id="309260" name="Rectangle 12"/>
          <p:cNvSpPr>
            <a:spLocks noChangeArrowheads="1"/>
          </p:cNvSpPr>
          <p:nvPr/>
        </p:nvSpPr>
        <p:spPr bwMode="auto">
          <a:xfrm>
            <a:off x="3276600" y="2362200"/>
            <a:ext cx="4876800" cy="457200"/>
          </a:xfrm>
          <a:prstGeom prst="rect">
            <a:avLst/>
          </a:prstGeom>
          <a:solidFill>
            <a:srgbClr val="0066FF"/>
          </a:solidFill>
          <a:ln w="9525">
            <a:solidFill>
              <a:schemeClr val="tx1"/>
            </a:solidFill>
            <a:miter lim="800000"/>
            <a:headEnd/>
            <a:tailEnd/>
          </a:ln>
          <a:effectLst/>
        </p:spPr>
        <p:txBody>
          <a:bodyPr wrap="none" anchor="ctr"/>
          <a:lstStyle/>
          <a:p>
            <a:pPr algn="ctr" eaLnBrk="1" hangingPunct="1"/>
            <a:r>
              <a:rPr lang="en-US" dirty="0">
                <a:solidFill>
                  <a:srgbClr val="FFFF00"/>
                </a:solidFill>
              </a:rPr>
              <a:t>AIR DARATAN &amp; AIR LAUT (AN)</a:t>
            </a:r>
          </a:p>
        </p:txBody>
      </p:sp>
      <p:sp>
        <p:nvSpPr>
          <p:cNvPr id="309261" name="Line 13"/>
          <p:cNvSpPr>
            <a:spLocks noChangeShapeType="1"/>
          </p:cNvSpPr>
          <p:nvPr/>
        </p:nvSpPr>
        <p:spPr bwMode="auto">
          <a:xfrm>
            <a:off x="2362200" y="2514600"/>
            <a:ext cx="838200" cy="0"/>
          </a:xfrm>
          <a:prstGeom prst="line">
            <a:avLst/>
          </a:prstGeom>
          <a:noFill/>
          <a:ln w="9525">
            <a:solidFill>
              <a:schemeClr val="tx1"/>
            </a:solidFill>
            <a:round/>
            <a:headEnd/>
            <a:tailEnd type="triangle" w="med" len="med"/>
          </a:ln>
          <a:effectLst/>
        </p:spPr>
        <p:txBody>
          <a:bodyPr/>
          <a:lstStyle/>
          <a:p>
            <a:endParaRPr lang="en-US"/>
          </a:p>
        </p:txBody>
      </p:sp>
      <p:sp>
        <p:nvSpPr>
          <p:cNvPr id="309262" name="Rectangle 14"/>
          <p:cNvSpPr>
            <a:spLocks noChangeArrowheads="1"/>
          </p:cNvSpPr>
          <p:nvPr/>
        </p:nvSpPr>
        <p:spPr bwMode="auto">
          <a:xfrm>
            <a:off x="609600" y="3048000"/>
            <a:ext cx="1828800" cy="533400"/>
          </a:xfrm>
          <a:prstGeom prst="rect">
            <a:avLst/>
          </a:prstGeom>
          <a:solidFill>
            <a:srgbClr val="FF0066"/>
          </a:solidFill>
          <a:ln w="9525">
            <a:solidFill>
              <a:schemeClr val="tx1"/>
            </a:solidFill>
            <a:miter lim="800000"/>
            <a:headEnd/>
            <a:tailEnd/>
          </a:ln>
          <a:effectLst/>
        </p:spPr>
        <p:txBody>
          <a:bodyPr wrap="none" anchor="ctr"/>
          <a:lstStyle/>
          <a:p>
            <a:pPr algn="ctr" eaLnBrk="1" hangingPunct="1"/>
            <a:r>
              <a:rPr lang="en-US" dirty="0">
                <a:solidFill>
                  <a:srgbClr val="3333FF"/>
                </a:solidFill>
              </a:rPr>
              <a:t>4. BIOSFER</a:t>
            </a:r>
          </a:p>
        </p:txBody>
      </p:sp>
      <p:sp>
        <p:nvSpPr>
          <p:cNvPr id="309263" name="Rectangle 15"/>
          <p:cNvSpPr>
            <a:spLocks noChangeArrowheads="1"/>
          </p:cNvSpPr>
          <p:nvPr/>
        </p:nvSpPr>
        <p:spPr bwMode="auto">
          <a:xfrm>
            <a:off x="3276600" y="2971800"/>
            <a:ext cx="4800600" cy="685800"/>
          </a:xfrm>
          <a:prstGeom prst="rect">
            <a:avLst/>
          </a:prstGeom>
          <a:solidFill>
            <a:srgbClr val="FFFF00"/>
          </a:solidFill>
          <a:ln w="9525">
            <a:solidFill>
              <a:schemeClr val="tx1"/>
            </a:solidFill>
            <a:miter lim="800000"/>
            <a:headEnd/>
            <a:tailEnd/>
          </a:ln>
          <a:effectLst/>
        </p:spPr>
        <p:txBody>
          <a:bodyPr wrap="none" anchor="ctr"/>
          <a:lstStyle/>
          <a:p>
            <a:pPr algn="ctr" eaLnBrk="1" hangingPunct="1"/>
            <a:r>
              <a:rPr lang="en-US"/>
              <a:t>FAUNA &amp; FLORA</a:t>
            </a:r>
          </a:p>
        </p:txBody>
      </p:sp>
      <p:sp>
        <p:nvSpPr>
          <p:cNvPr id="309264" name="Line 16"/>
          <p:cNvSpPr>
            <a:spLocks noChangeShapeType="1"/>
          </p:cNvSpPr>
          <p:nvPr/>
        </p:nvSpPr>
        <p:spPr bwMode="auto">
          <a:xfrm>
            <a:off x="2438400" y="3276600"/>
            <a:ext cx="762000" cy="0"/>
          </a:xfrm>
          <a:prstGeom prst="line">
            <a:avLst/>
          </a:prstGeom>
          <a:noFill/>
          <a:ln w="9525">
            <a:solidFill>
              <a:schemeClr val="tx1"/>
            </a:solidFill>
            <a:round/>
            <a:headEnd/>
            <a:tailEnd type="triangle" w="med" len="med"/>
          </a:ln>
          <a:effectLst/>
        </p:spPr>
        <p:txBody>
          <a:bodyPr/>
          <a:lstStyle/>
          <a:p>
            <a:endParaRPr lang="en-US"/>
          </a:p>
        </p:txBody>
      </p:sp>
      <p:sp>
        <p:nvSpPr>
          <p:cNvPr id="309265" name="Rectangle 17"/>
          <p:cNvSpPr>
            <a:spLocks noChangeArrowheads="1"/>
          </p:cNvSpPr>
          <p:nvPr/>
        </p:nvSpPr>
        <p:spPr bwMode="auto">
          <a:xfrm>
            <a:off x="609600" y="3810000"/>
            <a:ext cx="1828800" cy="457200"/>
          </a:xfrm>
          <a:prstGeom prst="rect">
            <a:avLst/>
          </a:prstGeom>
          <a:solidFill>
            <a:srgbClr val="00B0F0"/>
          </a:solidFill>
          <a:ln w="9525">
            <a:solidFill>
              <a:schemeClr val="tx1"/>
            </a:solidFill>
            <a:miter lim="800000"/>
            <a:headEnd/>
            <a:tailEnd/>
          </a:ln>
          <a:effectLst/>
        </p:spPr>
        <p:txBody>
          <a:bodyPr wrap="none" anchor="ctr"/>
          <a:lstStyle/>
          <a:p>
            <a:pPr algn="ctr" eaLnBrk="1" hangingPunct="1"/>
            <a:r>
              <a:rPr lang="en-US" dirty="0">
                <a:solidFill>
                  <a:srgbClr val="002060"/>
                </a:solidFill>
              </a:rPr>
              <a:t>5. KONTEKS</a:t>
            </a:r>
          </a:p>
        </p:txBody>
      </p:sp>
      <p:sp>
        <p:nvSpPr>
          <p:cNvPr id="309266" name="Rectangle 18"/>
          <p:cNvSpPr>
            <a:spLocks noChangeArrowheads="1"/>
          </p:cNvSpPr>
          <p:nvPr/>
        </p:nvSpPr>
        <p:spPr bwMode="auto">
          <a:xfrm>
            <a:off x="3276600" y="3886200"/>
            <a:ext cx="5105400" cy="990600"/>
          </a:xfrm>
          <a:prstGeom prst="rect">
            <a:avLst/>
          </a:prstGeom>
          <a:solidFill>
            <a:srgbClr val="FF3399"/>
          </a:solidFill>
          <a:ln w="9525">
            <a:solidFill>
              <a:schemeClr val="tx1"/>
            </a:solidFill>
            <a:miter lim="800000"/>
            <a:headEnd/>
            <a:tailEnd/>
          </a:ln>
          <a:effectLst/>
        </p:spPr>
        <p:txBody>
          <a:bodyPr wrap="none" anchor="ctr"/>
          <a:lstStyle/>
          <a:p>
            <a:pPr algn="ctr" eaLnBrk="1" hangingPunct="1"/>
            <a:r>
              <a:rPr lang="en-US" dirty="0">
                <a:solidFill>
                  <a:schemeClr val="tx2">
                    <a:lumMod val="95000"/>
                    <a:lumOff val="5000"/>
                  </a:schemeClr>
                </a:solidFill>
              </a:rPr>
              <a:t>KERUANGAN, KELINGKUNGAN, </a:t>
            </a:r>
          </a:p>
          <a:p>
            <a:pPr algn="ctr" eaLnBrk="1" hangingPunct="1"/>
            <a:r>
              <a:rPr lang="en-US" dirty="0">
                <a:solidFill>
                  <a:schemeClr val="tx2">
                    <a:lumMod val="95000"/>
                    <a:lumOff val="5000"/>
                  </a:schemeClr>
                </a:solidFill>
              </a:rPr>
              <a:t>KOMPLEKS KEWILAYAHAN</a:t>
            </a:r>
          </a:p>
        </p:txBody>
      </p:sp>
      <p:sp>
        <p:nvSpPr>
          <p:cNvPr id="309267" name="Line 19"/>
          <p:cNvSpPr>
            <a:spLocks noChangeShapeType="1"/>
          </p:cNvSpPr>
          <p:nvPr/>
        </p:nvSpPr>
        <p:spPr bwMode="auto">
          <a:xfrm>
            <a:off x="2438400" y="4114800"/>
            <a:ext cx="838200" cy="0"/>
          </a:xfrm>
          <a:prstGeom prst="line">
            <a:avLst/>
          </a:prstGeom>
          <a:noFill/>
          <a:ln w="9525">
            <a:solidFill>
              <a:schemeClr val="tx1"/>
            </a:solidFill>
            <a:round/>
            <a:headEnd/>
            <a:tailEnd type="triangle" w="med" len="med"/>
          </a:ln>
          <a:effectLst/>
        </p:spPr>
        <p:txBody>
          <a:bodyPr/>
          <a:lstStyle/>
          <a:p>
            <a:endParaRPr lang="en-US"/>
          </a:p>
        </p:txBody>
      </p:sp>
      <p:sp>
        <p:nvSpPr>
          <p:cNvPr id="309268" name="Rectangle 20"/>
          <p:cNvSpPr>
            <a:spLocks noChangeArrowheads="1"/>
          </p:cNvSpPr>
          <p:nvPr/>
        </p:nvSpPr>
        <p:spPr bwMode="auto">
          <a:xfrm>
            <a:off x="609600" y="5105400"/>
            <a:ext cx="1828800" cy="533400"/>
          </a:xfrm>
          <a:prstGeom prst="rect">
            <a:avLst/>
          </a:prstGeom>
          <a:solidFill>
            <a:srgbClr val="00B050"/>
          </a:solidFill>
          <a:ln w="9525">
            <a:solidFill>
              <a:schemeClr val="tx1"/>
            </a:solidFill>
            <a:miter lim="800000"/>
            <a:headEnd/>
            <a:tailEnd/>
          </a:ln>
          <a:effectLst/>
        </p:spPr>
        <p:txBody>
          <a:bodyPr wrap="none" anchor="ctr"/>
          <a:lstStyle/>
          <a:p>
            <a:pPr algn="ctr" eaLnBrk="1" hangingPunct="1"/>
            <a:r>
              <a:rPr lang="en-US" dirty="0">
                <a:solidFill>
                  <a:srgbClr val="FFFF00"/>
                </a:solidFill>
              </a:rPr>
              <a:t>TEHNIK</a:t>
            </a:r>
          </a:p>
        </p:txBody>
      </p:sp>
      <p:sp>
        <p:nvSpPr>
          <p:cNvPr id="309269" name="Rectangle 21"/>
          <p:cNvSpPr>
            <a:spLocks noChangeArrowheads="1"/>
          </p:cNvSpPr>
          <p:nvPr/>
        </p:nvSpPr>
        <p:spPr bwMode="auto">
          <a:xfrm>
            <a:off x="3429000" y="5105400"/>
            <a:ext cx="3657600" cy="1524000"/>
          </a:xfrm>
          <a:prstGeom prst="rect">
            <a:avLst/>
          </a:prstGeom>
          <a:solidFill>
            <a:srgbClr val="FFFF00"/>
          </a:solidFill>
          <a:ln w="9525">
            <a:solidFill>
              <a:schemeClr val="tx1"/>
            </a:solidFill>
            <a:miter lim="800000"/>
            <a:headEnd/>
            <a:tailEnd/>
          </a:ln>
          <a:effectLst/>
        </p:spPr>
        <p:txBody>
          <a:bodyPr wrap="none" anchor="ctr"/>
          <a:lstStyle/>
          <a:p>
            <a:pPr algn="ctr" eaLnBrk="1" hangingPunct="1"/>
            <a:r>
              <a:rPr lang="en-US" dirty="0">
                <a:solidFill>
                  <a:srgbClr val="000099"/>
                </a:solidFill>
              </a:rPr>
              <a:t>IDENTIFIKASI</a:t>
            </a:r>
          </a:p>
          <a:p>
            <a:pPr algn="ctr" eaLnBrk="1" hangingPunct="1"/>
            <a:r>
              <a:rPr lang="en-US" dirty="0">
                <a:solidFill>
                  <a:srgbClr val="000099"/>
                </a:solidFill>
              </a:rPr>
              <a:t>INVENTARISASI</a:t>
            </a:r>
          </a:p>
          <a:p>
            <a:pPr algn="ctr" eaLnBrk="1" hangingPunct="1"/>
            <a:r>
              <a:rPr lang="en-US" dirty="0">
                <a:solidFill>
                  <a:srgbClr val="000099"/>
                </a:solidFill>
              </a:rPr>
              <a:t>ANALISIS, SINTESIS, KLASIFIKASI</a:t>
            </a:r>
          </a:p>
          <a:p>
            <a:pPr algn="ctr" eaLnBrk="1" hangingPunct="1"/>
            <a:r>
              <a:rPr lang="en-US" dirty="0">
                <a:solidFill>
                  <a:srgbClr val="000099"/>
                </a:solidFill>
              </a:rPr>
              <a:t>EVALUASI</a:t>
            </a:r>
          </a:p>
        </p:txBody>
      </p:sp>
      <p:sp>
        <p:nvSpPr>
          <p:cNvPr id="309270" name="Line 22"/>
          <p:cNvSpPr>
            <a:spLocks noChangeShapeType="1"/>
          </p:cNvSpPr>
          <p:nvPr/>
        </p:nvSpPr>
        <p:spPr bwMode="auto">
          <a:xfrm>
            <a:off x="2438400" y="5410200"/>
            <a:ext cx="762000" cy="0"/>
          </a:xfrm>
          <a:prstGeom prst="line">
            <a:avLst/>
          </a:prstGeom>
          <a:noFill/>
          <a:ln w="9525">
            <a:solidFill>
              <a:schemeClr val="tx1"/>
            </a:solidFill>
            <a:round/>
            <a:headEnd/>
            <a:tailEnd type="triangle" w="med" len="med"/>
          </a:ln>
          <a:effectLst/>
        </p:spPr>
        <p:txBody>
          <a:bodyPr/>
          <a:lstStyle/>
          <a:p>
            <a:endParaRPr lang="en-US"/>
          </a:p>
        </p:txBody>
      </p:sp>
      <p:sp>
        <p:nvSpPr>
          <p:cNvPr id="309271" name="Rectangle 23"/>
          <p:cNvSpPr>
            <a:spLocks noChangeArrowheads="1"/>
          </p:cNvSpPr>
          <p:nvPr/>
        </p:nvSpPr>
        <p:spPr bwMode="auto">
          <a:xfrm>
            <a:off x="7543800" y="5410200"/>
            <a:ext cx="1219200" cy="762000"/>
          </a:xfrm>
          <a:prstGeom prst="rect">
            <a:avLst/>
          </a:prstGeom>
          <a:solidFill>
            <a:srgbClr val="FFFF00"/>
          </a:solidFill>
          <a:ln w="9525">
            <a:solidFill>
              <a:schemeClr val="tx1"/>
            </a:solidFill>
            <a:miter lim="800000"/>
            <a:headEnd/>
            <a:tailEnd/>
          </a:ln>
          <a:effectLst/>
        </p:spPr>
        <p:txBody>
          <a:bodyPr wrap="none" anchor="ctr"/>
          <a:lstStyle/>
          <a:p>
            <a:pPr algn="ctr" eaLnBrk="1" hangingPunct="1"/>
            <a:r>
              <a:rPr lang="en-US" sz="1400" b="1" dirty="0"/>
              <a:t>TATA</a:t>
            </a:r>
          </a:p>
          <a:p>
            <a:pPr algn="ctr" eaLnBrk="1" hangingPunct="1"/>
            <a:r>
              <a:rPr lang="en-US" sz="1400" b="1" dirty="0"/>
              <a:t>SUSUN</a:t>
            </a:r>
            <a:r>
              <a:rPr lang="en-US" b="1" dirty="0"/>
              <a:t> </a:t>
            </a:r>
          </a:p>
          <a:p>
            <a:pPr algn="ctr" eaLnBrk="1" hangingPunct="1"/>
            <a:r>
              <a:rPr lang="en-US" sz="1400" b="1" dirty="0"/>
              <a:t>KERUANGAN</a:t>
            </a:r>
          </a:p>
        </p:txBody>
      </p:sp>
      <p:sp>
        <p:nvSpPr>
          <p:cNvPr id="309272" name="Line 24"/>
          <p:cNvSpPr>
            <a:spLocks noChangeShapeType="1"/>
          </p:cNvSpPr>
          <p:nvPr/>
        </p:nvSpPr>
        <p:spPr bwMode="auto">
          <a:xfrm>
            <a:off x="7086600" y="5791200"/>
            <a:ext cx="381000"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9250"/>
                                        </p:tgtEl>
                                        <p:attrNameLst>
                                          <p:attrName>style.visibility</p:attrName>
                                        </p:attrNameLst>
                                      </p:cBhvr>
                                      <p:to>
                                        <p:strVal val="visible"/>
                                      </p:to>
                                    </p:set>
                                    <p:animEffect transition="in" filter="fade">
                                      <p:cBhvr>
                                        <p:cTn id="7" dur="2000"/>
                                        <p:tgtEl>
                                          <p:spTgt spid="3092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309251">
                                            <p:txEl>
                                              <p:pRg st="0" end="0"/>
                                            </p:txEl>
                                          </p:spTgt>
                                        </p:tgtEl>
                                        <p:attrNameLst>
                                          <p:attrName>style.visibility</p:attrName>
                                        </p:attrNameLst>
                                      </p:cBhvr>
                                      <p:to>
                                        <p:strVal val="visible"/>
                                      </p:to>
                                    </p:set>
                                    <p:animEffect transition="in" filter="fade">
                                      <p:cBhvr>
                                        <p:cTn id="12" dur="2000"/>
                                        <p:tgtEl>
                                          <p:spTgt spid="309251">
                                            <p:txEl>
                                              <p:pRg st="0" end="0"/>
                                            </p:txEl>
                                          </p:spTgt>
                                        </p:tgtEl>
                                      </p:cBhvr>
                                    </p:animEffect>
                                  </p:childTnLst>
                                  <p:subTnLst>
                                    <p:animClr clrSpc="rgb" dir="cw">
                                      <p:cBhvr override="childStyle">
                                        <p:cTn dur="1" fill="hold" display="0" masterRel="nextClick" afterEffect="1"/>
                                        <p:tgtEl>
                                          <p:spTgt spid="309251">
                                            <p:txEl>
                                              <p:pRg st="0" end="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0" grpId="0" animBg="1"/>
      <p:bldP spid="309251"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1524000" y="190500"/>
            <a:ext cx="7010400" cy="550863"/>
          </a:xfrm>
        </p:spPr>
        <p:txBody>
          <a:bodyPr/>
          <a:lstStyle/>
          <a:p>
            <a:r>
              <a:rPr lang="en-US" sz="1900"/>
              <a:t>E.W MILLER (GLOBAL GEOGRAPHY) 2 BAGIAN</a:t>
            </a:r>
          </a:p>
        </p:txBody>
      </p:sp>
      <p:sp>
        <p:nvSpPr>
          <p:cNvPr id="308227" name="Rectangle 3"/>
          <p:cNvSpPr>
            <a:spLocks noGrp="1" noChangeArrowheads="1"/>
          </p:cNvSpPr>
          <p:nvPr>
            <p:ph idx="1"/>
          </p:nvPr>
        </p:nvSpPr>
        <p:spPr>
          <a:xfrm>
            <a:off x="304800" y="762000"/>
            <a:ext cx="8229600" cy="5791200"/>
          </a:xfrm>
        </p:spPr>
        <p:txBody>
          <a:bodyPr/>
          <a:lstStyle/>
          <a:p>
            <a:pPr>
              <a:buFont typeface="Wingdings" pitchFamily="2" charset="2"/>
              <a:buNone/>
            </a:pPr>
            <a:endParaRPr lang="en-US"/>
          </a:p>
        </p:txBody>
      </p:sp>
      <p:sp>
        <p:nvSpPr>
          <p:cNvPr id="308228" name="Rectangle 4"/>
          <p:cNvSpPr>
            <a:spLocks noChangeArrowheads="1"/>
          </p:cNvSpPr>
          <p:nvPr/>
        </p:nvSpPr>
        <p:spPr bwMode="auto">
          <a:xfrm>
            <a:off x="3657600" y="914400"/>
            <a:ext cx="1676400" cy="4572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a:t>GEOGRAPHY</a:t>
            </a:r>
          </a:p>
        </p:txBody>
      </p:sp>
      <p:sp>
        <p:nvSpPr>
          <p:cNvPr id="308229" name="Rectangle 5"/>
          <p:cNvSpPr>
            <a:spLocks noChangeArrowheads="1"/>
          </p:cNvSpPr>
          <p:nvPr/>
        </p:nvSpPr>
        <p:spPr bwMode="auto">
          <a:xfrm>
            <a:off x="1066800" y="1600200"/>
            <a:ext cx="2667000" cy="5334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a:t>PHYSICAL GEO</a:t>
            </a:r>
          </a:p>
        </p:txBody>
      </p:sp>
      <p:sp>
        <p:nvSpPr>
          <p:cNvPr id="308230" name="Rectangle 6"/>
          <p:cNvSpPr>
            <a:spLocks noChangeArrowheads="1"/>
          </p:cNvSpPr>
          <p:nvPr/>
        </p:nvSpPr>
        <p:spPr bwMode="auto">
          <a:xfrm>
            <a:off x="4953000" y="1600200"/>
            <a:ext cx="24384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a:t>HUMAN GEO.</a:t>
            </a:r>
          </a:p>
        </p:txBody>
      </p:sp>
      <p:sp>
        <p:nvSpPr>
          <p:cNvPr id="308231" name="Line 7"/>
          <p:cNvSpPr>
            <a:spLocks noChangeShapeType="1"/>
          </p:cNvSpPr>
          <p:nvPr/>
        </p:nvSpPr>
        <p:spPr bwMode="auto">
          <a:xfrm flipH="1">
            <a:off x="3733800" y="1828800"/>
            <a:ext cx="609600" cy="0"/>
          </a:xfrm>
          <a:prstGeom prst="line">
            <a:avLst/>
          </a:prstGeom>
          <a:noFill/>
          <a:ln w="9525">
            <a:solidFill>
              <a:schemeClr val="tx1"/>
            </a:solidFill>
            <a:round/>
            <a:headEnd/>
            <a:tailEnd type="triangle" w="med" len="med"/>
          </a:ln>
          <a:effectLst/>
        </p:spPr>
        <p:txBody>
          <a:bodyPr/>
          <a:lstStyle/>
          <a:p>
            <a:endParaRPr lang="en-US"/>
          </a:p>
        </p:txBody>
      </p:sp>
      <p:sp>
        <p:nvSpPr>
          <p:cNvPr id="308232" name="Line 8"/>
          <p:cNvSpPr>
            <a:spLocks noChangeShapeType="1"/>
          </p:cNvSpPr>
          <p:nvPr/>
        </p:nvSpPr>
        <p:spPr bwMode="auto">
          <a:xfrm>
            <a:off x="4343400" y="1828800"/>
            <a:ext cx="609600" cy="0"/>
          </a:xfrm>
          <a:prstGeom prst="line">
            <a:avLst/>
          </a:prstGeom>
          <a:noFill/>
          <a:ln w="9525">
            <a:solidFill>
              <a:schemeClr val="tx1"/>
            </a:solidFill>
            <a:round/>
            <a:headEnd/>
            <a:tailEnd type="triangle" w="med" len="med"/>
          </a:ln>
          <a:effectLst/>
        </p:spPr>
        <p:txBody>
          <a:bodyPr/>
          <a:lstStyle/>
          <a:p>
            <a:endParaRPr lang="en-US"/>
          </a:p>
        </p:txBody>
      </p:sp>
      <p:sp>
        <p:nvSpPr>
          <p:cNvPr id="308233" name="Line 9"/>
          <p:cNvSpPr>
            <a:spLocks noChangeShapeType="1"/>
          </p:cNvSpPr>
          <p:nvPr/>
        </p:nvSpPr>
        <p:spPr bwMode="auto">
          <a:xfrm>
            <a:off x="4343400" y="1371600"/>
            <a:ext cx="0" cy="457200"/>
          </a:xfrm>
          <a:prstGeom prst="line">
            <a:avLst/>
          </a:prstGeom>
          <a:noFill/>
          <a:ln w="9525">
            <a:solidFill>
              <a:schemeClr val="tx1"/>
            </a:solidFill>
            <a:round/>
            <a:headEnd/>
            <a:tailEnd/>
          </a:ln>
          <a:effectLst/>
        </p:spPr>
        <p:txBody>
          <a:bodyPr/>
          <a:lstStyle/>
          <a:p>
            <a:endParaRPr lang="en-US"/>
          </a:p>
        </p:txBody>
      </p:sp>
      <p:sp>
        <p:nvSpPr>
          <p:cNvPr id="308234" name="Rectangle 10"/>
          <p:cNvSpPr>
            <a:spLocks noChangeArrowheads="1"/>
          </p:cNvSpPr>
          <p:nvPr/>
        </p:nvSpPr>
        <p:spPr bwMode="auto">
          <a:xfrm>
            <a:off x="609600" y="2514600"/>
            <a:ext cx="3429000" cy="2514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a:t>MATEMATICAL GEO.</a:t>
            </a:r>
          </a:p>
          <a:p>
            <a:pPr algn="ctr" eaLnBrk="1" hangingPunct="1"/>
            <a:r>
              <a:rPr lang="en-US"/>
              <a:t>GEO.OF LAND FORM</a:t>
            </a:r>
          </a:p>
          <a:p>
            <a:pPr algn="ctr" eaLnBrk="1" hangingPunct="1"/>
            <a:r>
              <a:rPr lang="en-US"/>
              <a:t>RIGIONAL CLIMATOLOGI</a:t>
            </a:r>
          </a:p>
          <a:p>
            <a:pPr algn="ctr" eaLnBrk="1" hangingPunct="1"/>
            <a:r>
              <a:rPr lang="en-US"/>
              <a:t>GEO. OF SOIL AND- </a:t>
            </a:r>
          </a:p>
          <a:p>
            <a:pPr algn="ctr" eaLnBrk="1" hangingPunct="1"/>
            <a:r>
              <a:rPr lang="en-US"/>
              <a:t>HYDROLOGY</a:t>
            </a:r>
          </a:p>
          <a:p>
            <a:pPr algn="ctr" eaLnBrk="1" hangingPunct="1"/>
            <a:r>
              <a:rPr lang="en-US"/>
              <a:t>PLANT GEO.</a:t>
            </a:r>
          </a:p>
          <a:p>
            <a:pPr algn="ctr" eaLnBrk="1" hangingPunct="1"/>
            <a:r>
              <a:rPr lang="en-US"/>
              <a:t>GEO. OF MINERAL </a:t>
            </a:r>
          </a:p>
          <a:p>
            <a:pPr algn="ctr" eaLnBrk="1" hangingPunct="1"/>
            <a:r>
              <a:rPr lang="en-US"/>
              <a:t>RESOURCES</a:t>
            </a:r>
          </a:p>
        </p:txBody>
      </p:sp>
      <p:sp>
        <p:nvSpPr>
          <p:cNvPr id="308235" name="Line 11"/>
          <p:cNvSpPr>
            <a:spLocks noChangeShapeType="1"/>
          </p:cNvSpPr>
          <p:nvPr/>
        </p:nvSpPr>
        <p:spPr bwMode="auto">
          <a:xfrm>
            <a:off x="2362200" y="2133600"/>
            <a:ext cx="0" cy="381000"/>
          </a:xfrm>
          <a:prstGeom prst="line">
            <a:avLst/>
          </a:prstGeom>
          <a:noFill/>
          <a:ln w="9525">
            <a:solidFill>
              <a:schemeClr val="tx1"/>
            </a:solidFill>
            <a:round/>
            <a:headEnd/>
            <a:tailEnd type="triangle" w="med" len="med"/>
          </a:ln>
          <a:effectLst/>
        </p:spPr>
        <p:txBody>
          <a:bodyPr/>
          <a:lstStyle/>
          <a:p>
            <a:endParaRPr lang="en-US"/>
          </a:p>
        </p:txBody>
      </p:sp>
      <p:sp>
        <p:nvSpPr>
          <p:cNvPr id="308236" name="Rectangle 12"/>
          <p:cNvSpPr>
            <a:spLocks noChangeArrowheads="1"/>
          </p:cNvSpPr>
          <p:nvPr/>
        </p:nvSpPr>
        <p:spPr bwMode="auto">
          <a:xfrm>
            <a:off x="4572000" y="2514600"/>
            <a:ext cx="3733800" cy="3429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08237" name="Rectangle 13"/>
          <p:cNvSpPr>
            <a:spLocks noChangeArrowheads="1"/>
          </p:cNvSpPr>
          <p:nvPr/>
        </p:nvSpPr>
        <p:spPr bwMode="auto">
          <a:xfrm>
            <a:off x="4800600" y="2590800"/>
            <a:ext cx="3429000" cy="914400"/>
          </a:xfrm>
          <a:prstGeom prst="rect">
            <a:avLst/>
          </a:prstGeom>
          <a:solidFill>
            <a:schemeClr val="accent1"/>
          </a:solidFill>
          <a:ln w="9525">
            <a:solidFill>
              <a:schemeClr val="tx1"/>
            </a:solidFill>
            <a:miter lim="800000"/>
            <a:headEnd/>
            <a:tailEnd/>
          </a:ln>
          <a:effectLst/>
        </p:spPr>
        <p:txBody>
          <a:bodyPr wrap="none" anchor="ctr"/>
          <a:lstStyle/>
          <a:p>
            <a:pPr marL="342900" indent="-342900" algn="ctr" eaLnBrk="1" hangingPunct="1">
              <a:buFontTx/>
              <a:buAutoNum type="arabicPeriod"/>
            </a:pPr>
            <a:r>
              <a:rPr lang="en-US" sz="1200"/>
              <a:t>CULTURAL GEO.</a:t>
            </a:r>
          </a:p>
          <a:p>
            <a:pPr marL="342900" indent="-342900" algn="ctr" eaLnBrk="1" hangingPunct="1"/>
            <a:r>
              <a:rPr lang="en-US" sz="1200"/>
              <a:t>SOCIAL GEO</a:t>
            </a:r>
          </a:p>
          <a:p>
            <a:pPr marL="342900" indent="-342900" algn="ctr" eaLnBrk="1" hangingPunct="1"/>
            <a:r>
              <a:rPr lang="en-US" sz="1200"/>
              <a:t>GEO OF POPULATION</a:t>
            </a:r>
          </a:p>
          <a:p>
            <a:pPr marL="342900" indent="-342900" algn="ctr" eaLnBrk="1" hangingPunct="1"/>
            <a:r>
              <a:rPr lang="en-US" sz="1200"/>
              <a:t>URBAN GEO</a:t>
            </a:r>
          </a:p>
          <a:p>
            <a:pPr marL="342900" indent="-342900" algn="ctr" eaLnBrk="1" hangingPunct="1"/>
            <a:r>
              <a:rPr lang="en-US" sz="1200"/>
              <a:t>MAPPING THE WORLD</a:t>
            </a:r>
          </a:p>
        </p:txBody>
      </p:sp>
      <p:sp>
        <p:nvSpPr>
          <p:cNvPr id="308238" name="Rectangle 14"/>
          <p:cNvSpPr>
            <a:spLocks noChangeArrowheads="1"/>
          </p:cNvSpPr>
          <p:nvPr/>
        </p:nvSpPr>
        <p:spPr bwMode="auto">
          <a:xfrm>
            <a:off x="4800600" y="3581400"/>
            <a:ext cx="3429000" cy="11430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1200"/>
              <a:t>2. ECONOMIIC GEO.</a:t>
            </a:r>
          </a:p>
          <a:p>
            <a:pPr algn="ctr" eaLnBrk="1" hangingPunct="1"/>
            <a:r>
              <a:rPr lang="en-US" sz="1200"/>
              <a:t>AGRICULTURAL GEO</a:t>
            </a:r>
          </a:p>
          <a:p>
            <a:pPr algn="ctr" eaLnBrk="1" hangingPunct="1"/>
            <a:r>
              <a:rPr lang="en-US" sz="1200"/>
              <a:t>GEO OF MANUFACTURING</a:t>
            </a:r>
          </a:p>
          <a:p>
            <a:pPr algn="ctr" eaLnBrk="1" hangingPunct="1"/>
            <a:r>
              <a:rPr lang="en-US" sz="1200"/>
              <a:t>EXTRACTIVE GEO</a:t>
            </a:r>
          </a:p>
          <a:p>
            <a:pPr algn="ctr" eaLnBrk="1" hangingPunct="1"/>
            <a:r>
              <a:rPr lang="en-US" sz="1200"/>
              <a:t>GEO. OF TRANSPORTATION &amp; COMMUNICATION</a:t>
            </a:r>
          </a:p>
          <a:p>
            <a:pPr algn="ctr" eaLnBrk="1" hangingPunct="1"/>
            <a:endParaRPr lang="en-US" sz="1200"/>
          </a:p>
        </p:txBody>
      </p:sp>
      <p:sp>
        <p:nvSpPr>
          <p:cNvPr id="308239" name="Rectangle 15"/>
          <p:cNvSpPr>
            <a:spLocks noChangeArrowheads="1"/>
          </p:cNvSpPr>
          <p:nvPr/>
        </p:nvSpPr>
        <p:spPr bwMode="auto">
          <a:xfrm>
            <a:off x="4800600" y="4876800"/>
            <a:ext cx="3352800" cy="7620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1400"/>
              <a:t>3. PULITICAL GEO.</a:t>
            </a:r>
          </a:p>
          <a:p>
            <a:pPr algn="ctr" eaLnBrk="1" hangingPunct="1"/>
            <a:r>
              <a:rPr lang="en-US" sz="1400"/>
              <a:t>MILITARY GEO</a:t>
            </a:r>
          </a:p>
        </p:txBody>
      </p:sp>
      <p:sp>
        <p:nvSpPr>
          <p:cNvPr id="308240" name="Rectangle 16"/>
          <p:cNvSpPr>
            <a:spLocks noChangeArrowheads="1"/>
          </p:cNvSpPr>
          <p:nvPr/>
        </p:nvSpPr>
        <p:spPr bwMode="auto">
          <a:xfrm>
            <a:off x="381000" y="1371600"/>
            <a:ext cx="54864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08241" name="Rectangle 17"/>
          <p:cNvSpPr>
            <a:spLocks noChangeArrowheads="1"/>
          </p:cNvSpPr>
          <p:nvPr/>
        </p:nvSpPr>
        <p:spPr bwMode="auto">
          <a:xfrm>
            <a:off x="1295400" y="6096000"/>
            <a:ext cx="6477000" cy="3048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a:t>SALING BERTAUTAN MEMBENTUK GEO. YANG UTUH</a:t>
            </a:r>
          </a:p>
        </p:txBody>
      </p:sp>
      <p:sp>
        <p:nvSpPr>
          <p:cNvPr id="308242" name="Line 18"/>
          <p:cNvSpPr>
            <a:spLocks noChangeShapeType="1"/>
          </p:cNvSpPr>
          <p:nvPr/>
        </p:nvSpPr>
        <p:spPr bwMode="auto">
          <a:xfrm>
            <a:off x="6248400" y="2209800"/>
            <a:ext cx="0" cy="304800"/>
          </a:xfrm>
          <a:prstGeom prst="line">
            <a:avLst/>
          </a:prstGeom>
          <a:noFill/>
          <a:ln w="9525">
            <a:solidFill>
              <a:schemeClr val="tx1"/>
            </a:solidFill>
            <a:round/>
            <a:headEnd/>
            <a:tailEnd type="triangle" w="med" len="med"/>
          </a:ln>
          <a:effectLst/>
        </p:spPr>
        <p:txBody>
          <a:bodyPr/>
          <a:lstStyle/>
          <a:p>
            <a:endParaRPr lang="en-US"/>
          </a:p>
        </p:txBody>
      </p:sp>
      <p:sp>
        <p:nvSpPr>
          <p:cNvPr id="308243" name="Line 19"/>
          <p:cNvSpPr>
            <a:spLocks noChangeShapeType="1"/>
          </p:cNvSpPr>
          <p:nvPr/>
        </p:nvSpPr>
        <p:spPr bwMode="auto">
          <a:xfrm>
            <a:off x="2286000" y="5029200"/>
            <a:ext cx="0" cy="1066800"/>
          </a:xfrm>
          <a:prstGeom prst="line">
            <a:avLst/>
          </a:prstGeom>
          <a:noFill/>
          <a:ln w="9525">
            <a:solidFill>
              <a:schemeClr val="tx1"/>
            </a:solidFill>
            <a:round/>
            <a:headEnd/>
            <a:tailEnd type="triangle" w="med" len="med"/>
          </a:ln>
          <a:effectLst/>
        </p:spPr>
        <p:txBody>
          <a:bodyPr/>
          <a:lstStyle/>
          <a:p>
            <a:endParaRPr lang="en-US"/>
          </a:p>
        </p:txBody>
      </p:sp>
      <p:sp>
        <p:nvSpPr>
          <p:cNvPr id="308244" name="Line 20"/>
          <p:cNvSpPr>
            <a:spLocks noChangeShapeType="1"/>
          </p:cNvSpPr>
          <p:nvPr/>
        </p:nvSpPr>
        <p:spPr bwMode="auto">
          <a:xfrm>
            <a:off x="6477000" y="5943600"/>
            <a:ext cx="0" cy="1524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08226"/>
                                        </p:tgtEl>
                                        <p:attrNameLst>
                                          <p:attrName>style.visibility</p:attrName>
                                        </p:attrNameLst>
                                      </p:cBhvr>
                                      <p:to>
                                        <p:strVal val="visible"/>
                                      </p:to>
                                    </p:set>
                                    <p:animEffect transition="in" filter="fade">
                                      <p:cBhvr>
                                        <p:cTn id="7" dur="1000"/>
                                        <p:tgtEl>
                                          <p:spTgt spid="308226"/>
                                        </p:tgtEl>
                                      </p:cBhvr>
                                    </p:animEffect>
                                    <p:anim calcmode="lin" valueType="num">
                                      <p:cBhvr>
                                        <p:cTn id="8" dur="1000" fill="hold"/>
                                        <p:tgtEl>
                                          <p:spTgt spid="308226"/>
                                        </p:tgtEl>
                                        <p:attrNameLst>
                                          <p:attrName>ppt_x</p:attrName>
                                        </p:attrNameLst>
                                      </p:cBhvr>
                                      <p:tavLst>
                                        <p:tav tm="0">
                                          <p:val>
                                            <p:strVal val="#ppt_x"/>
                                          </p:val>
                                        </p:tav>
                                        <p:tav tm="100000">
                                          <p:val>
                                            <p:strVal val="#ppt_x"/>
                                          </p:val>
                                        </p:tav>
                                      </p:tavLst>
                                    </p:anim>
                                    <p:anim calcmode="lin" valueType="num">
                                      <p:cBhvr>
                                        <p:cTn id="9" dur="898" decel="100000" fill="hold"/>
                                        <p:tgtEl>
                                          <p:spTgt spid="30822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0822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nodePh="1">
                                  <p:stCondLst>
                                    <p:cond delay="0"/>
                                  </p:stCondLst>
                                  <p:endCondLst>
                                    <p:cond evt="begin" delay="0">
                                      <p:tn val="13"/>
                                    </p:cond>
                                  </p:endCondLst>
                                  <p:childTnLst>
                                    <p:set>
                                      <p:cBhvr>
                                        <p:cTn id="14" dur="1" fill="hold">
                                          <p:stCondLst>
                                            <p:cond delay="0"/>
                                          </p:stCondLst>
                                        </p:cTn>
                                        <p:tgtEl>
                                          <p:spTgt spid="308227">
                                            <p:txEl>
                                              <p:pRg st="0" end="0"/>
                                            </p:txEl>
                                          </p:spTgt>
                                        </p:tgtEl>
                                        <p:attrNameLst>
                                          <p:attrName>style.visibility</p:attrName>
                                        </p:attrNameLst>
                                      </p:cBhvr>
                                      <p:to>
                                        <p:strVal val="visible"/>
                                      </p:to>
                                    </p:set>
                                    <p:animEffect transition="in" filter="fade">
                                      <p:cBhvr>
                                        <p:cTn id="15" dur="1000"/>
                                        <p:tgtEl>
                                          <p:spTgt spid="308227">
                                            <p:txEl>
                                              <p:pRg st="0" end="0"/>
                                            </p:txEl>
                                          </p:spTgt>
                                        </p:tgtEl>
                                      </p:cBhvr>
                                    </p:animEffect>
                                    <p:anim calcmode="lin" valueType="num">
                                      <p:cBhvr>
                                        <p:cTn id="16" dur="1000" fill="hold"/>
                                        <p:tgtEl>
                                          <p:spTgt spid="30822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0822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08227">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26" grpId="0"/>
      <p:bldP spid="308227"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a:xfrm>
            <a:off x="228600" y="1143000"/>
            <a:ext cx="8707438" cy="1295400"/>
          </a:xfrm>
        </p:spPr>
        <p:txBody>
          <a:bodyPr/>
          <a:lstStyle/>
          <a:p>
            <a:r>
              <a:rPr lang="en-US" sz="1900" b="1" i="1">
                <a:solidFill>
                  <a:srgbClr val="FF0000"/>
                </a:solidFill>
              </a:rPr>
              <a:t>GEOMORFOLOGI:</a:t>
            </a:r>
            <a:r>
              <a:rPr lang="en-US" sz="1900">
                <a:solidFill>
                  <a:srgbClr val="FF0000"/>
                </a:solidFill>
              </a:rPr>
              <a:t> </a:t>
            </a:r>
            <a:br>
              <a:rPr lang="en-US" sz="1900">
                <a:solidFill>
                  <a:srgbClr val="FF0000"/>
                </a:solidFill>
              </a:rPr>
            </a:br>
            <a:r>
              <a:rPr lang="en-US" sz="1900" i="1"/>
              <a:t>MEMPELAJARI BENTUK-BENTUK PERMUKAAN BUMI, SEBAGAI AKIBAT PENGARUH TENAGA DARI DALAM DAN LUAR BUMI, YANG MENGHASILKAN PROSES YANG MENG AKIBATKAN BERUBAHNYA BENTUK PERMUKAANN BUMI; MENGETAHUI KEADAAN DAN TAHAP-TAHAP PERKEMBANGAN BENTUK MUKA BUMI DI BERBAGAI TEMPAT</a:t>
            </a:r>
          </a:p>
        </p:txBody>
      </p:sp>
      <p:sp>
        <p:nvSpPr>
          <p:cNvPr id="331779" name="Rectangle 3"/>
          <p:cNvSpPr>
            <a:spLocks noGrp="1" noChangeArrowheads="1"/>
          </p:cNvSpPr>
          <p:nvPr>
            <p:ph idx="1"/>
          </p:nvPr>
        </p:nvSpPr>
        <p:spPr>
          <a:xfrm>
            <a:off x="304800" y="2667000"/>
            <a:ext cx="8650288" cy="3962400"/>
          </a:xfrm>
        </p:spPr>
        <p:txBody>
          <a:bodyPr/>
          <a:lstStyle/>
          <a:p>
            <a:pPr>
              <a:lnSpc>
                <a:spcPct val="80000"/>
              </a:lnSpc>
              <a:buFont typeface="Wingdings" pitchFamily="2" charset="2"/>
              <a:buNone/>
            </a:pPr>
            <a:endParaRPr lang="en-US" sz="2100">
              <a:solidFill>
                <a:srgbClr val="FF0000"/>
              </a:solidFill>
            </a:endParaRPr>
          </a:p>
          <a:p>
            <a:pPr>
              <a:lnSpc>
                <a:spcPct val="80000"/>
              </a:lnSpc>
              <a:buFont typeface="Wingdings" pitchFamily="2" charset="2"/>
              <a:buNone/>
            </a:pPr>
            <a:r>
              <a:rPr lang="en-US" sz="2100">
                <a:solidFill>
                  <a:srgbClr val="FF0000"/>
                </a:solidFill>
              </a:rPr>
              <a:t>GEOFISIKA</a:t>
            </a:r>
          </a:p>
          <a:p>
            <a:pPr>
              <a:lnSpc>
                <a:spcPct val="80000"/>
              </a:lnSpc>
              <a:buFont typeface="Wingdings" pitchFamily="2" charset="2"/>
              <a:buNone/>
            </a:pPr>
            <a:r>
              <a:rPr lang="en-US" sz="1900">
                <a:solidFill>
                  <a:schemeClr val="hlink"/>
                </a:solidFill>
              </a:rPr>
              <a:t>	</a:t>
            </a:r>
            <a:r>
              <a:rPr lang="en-US" sz="1900"/>
              <a:t>BIDANG KAJIANNYA TERPUSAT PADA BAGIAN DALAM BUMI DGN BANTUAN ILMU FISIKA DAN MATEMATIKA, SASARAN UTAMA PROSES YANG BERLANGSUNG DI BAGIAN DALAM BUMI YANG AKAN MENIMBULKAN PENGARUH PADA BENTUK DI KULIT BUMI/PERMK. BUMI</a:t>
            </a:r>
          </a:p>
          <a:p>
            <a:pPr>
              <a:lnSpc>
                <a:spcPct val="80000"/>
              </a:lnSpc>
              <a:buFont typeface="Wingdings" pitchFamily="2" charset="2"/>
              <a:buNone/>
            </a:pPr>
            <a:endParaRPr lang="en-US" sz="1900">
              <a:solidFill>
                <a:srgbClr val="FF0000"/>
              </a:solidFill>
            </a:endParaRPr>
          </a:p>
          <a:p>
            <a:pPr>
              <a:lnSpc>
                <a:spcPct val="80000"/>
              </a:lnSpc>
              <a:buFont typeface="Wingdings" pitchFamily="2" charset="2"/>
              <a:buNone/>
            </a:pPr>
            <a:r>
              <a:rPr lang="en-US" sz="1900">
                <a:solidFill>
                  <a:srgbClr val="FF0000"/>
                </a:solidFill>
              </a:rPr>
              <a:t>GEODESI:</a:t>
            </a:r>
          </a:p>
          <a:p>
            <a:pPr>
              <a:lnSpc>
                <a:spcPct val="80000"/>
              </a:lnSpc>
              <a:buFont typeface="Wingdings" pitchFamily="2" charset="2"/>
              <a:buNone/>
            </a:pPr>
            <a:r>
              <a:rPr lang="en-US" sz="1900">
                <a:solidFill>
                  <a:schemeClr val="hlink"/>
                </a:solidFill>
              </a:rPr>
              <a:t>	</a:t>
            </a:r>
            <a:r>
              <a:rPr lang="en-US" sz="1900"/>
              <a:t>BENTUK DAN UKURAN BUMI, BAIK BUMI SEBAGAI KEBULATAN MAUPUN BAGIAN-BAGIAN DI PERMUKAANNYA.</a:t>
            </a:r>
          </a:p>
          <a:p>
            <a:pPr>
              <a:lnSpc>
                <a:spcPct val="80000"/>
              </a:lnSpc>
              <a:buFont typeface="Wingdings" pitchFamily="2" charset="2"/>
              <a:buNone/>
            </a:pPr>
            <a:r>
              <a:rPr lang="en-US" sz="1900"/>
              <a:t>		1. GEODESI TINGGI</a:t>
            </a:r>
          </a:p>
          <a:p>
            <a:pPr>
              <a:lnSpc>
                <a:spcPct val="80000"/>
              </a:lnSpc>
              <a:buFont typeface="Wingdings" pitchFamily="2" charset="2"/>
              <a:buNone/>
            </a:pPr>
            <a:r>
              <a:rPr lang="en-US" sz="1900"/>
              <a:t>		2. GEODESI RENDAH</a:t>
            </a:r>
          </a:p>
          <a:p>
            <a:pPr>
              <a:lnSpc>
                <a:spcPct val="80000"/>
              </a:lnSpc>
              <a:buFont typeface="Wingdings" pitchFamily="2" charset="2"/>
              <a:buNone/>
            </a:pPr>
            <a:endParaRPr lang="en-US" sz="190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31778"/>
                                        </p:tgtEl>
                                        <p:attrNameLst>
                                          <p:attrName>style.visibility</p:attrName>
                                        </p:attrNameLst>
                                      </p:cBhvr>
                                      <p:to>
                                        <p:strVal val="visible"/>
                                      </p:to>
                                    </p:set>
                                    <p:animEffect transition="in" filter="fade">
                                      <p:cBhvr>
                                        <p:cTn id="7" dur="1000"/>
                                        <p:tgtEl>
                                          <p:spTgt spid="331778"/>
                                        </p:tgtEl>
                                      </p:cBhvr>
                                    </p:animEffect>
                                    <p:anim calcmode="lin" valueType="num">
                                      <p:cBhvr>
                                        <p:cTn id="8" dur="1000" fill="hold"/>
                                        <p:tgtEl>
                                          <p:spTgt spid="331778"/>
                                        </p:tgtEl>
                                        <p:attrNameLst>
                                          <p:attrName>ppt_x</p:attrName>
                                        </p:attrNameLst>
                                      </p:cBhvr>
                                      <p:tavLst>
                                        <p:tav tm="0">
                                          <p:val>
                                            <p:strVal val="#ppt_x"/>
                                          </p:val>
                                        </p:tav>
                                        <p:tav tm="100000">
                                          <p:val>
                                            <p:strVal val="#ppt_x"/>
                                          </p:val>
                                        </p:tav>
                                      </p:tavLst>
                                    </p:anim>
                                    <p:anim calcmode="lin" valueType="num">
                                      <p:cBhvr>
                                        <p:cTn id="9" dur="898" decel="100000" fill="hold"/>
                                        <p:tgtEl>
                                          <p:spTgt spid="33177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3177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31779">
                                            <p:txEl>
                                              <p:pRg st="1" end="1"/>
                                            </p:txEl>
                                          </p:spTgt>
                                        </p:tgtEl>
                                        <p:attrNameLst>
                                          <p:attrName>style.visibility</p:attrName>
                                        </p:attrNameLst>
                                      </p:cBhvr>
                                      <p:to>
                                        <p:strVal val="visible"/>
                                      </p:to>
                                    </p:set>
                                    <p:animEffect transition="in" filter="fade">
                                      <p:cBhvr>
                                        <p:cTn id="15" dur="1000"/>
                                        <p:tgtEl>
                                          <p:spTgt spid="331779">
                                            <p:txEl>
                                              <p:pRg st="1" end="1"/>
                                            </p:txEl>
                                          </p:spTgt>
                                        </p:tgtEl>
                                      </p:cBhvr>
                                    </p:animEffect>
                                    <p:anim calcmode="lin" valueType="num">
                                      <p:cBhvr>
                                        <p:cTn id="16" dur="1000" fill="hold"/>
                                        <p:tgtEl>
                                          <p:spTgt spid="331779">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31779">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3177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31779">
                                            <p:txEl>
                                              <p:pRg st="2" end="2"/>
                                            </p:txEl>
                                          </p:spTgt>
                                        </p:tgtEl>
                                        <p:attrNameLst>
                                          <p:attrName>style.visibility</p:attrName>
                                        </p:attrNameLst>
                                      </p:cBhvr>
                                      <p:to>
                                        <p:strVal val="visible"/>
                                      </p:to>
                                    </p:set>
                                    <p:animEffect transition="in" filter="fade">
                                      <p:cBhvr>
                                        <p:cTn id="23" dur="1000"/>
                                        <p:tgtEl>
                                          <p:spTgt spid="331779">
                                            <p:txEl>
                                              <p:pRg st="2" end="2"/>
                                            </p:txEl>
                                          </p:spTgt>
                                        </p:tgtEl>
                                      </p:cBhvr>
                                    </p:animEffect>
                                    <p:anim calcmode="lin" valueType="num">
                                      <p:cBhvr>
                                        <p:cTn id="24" dur="1000" fill="hold"/>
                                        <p:tgtEl>
                                          <p:spTgt spid="331779">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331779">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33177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31779">
                                            <p:txEl>
                                              <p:pRg st="4" end="4"/>
                                            </p:txEl>
                                          </p:spTgt>
                                        </p:tgtEl>
                                        <p:attrNameLst>
                                          <p:attrName>style.visibility</p:attrName>
                                        </p:attrNameLst>
                                      </p:cBhvr>
                                      <p:to>
                                        <p:strVal val="visible"/>
                                      </p:to>
                                    </p:set>
                                    <p:animEffect transition="in" filter="fade">
                                      <p:cBhvr>
                                        <p:cTn id="31" dur="1000"/>
                                        <p:tgtEl>
                                          <p:spTgt spid="331779">
                                            <p:txEl>
                                              <p:pRg st="4" end="4"/>
                                            </p:txEl>
                                          </p:spTgt>
                                        </p:tgtEl>
                                      </p:cBhvr>
                                    </p:animEffect>
                                    <p:anim calcmode="lin" valueType="num">
                                      <p:cBhvr>
                                        <p:cTn id="32" dur="1000" fill="hold"/>
                                        <p:tgtEl>
                                          <p:spTgt spid="331779">
                                            <p:txEl>
                                              <p:pRg st="4" end="4"/>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331779">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33177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31779">
                                            <p:txEl>
                                              <p:pRg st="5" end="5"/>
                                            </p:txEl>
                                          </p:spTgt>
                                        </p:tgtEl>
                                        <p:attrNameLst>
                                          <p:attrName>style.visibility</p:attrName>
                                        </p:attrNameLst>
                                      </p:cBhvr>
                                      <p:to>
                                        <p:strVal val="visible"/>
                                      </p:to>
                                    </p:set>
                                    <p:animEffect transition="in" filter="fade">
                                      <p:cBhvr>
                                        <p:cTn id="39" dur="1000"/>
                                        <p:tgtEl>
                                          <p:spTgt spid="331779">
                                            <p:txEl>
                                              <p:pRg st="5" end="5"/>
                                            </p:txEl>
                                          </p:spTgt>
                                        </p:tgtEl>
                                      </p:cBhvr>
                                    </p:animEffect>
                                    <p:anim calcmode="lin" valueType="num">
                                      <p:cBhvr>
                                        <p:cTn id="40" dur="1000" fill="hold"/>
                                        <p:tgtEl>
                                          <p:spTgt spid="331779">
                                            <p:txEl>
                                              <p:pRg st="5" end="5"/>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331779">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33177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31779">
                                            <p:txEl>
                                              <p:pRg st="6" end="6"/>
                                            </p:txEl>
                                          </p:spTgt>
                                        </p:tgtEl>
                                        <p:attrNameLst>
                                          <p:attrName>style.visibility</p:attrName>
                                        </p:attrNameLst>
                                      </p:cBhvr>
                                      <p:to>
                                        <p:strVal val="visible"/>
                                      </p:to>
                                    </p:set>
                                    <p:animEffect transition="in" filter="fade">
                                      <p:cBhvr>
                                        <p:cTn id="47" dur="1000"/>
                                        <p:tgtEl>
                                          <p:spTgt spid="331779">
                                            <p:txEl>
                                              <p:pRg st="6" end="6"/>
                                            </p:txEl>
                                          </p:spTgt>
                                        </p:tgtEl>
                                      </p:cBhvr>
                                    </p:animEffect>
                                    <p:anim calcmode="lin" valueType="num">
                                      <p:cBhvr>
                                        <p:cTn id="48" dur="1000" fill="hold"/>
                                        <p:tgtEl>
                                          <p:spTgt spid="331779">
                                            <p:txEl>
                                              <p:pRg st="6" end="6"/>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331779">
                                            <p:txEl>
                                              <p:pRg st="6" end="6"/>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331779">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31779">
                                            <p:txEl>
                                              <p:pRg st="7" end="7"/>
                                            </p:txEl>
                                          </p:spTgt>
                                        </p:tgtEl>
                                        <p:attrNameLst>
                                          <p:attrName>style.visibility</p:attrName>
                                        </p:attrNameLst>
                                      </p:cBhvr>
                                      <p:to>
                                        <p:strVal val="visible"/>
                                      </p:to>
                                    </p:set>
                                    <p:animEffect transition="in" filter="fade">
                                      <p:cBhvr>
                                        <p:cTn id="55" dur="1000"/>
                                        <p:tgtEl>
                                          <p:spTgt spid="331779">
                                            <p:txEl>
                                              <p:pRg st="7" end="7"/>
                                            </p:txEl>
                                          </p:spTgt>
                                        </p:tgtEl>
                                      </p:cBhvr>
                                    </p:animEffect>
                                    <p:anim calcmode="lin" valueType="num">
                                      <p:cBhvr>
                                        <p:cTn id="56" dur="1000" fill="hold"/>
                                        <p:tgtEl>
                                          <p:spTgt spid="331779">
                                            <p:txEl>
                                              <p:pRg st="7" end="7"/>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331779">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331779">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78" grpId="0"/>
      <p:bldP spid="33177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457200" y="274638"/>
            <a:ext cx="8229600" cy="6278562"/>
          </a:xfrm>
        </p:spPr>
        <p:txBody>
          <a:bodyPr/>
          <a:lstStyle/>
          <a:p>
            <a:r>
              <a:rPr lang="en-US" sz="2500">
                <a:solidFill>
                  <a:srgbClr val="3333CC"/>
                </a:solidFill>
              </a:rPr>
              <a:t>MENGAPA GEOGRAFI PELU DI PELAJARI?</a:t>
            </a:r>
            <a:br>
              <a:rPr lang="en-US" sz="2500">
                <a:solidFill>
                  <a:srgbClr val="3333CC"/>
                </a:solidFill>
              </a:rPr>
            </a:br>
            <a:r>
              <a:rPr lang="en-US" sz="2500">
                <a:solidFill>
                  <a:srgbClr val="3333CC"/>
                </a:solidFill>
              </a:rPr>
              <a:t/>
            </a:r>
            <a:br>
              <a:rPr lang="en-US" sz="2500">
                <a:solidFill>
                  <a:srgbClr val="3333CC"/>
                </a:solidFill>
              </a:rPr>
            </a:br>
            <a:r>
              <a:rPr lang="en-US" sz="2500">
                <a:solidFill>
                  <a:srgbClr val="3333CC"/>
                </a:solidFill>
              </a:rPr>
              <a:t>MENGAPA TERJADI PERSAMAAN PERBEDAAN </a:t>
            </a:r>
            <a:br>
              <a:rPr lang="en-US" sz="2500">
                <a:solidFill>
                  <a:srgbClr val="3333CC"/>
                </a:solidFill>
              </a:rPr>
            </a:br>
            <a:r>
              <a:rPr lang="en-US" sz="2500">
                <a:solidFill>
                  <a:srgbClr val="3333CC"/>
                </a:solidFill>
              </a:rPr>
              <a:t>DI PERMUKAAN BUMI?</a:t>
            </a:r>
            <a:br>
              <a:rPr lang="en-US" sz="2500">
                <a:solidFill>
                  <a:srgbClr val="3333CC"/>
                </a:solidFill>
              </a:rPr>
            </a:br>
            <a:r>
              <a:rPr lang="en-US" sz="2500">
                <a:solidFill>
                  <a:srgbClr val="3333CC"/>
                </a:solidFill>
              </a:rPr>
              <a:t/>
            </a:r>
            <a:br>
              <a:rPr lang="en-US" sz="2500">
                <a:solidFill>
                  <a:srgbClr val="3333CC"/>
                </a:solidFill>
              </a:rPr>
            </a:br>
            <a:r>
              <a:rPr lang="en-US" sz="2500">
                <a:solidFill>
                  <a:srgbClr val="3333CC"/>
                </a:solidFill>
              </a:rPr>
              <a:t>APA AKIBAT DARI PERSAMAAN-PERBEDAAN TERSEBUT?</a:t>
            </a:r>
            <a:br>
              <a:rPr lang="en-US" sz="2500">
                <a:solidFill>
                  <a:srgbClr val="3333CC"/>
                </a:solidFill>
              </a:rPr>
            </a:br>
            <a:r>
              <a:rPr lang="en-US" sz="2500">
                <a:solidFill>
                  <a:srgbClr val="3333CC"/>
                </a:solidFill>
              </a:rPr>
              <a:t>	- TERJADI INTERDEPENDENSI &amp; INTERAKSI</a:t>
            </a:r>
            <a:br>
              <a:rPr lang="en-US" sz="2500">
                <a:solidFill>
                  <a:srgbClr val="3333CC"/>
                </a:solidFill>
              </a:rPr>
            </a:br>
            <a:r>
              <a:rPr lang="en-US" sz="2500">
                <a:solidFill>
                  <a:srgbClr val="3333CC"/>
                </a:solidFill>
              </a:rPr>
              <a:t>	- ALIRAN BARANG DAN JASA</a:t>
            </a:r>
            <a:br>
              <a:rPr lang="en-US" sz="2500">
                <a:solidFill>
                  <a:srgbClr val="3333CC"/>
                </a:solidFill>
              </a:rPr>
            </a:br>
            <a:r>
              <a:rPr lang="en-US" sz="2500">
                <a:solidFill>
                  <a:srgbClr val="3333CC"/>
                </a:solidFill>
              </a:rPr>
              <a:t/>
            </a:r>
            <a:br>
              <a:rPr lang="en-US" sz="2500">
                <a:solidFill>
                  <a:srgbClr val="3333CC"/>
                </a:solidFill>
              </a:rPr>
            </a:br>
            <a:r>
              <a:rPr lang="en-US" sz="2500">
                <a:solidFill>
                  <a:srgbClr val="3333CC"/>
                </a:solidFill>
              </a:rPr>
              <a:t>APA GEOGRAFI ITU?</a:t>
            </a:r>
            <a:br>
              <a:rPr lang="en-US" sz="2500">
                <a:solidFill>
                  <a:srgbClr val="3333CC"/>
                </a:solidFill>
              </a:rPr>
            </a:br>
            <a:endParaRPr lang="en-US" sz="2500">
              <a:solidFill>
                <a:srgbClr val="3333CC"/>
              </a:solidFill>
            </a:endParaRPr>
          </a:p>
        </p:txBody>
      </p:sp>
      <p:sp>
        <p:nvSpPr>
          <p:cNvPr id="301059" name="Rectangle 3"/>
          <p:cNvSpPr>
            <a:spLocks noGrp="1" noChangeArrowheads="1"/>
          </p:cNvSpPr>
          <p:nvPr>
            <p:ph idx="1"/>
          </p:nvPr>
        </p:nvSpPr>
        <p:spPr/>
        <p:txBody>
          <a:bodyPr/>
          <a:lstStyle/>
          <a:p>
            <a:pPr>
              <a:buFont typeface="Wingdings" pitchFamily="2" charset="2"/>
              <a:buNone/>
            </a:pPr>
            <a:r>
              <a:rPr lang="en-US"/>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301058"/>
                                        </p:tgtEl>
                                        <p:attrNameLst>
                                          <p:attrName>style.visibility</p:attrName>
                                        </p:attrNameLst>
                                      </p:cBhvr>
                                      <p:to>
                                        <p:strVal val="visible"/>
                                      </p:to>
                                    </p:set>
                                    <p:animEffect transition="in" filter="fade">
                                      <p:cBhvr>
                                        <p:cTn id="7" dur="1000">
                                          <p:stCondLst>
                                            <p:cond delay="0"/>
                                          </p:stCondLst>
                                        </p:cTn>
                                        <p:tgtEl>
                                          <p:spTgt spid="3010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301059">
                                            <p:txEl>
                                              <p:pRg st="0" end="0"/>
                                            </p:txEl>
                                          </p:spTgt>
                                        </p:tgtEl>
                                        <p:attrNameLst>
                                          <p:attrName>style.visibility</p:attrName>
                                        </p:attrNameLst>
                                      </p:cBhvr>
                                      <p:to>
                                        <p:strVal val="visible"/>
                                      </p:to>
                                    </p:set>
                                    <p:animEffect transition="in" filter="fade">
                                      <p:cBhvr>
                                        <p:cTn id="12" dur="500">
                                          <p:stCondLst>
                                            <p:cond delay="0"/>
                                          </p:stCondLst>
                                        </p:cTn>
                                        <p:tgtEl>
                                          <p:spTgt spid="3010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8" grpId="0"/>
      <p:bldP spid="301059" grpId="0" build="p"/>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a:xfrm>
            <a:off x="246063" y="930275"/>
            <a:ext cx="8897937" cy="1143000"/>
          </a:xfrm>
          <a:noFill/>
        </p:spPr>
        <p:txBody>
          <a:bodyPr/>
          <a:lstStyle/>
          <a:p>
            <a:pPr algn="ctr"/>
            <a:r>
              <a:rPr lang="en-US" sz="2100" b="1" i="1">
                <a:solidFill>
                  <a:schemeClr val="tx1"/>
                </a:solidFill>
              </a:rPr>
              <a:t>ILMU KEBUMIAN YANG BERHUBUNGAN DGN GEOGRAFI (EARTH SCIENCES)</a:t>
            </a:r>
          </a:p>
        </p:txBody>
      </p:sp>
      <p:sp>
        <p:nvSpPr>
          <p:cNvPr id="356355" name="Rectangle 3"/>
          <p:cNvSpPr>
            <a:spLocks noGrp="1" noChangeArrowheads="1"/>
          </p:cNvSpPr>
          <p:nvPr>
            <p:ph idx="1"/>
          </p:nvPr>
        </p:nvSpPr>
        <p:spPr>
          <a:xfrm>
            <a:off x="0" y="1905000"/>
            <a:ext cx="9144000" cy="4953000"/>
          </a:xfrm>
        </p:spPr>
        <p:txBody>
          <a:bodyPr/>
          <a:lstStyle/>
          <a:p>
            <a:pPr>
              <a:lnSpc>
                <a:spcPct val="90000"/>
              </a:lnSpc>
              <a:buFont typeface="Wingdings" pitchFamily="2" charset="2"/>
              <a:buNone/>
            </a:pPr>
            <a:r>
              <a:rPr lang="en-US" sz="3400"/>
              <a:t>	</a:t>
            </a:r>
            <a:r>
              <a:rPr lang="en-US" sz="2100" b="1"/>
              <a:t>GEOLOGI:</a:t>
            </a:r>
          </a:p>
          <a:p>
            <a:pPr>
              <a:lnSpc>
                <a:spcPct val="90000"/>
              </a:lnSpc>
              <a:buFont typeface="Wingdings" pitchFamily="2" charset="2"/>
              <a:buNone/>
            </a:pPr>
            <a:r>
              <a:rPr lang="en-US" sz="2100"/>
              <a:t>		CAKUPAN KAJIAN TERUTAMA TTG KULIT BUMI, MENGETAHUI SEJARAH PERKEMBANGAN KULIT BUMI, SEJARAH BUMI SEBG SUATU KESELURUHAN, DGN CABANG:</a:t>
            </a:r>
          </a:p>
          <a:p>
            <a:pPr>
              <a:lnSpc>
                <a:spcPct val="90000"/>
              </a:lnSpc>
              <a:buFont typeface="Wingdings" pitchFamily="2" charset="2"/>
              <a:buNone/>
            </a:pPr>
            <a:r>
              <a:rPr lang="en-US" sz="2100"/>
              <a:t>		</a:t>
            </a:r>
            <a:r>
              <a:rPr lang="en-US" sz="2100">
                <a:solidFill>
                  <a:srgbClr val="FF0000"/>
                </a:solidFill>
              </a:rPr>
              <a:t>1. GEOLOGI SRTUKTUR; MEMP SECARA MENDALAM 	     KULIT BUMI</a:t>
            </a:r>
          </a:p>
          <a:p>
            <a:pPr>
              <a:lnSpc>
                <a:spcPct val="90000"/>
              </a:lnSpc>
              <a:buFont typeface="Wingdings" pitchFamily="2" charset="2"/>
              <a:buNone/>
            </a:pPr>
            <a:r>
              <a:rPr lang="en-US" sz="3400">
                <a:solidFill>
                  <a:srgbClr val="FF0000"/>
                </a:solidFill>
              </a:rPr>
              <a:t>		</a:t>
            </a:r>
            <a:r>
              <a:rPr lang="en-US" sz="2100">
                <a:solidFill>
                  <a:srgbClr val="FF0000"/>
                </a:solidFill>
              </a:rPr>
              <a:t>2. GEOLOGI HIDROKARBON; KANDUNGAN MINERAL 	    SPT BATU BARA, MINYAK BUMI</a:t>
            </a:r>
          </a:p>
          <a:p>
            <a:pPr>
              <a:lnSpc>
                <a:spcPct val="90000"/>
              </a:lnSpc>
              <a:buFont typeface="Wingdings" pitchFamily="2" charset="2"/>
              <a:buNone/>
            </a:pPr>
            <a:r>
              <a:rPr lang="en-US" sz="2100">
                <a:solidFill>
                  <a:srgbClr val="FF0000"/>
                </a:solidFill>
              </a:rPr>
              <a:t>		3. STRATIGRAFI; Mempelajari  FOSIL SERTA KARAKTER 	  	    SETIAP LAPISAN</a:t>
            </a:r>
          </a:p>
          <a:p>
            <a:pPr>
              <a:lnSpc>
                <a:spcPct val="90000"/>
              </a:lnSpc>
              <a:buFont typeface="Wingdings" pitchFamily="2" charset="2"/>
              <a:buNone/>
            </a:pPr>
            <a:r>
              <a:rPr lang="en-US" sz="2100">
                <a:solidFill>
                  <a:srgbClr val="FF0000"/>
                </a:solidFill>
              </a:rPr>
              <a:t>		4. GEOLOGI LINGKUNGAN DAN SUMBERDAYA</a:t>
            </a:r>
          </a:p>
          <a:p>
            <a:pPr>
              <a:lnSpc>
                <a:spcPct val="90000"/>
              </a:lnSpc>
              <a:buFont typeface="Wingdings" pitchFamily="2" charset="2"/>
              <a:buNone/>
            </a:pPr>
            <a:r>
              <a:rPr lang="en-US" sz="2100">
                <a:solidFill>
                  <a:srgbClr val="FF0000"/>
                </a:solidFill>
              </a:rPr>
              <a:t>		5. CABANG PENUNJANG: MINERALOGI, KRISTALOGARFI</a:t>
            </a:r>
            <a:endParaRPr lang="en-US" sz="3400">
              <a:solidFill>
                <a:srgbClr val="FF0000"/>
              </a:solidFill>
            </a:endParaRPr>
          </a:p>
          <a:p>
            <a:pPr>
              <a:lnSpc>
                <a:spcPct val="90000"/>
              </a:lnSpc>
            </a:pPr>
            <a:endParaRPr lang="en-US" sz="21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6354"/>
                                        </p:tgtEl>
                                        <p:attrNameLst>
                                          <p:attrName>style.visibility</p:attrName>
                                        </p:attrNameLst>
                                      </p:cBhvr>
                                      <p:to>
                                        <p:strVal val="visible"/>
                                      </p:to>
                                    </p:set>
                                    <p:animEffect transition="in" filter="fade">
                                      <p:cBhvr>
                                        <p:cTn id="7" dur="2000"/>
                                        <p:tgtEl>
                                          <p:spTgt spid="3563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6355">
                                            <p:txEl>
                                              <p:pRg st="0" end="0"/>
                                            </p:txEl>
                                          </p:spTgt>
                                        </p:tgtEl>
                                        <p:attrNameLst>
                                          <p:attrName>style.visibility</p:attrName>
                                        </p:attrNameLst>
                                      </p:cBhvr>
                                      <p:to>
                                        <p:strVal val="visible"/>
                                      </p:to>
                                    </p:set>
                                    <p:animEffect transition="in" filter="fade">
                                      <p:cBhvr>
                                        <p:cTn id="12" dur="2000"/>
                                        <p:tgtEl>
                                          <p:spTgt spid="356355">
                                            <p:txEl>
                                              <p:pRg st="0" end="0"/>
                                            </p:txEl>
                                          </p:spTgt>
                                        </p:tgtEl>
                                      </p:cBhvr>
                                    </p:animEffect>
                                  </p:childTnLst>
                                  <p:subTnLst>
                                    <p:animClr clrSpc="rgb" dir="cw">
                                      <p:cBhvr override="childStyle">
                                        <p:cTn dur="1" fill="hold" display="0" masterRel="nextClick" afterEffect="1"/>
                                        <p:tgtEl>
                                          <p:spTgt spid="356355">
                                            <p:txEl>
                                              <p:pRg st="0" end="0"/>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6355">
                                            <p:txEl>
                                              <p:pRg st="1" end="1"/>
                                            </p:txEl>
                                          </p:spTgt>
                                        </p:tgtEl>
                                        <p:attrNameLst>
                                          <p:attrName>style.visibility</p:attrName>
                                        </p:attrNameLst>
                                      </p:cBhvr>
                                      <p:to>
                                        <p:strVal val="visible"/>
                                      </p:to>
                                    </p:set>
                                    <p:animEffect transition="in" filter="fade">
                                      <p:cBhvr>
                                        <p:cTn id="17" dur="2000"/>
                                        <p:tgtEl>
                                          <p:spTgt spid="356355">
                                            <p:txEl>
                                              <p:pRg st="1" end="1"/>
                                            </p:txEl>
                                          </p:spTgt>
                                        </p:tgtEl>
                                      </p:cBhvr>
                                    </p:animEffect>
                                  </p:childTnLst>
                                  <p:subTnLst>
                                    <p:animClr clrSpc="rgb" dir="cw">
                                      <p:cBhvr override="childStyle">
                                        <p:cTn dur="1" fill="hold" display="0" masterRel="nextClick" afterEffect="1"/>
                                        <p:tgtEl>
                                          <p:spTgt spid="356355">
                                            <p:txEl>
                                              <p:pRg st="1" end="1"/>
                                            </p:txEl>
                                          </p:spTgt>
                                        </p:tgtEl>
                                        <p:attrNameLst>
                                          <p:attrName>ppt_c</p:attrName>
                                        </p:attrNameLst>
                                      </p:cBhvr>
                                      <p:to>
                                        <a:schemeClr val="bg2"/>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56355">
                                            <p:txEl>
                                              <p:pRg st="2" end="2"/>
                                            </p:txEl>
                                          </p:spTgt>
                                        </p:tgtEl>
                                        <p:attrNameLst>
                                          <p:attrName>style.visibility</p:attrName>
                                        </p:attrNameLst>
                                      </p:cBhvr>
                                      <p:to>
                                        <p:strVal val="visible"/>
                                      </p:to>
                                    </p:set>
                                    <p:animEffect transition="in" filter="fade">
                                      <p:cBhvr>
                                        <p:cTn id="22" dur="2000"/>
                                        <p:tgtEl>
                                          <p:spTgt spid="356355">
                                            <p:txEl>
                                              <p:pRg st="2" end="2"/>
                                            </p:txEl>
                                          </p:spTgt>
                                        </p:tgtEl>
                                      </p:cBhvr>
                                    </p:animEffect>
                                  </p:childTnLst>
                                  <p:subTnLst>
                                    <p:animClr clrSpc="rgb" dir="cw">
                                      <p:cBhvr override="childStyle">
                                        <p:cTn dur="1" fill="hold" display="0" masterRel="nextClick" afterEffect="1"/>
                                        <p:tgtEl>
                                          <p:spTgt spid="356355">
                                            <p:txEl>
                                              <p:pRg st="2" end="2"/>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56355">
                                            <p:txEl>
                                              <p:pRg st="3" end="3"/>
                                            </p:txEl>
                                          </p:spTgt>
                                        </p:tgtEl>
                                        <p:attrNameLst>
                                          <p:attrName>style.visibility</p:attrName>
                                        </p:attrNameLst>
                                      </p:cBhvr>
                                      <p:to>
                                        <p:strVal val="visible"/>
                                      </p:to>
                                    </p:set>
                                    <p:animEffect transition="in" filter="fade">
                                      <p:cBhvr>
                                        <p:cTn id="27" dur="2000"/>
                                        <p:tgtEl>
                                          <p:spTgt spid="356355">
                                            <p:txEl>
                                              <p:pRg st="3" end="3"/>
                                            </p:txEl>
                                          </p:spTgt>
                                        </p:tgtEl>
                                      </p:cBhvr>
                                    </p:animEffect>
                                  </p:childTnLst>
                                  <p:subTnLst>
                                    <p:animClr clrSpc="rgb" dir="cw">
                                      <p:cBhvr override="childStyle">
                                        <p:cTn dur="1" fill="hold" display="0" masterRel="nextClick" afterEffect="1"/>
                                        <p:tgtEl>
                                          <p:spTgt spid="356355">
                                            <p:txEl>
                                              <p:pRg st="3" end="3"/>
                                            </p:txEl>
                                          </p:spTgt>
                                        </p:tgtEl>
                                        <p:attrNameLst>
                                          <p:attrName>ppt_c</p:attrName>
                                        </p:attrNameLst>
                                      </p:cBhvr>
                                      <p:to>
                                        <a:schemeClr val="bg2"/>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56355">
                                            <p:txEl>
                                              <p:pRg st="4" end="4"/>
                                            </p:txEl>
                                          </p:spTgt>
                                        </p:tgtEl>
                                        <p:attrNameLst>
                                          <p:attrName>style.visibility</p:attrName>
                                        </p:attrNameLst>
                                      </p:cBhvr>
                                      <p:to>
                                        <p:strVal val="visible"/>
                                      </p:to>
                                    </p:set>
                                    <p:animEffect transition="in" filter="fade">
                                      <p:cBhvr>
                                        <p:cTn id="32" dur="2000"/>
                                        <p:tgtEl>
                                          <p:spTgt spid="356355">
                                            <p:txEl>
                                              <p:pRg st="4" end="4"/>
                                            </p:txEl>
                                          </p:spTgt>
                                        </p:tgtEl>
                                      </p:cBhvr>
                                    </p:animEffect>
                                  </p:childTnLst>
                                  <p:subTnLst>
                                    <p:animClr clrSpc="rgb" dir="cw">
                                      <p:cBhvr override="childStyle">
                                        <p:cTn dur="1" fill="hold" display="0" masterRel="nextClick" afterEffect="1"/>
                                        <p:tgtEl>
                                          <p:spTgt spid="356355">
                                            <p:txEl>
                                              <p:pRg st="4" end="4"/>
                                            </p:txEl>
                                          </p:spTgt>
                                        </p:tgtEl>
                                        <p:attrNameLst>
                                          <p:attrName>ppt_c</p:attrName>
                                        </p:attrNameLst>
                                      </p:cBhvr>
                                      <p:to>
                                        <a:schemeClr val="bg2"/>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56355">
                                            <p:txEl>
                                              <p:pRg st="5" end="5"/>
                                            </p:txEl>
                                          </p:spTgt>
                                        </p:tgtEl>
                                        <p:attrNameLst>
                                          <p:attrName>style.visibility</p:attrName>
                                        </p:attrNameLst>
                                      </p:cBhvr>
                                      <p:to>
                                        <p:strVal val="visible"/>
                                      </p:to>
                                    </p:set>
                                    <p:animEffect transition="in" filter="fade">
                                      <p:cBhvr>
                                        <p:cTn id="37" dur="2000"/>
                                        <p:tgtEl>
                                          <p:spTgt spid="356355">
                                            <p:txEl>
                                              <p:pRg st="5" end="5"/>
                                            </p:txEl>
                                          </p:spTgt>
                                        </p:tgtEl>
                                      </p:cBhvr>
                                    </p:animEffect>
                                  </p:childTnLst>
                                  <p:subTnLst>
                                    <p:animClr clrSpc="rgb" dir="cw">
                                      <p:cBhvr override="childStyle">
                                        <p:cTn dur="1" fill="hold" display="0" masterRel="nextClick" afterEffect="1"/>
                                        <p:tgtEl>
                                          <p:spTgt spid="356355">
                                            <p:txEl>
                                              <p:pRg st="5" end="5"/>
                                            </p:txEl>
                                          </p:spTgt>
                                        </p:tgtEl>
                                        <p:attrNameLst>
                                          <p:attrName>ppt_c</p:attrName>
                                        </p:attrNameLst>
                                      </p:cBhvr>
                                      <p:to>
                                        <a:schemeClr val="bg2"/>
                                      </p:to>
                                    </p:animClr>
                                  </p:sub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56355">
                                            <p:txEl>
                                              <p:pRg st="6" end="6"/>
                                            </p:txEl>
                                          </p:spTgt>
                                        </p:tgtEl>
                                        <p:attrNameLst>
                                          <p:attrName>style.visibility</p:attrName>
                                        </p:attrNameLst>
                                      </p:cBhvr>
                                      <p:to>
                                        <p:strVal val="visible"/>
                                      </p:to>
                                    </p:set>
                                    <p:animEffect transition="in" filter="fade">
                                      <p:cBhvr>
                                        <p:cTn id="42" dur="2000"/>
                                        <p:tgtEl>
                                          <p:spTgt spid="356355">
                                            <p:txEl>
                                              <p:pRg st="6" end="6"/>
                                            </p:txEl>
                                          </p:spTgt>
                                        </p:tgtEl>
                                      </p:cBhvr>
                                    </p:animEffect>
                                  </p:childTnLst>
                                  <p:subTnLst>
                                    <p:animClr clrSpc="rgb" dir="cw">
                                      <p:cBhvr override="childStyle">
                                        <p:cTn dur="1" fill="hold" display="0" masterRel="nextClick" afterEffect="1"/>
                                        <p:tgtEl>
                                          <p:spTgt spid="356355">
                                            <p:txEl>
                                              <p:pRg st="6" end="6"/>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4" grpId="0"/>
      <p:bldP spid="356355" grpId="0" build="p"/>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r>
              <a:rPr lang="en-US" sz="2100" b="1" i="1"/>
              <a:t>KAJIAN PERAIRAN YANG BERHUBUNGAN DENGAN GEOGRAFI</a:t>
            </a:r>
          </a:p>
        </p:txBody>
      </p:sp>
      <p:sp>
        <p:nvSpPr>
          <p:cNvPr id="354307" name="Rectangle 3"/>
          <p:cNvSpPr>
            <a:spLocks noGrp="1" noChangeArrowheads="1"/>
          </p:cNvSpPr>
          <p:nvPr>
            <p:ph idx="1"/>
          </p:nvPr>
        </p:nvSpPr>
        <p:spPr>
          <a:xfrm>
            <a:off x="152400" y="2133600"/>
            <a:ext cx="7772400" cy="4114800"/>
          </a:xfrm>
        </p:spPr>
        <p:txBody>
          <a:bodyPr/>
          <a:lstStyle/>
          <a:p>
            <a:pPr>
              <a:buFont typeface="Wingdings" pitchFamily="2" charset="2"/>
              <a:buNone/>
            </a:pPr>
            <a:r>
              <a:rPr lang="en-US" sz="1900" b="1"/>
              <a:t>HIDROGRAFI</a:t>
            </a:r>
          </a:p>
          <a:p>
            <a:pPr>
              <a:buFont typeface="Wingdings" pitchFamily="2" charset="2"/>
              <a:buNone/>
            </a:pPr>
            <a:r>
              <a:rPr lang="en-US" sz="1900"/>
              <a:t>		DIPAKAI UNTUK PENGETAHUAN YANG MEMPELAJARI PERAIRAN (BAIK DARAT DAN LAUT) DALAM UPAYA KESELAMATAN LALIN ANGKUTAN PERAIRAN.</a:t>
            </a:r>
          </a:p>
          <a:p>
            <a:pPr>
              <a:buFont typeface="Wingdings" pitchFamily="2" charset="2"/>
              <a:buNone/>
            </a:pPr>
            <a:r>
              <a:rPr lang="en-US" sz="1900" b="1"/>
              <a:t>HIDROLOGI</a:t>
            </a:r>
          </a:p>
          <a:p>
            <a:pPr>
              <a:buFont typeface="Wingdings" pitchFamily="2" charset="2"/>
              <a:buNone/>
            </a:pPr>
            <a:r>
              <a:rPr lang="en-US" sz="1900"/>
              <a:t>		MEMPELAJARI AIR TAWAR DARATAN (PERMK. DAN BAWAH TANAH) DLM USAHA PEMENUHAN KEBUTUHAN UTK KEHIDUPAN (KEPERLUAN SEHARI-HARI, IRIGARI, INDUSTRI DLL)</a:t>
            </a:r>
          </a:p>
          <a:p>
            <a:pPr>
              <a:buFont typeface="Wingdings" pitchFamily="2" charset="2"/>
              <a:buNone/>
            </a:pPr>
            <a:r>
              <a:rPr lang="en-US" sz="1900" b="1"/>
              <a:t>OSEONOGRAFI</a:t>
            </a:r>
          </a:p>
          <a:p>
            <a:pPr>
              <a:buFont typeface="Wingdings" pitchFamily="2" charset="2"/>
              <a:buNone/>
            </a:pPr>
            <a:r>
              <a:rPr lang="en-US" sz="1900"/>
              <a:t>		MEMPEL PERAIRAN LAUT TERUTAMA SIFAT FISIS, KIMIA, KEADAAN ORGANISME, DITEPI, LAUT DALAM, SAMUDRA</a:t>
            </a:r>
          </a:p>
          <a:p>
            <a:endParaRPr lang="en-US" sz="19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4306"/>
                                        </p:tgtEl>
                                        <p:attrNameLst>
                                          <p:attrName>style.visibility</p:attrName>
                                        </p:attrNameLst>
                                      </p:cBhvr>
                                      <p:to>
                                        <p:strVal val="visible"/>
                                      </p:to>
                                    </p:set>
                                    <p:animEffect transition="in" filter="fade">
                                      <p:cBhvr>
                                        <p:cTn id="7" dur="2000"/>
                                        <p:tgtEl>
                                          <p:spTgt spid="35430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4307">
                                            <p:txEl>
                                              <p:pRg st="0" end="0"/>
                                            </p:txEl>
                                          </p:spTgt>
                                        </p:tgtEl>
                                        <p:attrNameLst>
                                          <p:attrName>style.visibility</p:attrName>
                                        </p:attrNameLst>
                                      </p:cBhvr>
                                      <p:to>
                                        <p:strVal val="visible"/>
                                      </p:to>
                                    </p:set>
                                    <p:animEffect transition="in" filter="fade">
                                      <p:cBhvr>
                                        <p:cTn id="12" dur="2000"/>
                                        <p:tgtEl>
                                          <p:spTgt spid="3543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4307">
                                            <p:txEl>
                                              <p:pRg st="1" end="1"/>
                                            </p:txEl>
                                          </p:spTgt>
                                        </p:tgtEl>
                                        <p:attrNameLst>
                                          <p:attrName>style.visibility</p:attrName>
                                        </p:attrNameLst>
                                      </p:cBhvr>
                                      <p:to>
                                        <p:strVal val="visible"/>
                                      </p:to>
                                    </p:set>
                                    <p:animEffect transition="in" filter="fade">
                                      <p:cBhvr>
                                        <p:cTn id="17" dur="2000"/>
                                        <p:tgtEl>
                                          <p:spTgt spid="3543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54307">
                                            <p:txEl>
                                              <p:pRg st="2" end="2"/>
                                            </p:txEl>
                                          </p:spTgt>
                                        </p:tgtEl>
                                        <p:attrNameLst>
                                          <p:attrName>style.visibility</p:attrName>
                                        </p:attrNameLst>
                                      </p:cBhvr>
                                      <p:to>
                                        <p:strVal val="visible"/>
                                      </p:to>
                                    </p:set>
                                    <p:animEffect transition="in" filter="fade">
                                      <p:cBhvr>
                                        <p:cTn id="22" dur="2000"/>
                                        <p:tgtEl>
                                          <p:spTgt spid="35430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54307">
                                            <p:txEl>
                                              <p:pRg st="3" end="3"/>
                                            </p:txEl>
                                          </p:spTgt>
                                        </p:tgtEl>
                                        <p:attrNameLst>
                                          <p:attrName>style.visibility</p:attrName>
                                        </p:attrNameLst>
                                      </p:cBhvr>
                                      <p:to>
                                        <p:strVal val="visible"/>
                                      </p:to>
                                    </p:set>
                                    <p:animEffect transition="in" filter="fade">
                                      <p:cBhvr>
                                        <p:cTn id="27" dur="2000"/>
                                        <p:tgtEl>
                                          <p:spTgt spid="35430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54307">
                                            <p:txEl>
                                              <p:pRg st="4" end="4"/>
                                            </p:txEl>
                                          </p:spTgt>
                                        </p:tgtEl>
                                        <p:attrNameLst>
                                          <p:attrName>style.visibility</p:attrName>
                                        </p:attrNameLst>
                                      </p:cBhvr>
                                      <p:to>
                                        <p:strVal val="visible"/>
                                      </p:to>
                                    </p:set>
                                    <p:animEffect transition="in" filter="fade">
                                      <p:cBhvr>
                                        <p:cTn id="32" dur="2000"/>
                                        <p:tgtEl>
                                          <p:spTgt spid="35430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54307">
                                            <p:txEl>
                                              <p:pRg st="5" end="5"/>
                                            </p:txEl>
                                          </p:spTgt>
                                        </p:tgtEl>
                                        <p:attrNameLst>
                                          <p:attrName>style.visibility</p:attrName>
                                        </p:attrNameLst>
                                      </p:cBhvr>
                                      <p:to>
                                        <p:strVal val="visible"/>
                                      </p:to>
                                    </p:set>
                                    <p:animEffect transition="in" filter="fade">
                                      <p:cBhvr>
                                        <p:cTn id="37" dur="2000"/>
                                        <p:tgtEl>
                                          <p:spTgt spid="3543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4306" grpId="0"/>
      <p:bldP spid="354307"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idx="4294967295"/>
          </p:nvPr>
        </p:nvSpPr>
        <p:spPr>
          <a:xfrm>
            <a:off x="0" y="1600200"/>
            <a:ext cx="9144000" cy="3581400"/>
          </a:xfrm>
        </p:spPr>
        <p:txBody>
          <a:bodyPr/>
          <a:lstStyle/>
          <a:p>
            <a:pPr algn="ctr"/>
            <a:r>
              <a:rPr lang="en-US" sz="5100" b="1" i="1"/>
              <a:t>Pendekatan dan Kedudukan Geografi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0" y="0"/>
            <a:ext cx="9144000" cy="1143000"/>
          </a:xfrm>
        </p:spPr>
        <p:txBody>
          <a:bodyPr/>
          <a:lstStyle/>
          <a:p>
            <a:pPr algn="ctr"/>
            <a:r>
              <a:rPr lang="en-US" sz="3400" i="1">
                <a:cs typeface="Times New Roman" pitchFamily="18" charset="0"/>
              </a:rPr>
              <a:t>Kajian  geografi</a:t>
            </a:r>
            <a:r>
              <a:rPr lang="en-US">
                <a:cs typeface="Times New Roman" pitchFamily="18" charset="0"/>
              </a:rPr>
              <a:t> </a:t>
            </a:r>
            <a:br>
              <a:rPr lang="en-US">
                <a:cs typeface="Times New Roman" pitchFamily="18" charset="0"/>
              </a:rPr>
            </a:br>
            <a:r>
              <a:rPr lang="en-US" sz="2400">
                <a:cs typeface="Times New Roman" pitchFamily="18" charset="0"/>
              </a:rPr>
              <a:t>Kitchin dan Tate, 2000 de Blij dan Murphy, 1999</a:t>
            </a:r>
            <a:endParaRPr lang="en-US">
              <a:cs typeface="Times New Roman" pitchFamily="18" charset="0"/>
            </a:endParaRPr>
          </a:p>
        </p:txBody>
      </p:sp>
      <p:graphicFrame>
        <p:nvGraphicFramePr>
          <p:cNvPr id="113754" name="Group 90"/>
          <p:cNvGraphicFramePr>
            <a:graphicFrameLocks noGrp="1"/>
          </p:cNvGraphicFramePr>
          <p:nvPr>
            <p:ph idx="1"/>
          </p:nvPr>
        </p:nvGraphicFramePr>
        <p:xfrm>
          <a:off x="0" y="1295400"/>
          <a:ext cx="9144000" cy="5935663"/>
        </p:xfrm>
        <a:graphic>
          <a:graphicData uri="http://schemas.openxmlformats.org/drawingml/2006/table">
            <a:tbl>
              <a:tblPr/>
              <a:tblGrid>
                <a:gridCol w="3048000"/>
                <a:gridCol w="2778125"/>
                <a:gridCol w="3317875"/>
              </a:tblGrid>
              <a:tr h="5935663">
                <a:tc>
                  <a:txBody>
                    <a:bodyPr/>
                    <a:lstStyle/>
                    <a:p>
                      <a:pPr marL="533400" marR="0" lvl="0" indent="-533400" algn="just"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100" b="0" i="0" u="none" strike="noStrike" cap="none" normalizeH="0" baseline="0" smtClean="0">
                          <a:ln>
                            <a:noFill/>
                          </a:ln>
                          <a:solidFill>
                            <a:srgbClr val="CC3300"/>
                          </a:solidFill>
                          <a:effectLst/>
                          <a:latin typeface="Arial" charset="0"/>
                          <a:cs typeface="Times New Roman" pitchFamily="18" charset="0"/>
                        </a:rPr>
                        <a:t>. </a:t>
                      </a:r>
                      <a:r>
                        <a:rPr kumimoji="0" lang="en-US" sz="2100" b="1" i="0" u="none" strike="noStrike" cap="none" normalizeH="0" baseline="0" smtClean="0">
                          <a:ln>
                            <a:noFill/>
                          </a:ln>
                          <a:solidFill>
                            <a:srgbClr val="CC3300"/>
                          </a:solidFill>
                          <a:effectLst/>
                          <a:latin typeface="Arial" charset="0"/>
                          <a:cs typeface="Times New Roman" pitchFamily="18" charset="0"/>
                        </a:rPr>
                        <a:t>GEO MANUSIA</a:t>
                      </a:r>
                      <a:r>
                        <a:rPr kumimoji="0" lang="en-US" sz="2100" b="0" i="0" u="none" strike="noStrike" cap="none" normalizeH="0" baseline="0" smtClean="0">
                          <a:ln>
                            <a:noFill/>
                          </a:ln>
                          <a:solidFill>
                            <a:srgbClr val="CC3300"/>
                          </a:solidFill>
                          <a:effectLst/>
                          <a:latin typeface="Arial" charset="0"/>
                          <a:cs typeface="Times New Roman" pitchFamily="18" charset="0"/>
                        </a:rPr>
                        <a:t>    </a:t>
                      </a:r>
                    </a:p>
                    <a:p>
                      <a:pPr marL="533400" marR="0" lvl="0" indent="-53340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100" b="0" i="0" u="none" strike="noStrike" cap="none" normalizeH="0" baseline="0" smtClean="0">
                          <a:ln>
                            <a:noFill/>
                          </a:ln>
                          <a:solidFill>
                            <a:srgbClr val="CC3300"/>
                          </a:solidFill>
                          <a:effectLst/>
                          <a:latin typeface="Arial" charset="0"/>
                          <a:cs typeface="Times New Roman" pitchFamily="18" charset="0"/>
                        </a:rPr>
                        <a:t>1.geografi kebudayaan</a:t>
                      </a:r>
                    </a:p>
                    <a:p>
                      <a:pPr marL="533400" marR="0" lvl="0" indent="-53340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100" b="0" i="0" u="none" strike="noStrike" cap="none" normalizeH="0" baseline="0" smtClean="0">
                          <a:ln>
                            <a:noFill/>
                          </a:ln>
                          <a:solidFill>
                            <a:srgbClr val="CC3300"/>
                          </a:solidFill>
                          <a:effectLst/>
                          <a:latin typeface="Arial" charset="0"/>
                          <a:cs typeface="Times New Roman" pitchFamily="18" charset="0"/>
                        </a:rPr>
                        <a:t>2 geografi ekonomi</a:t>
                      </a:r>
                    </a:p>
                    <a:p>
                      <a:pPr marL="533400" marR="0" lvl="0" indent="-53340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100" b="0" i="0" u="none" strike="noStrike" cap="none" normalizeH="0" baseline="0" smtClean="0">
                          <a:ln>
                            <a:noFill/>
                          </a:ln>
                          <a:solidFill>
                            <a:srgbClr val="CC3300"/>
                          </a:solidFill>
                          <a:effectLst/>
                          <a:latin typeface="Arial" charset="0"/>
                          <a:cs typeface="Times New Roman" pitchFamily="18" charset="0"/>
                        </a:rPr>
                        <a:t>3. studi gender</a:t>
                      </a:r>
                    </a:p>
                    <a:p>
                      <a:pPr marL="533400" marR="0" lvl="0" indent="-53340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100" b="0" i="0" u="none" strike="noStrike" cap="none" normalizeH="0" baseline="0" smtClean="0">
                          <a:ln>
                            <a:noFill/>
                          </a:ln>
                          <a:solidFill>
                            <a:srgbClr val="CC3300"/>
                          </a:solidFill>
                          <a:effectLst/>
                          <a:latin typeface="Arial" charset="0"/>
                          <a:cs typeface="Times New Roman" pitchFamily="18" charset="0"/>
                        </a:rPr>
                        <a:t>4. geografi perdesaan</a:t>
                      </a:r>
                    </a:p>
                    <a:p>
                      <a:pPr marL="533400" marR="0" lvl="0" indent="-53340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100" b="0" i="0" u="none" strike="noStrike" cap="none" normalizeH="0" baseline="0" smtClean="0">
                          <a:ln>
                            <a:noFill/>
                          </a:ln>
                          <a:solidFill>
                            <a:srgbClr val="CC3300"/>
                          </a:solidFill>
                          <a:effectLst/>
                          <a:latin typeface="Arial" charset="0"/>
                          <a:cs typeface="Times New Roman" pitchFamily="18" charset="0"/>
                        </a:rPr>
                        <a:t>5. geografi industri</a:t>
                      </a:r>
                    </a:p>
                    <a:p>
                      <a:pPr marL="533400" marR="0" lvl="0" indent="-53340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100" b="0" i="0" u="none" strike="noStrike" cap="none" normalizeH="0" baseline="0" smtClean="0">
                          <a:ln>
                            <a:noFill/>
                          </a:ln>
                          <a:solidFill>
                            <a:srgbClr val="CC3300"/>
                          </a:solidFill>
                          <a:effectLst/>
                          <a:latin typeface="Arial" charset="0"/>
                          <a:cs typeface="Times New Roman" pitchFamily="18" charset="0"/>
                        </a:rPr>
                        <a:t>6. geografi kesehatan</a:t>
                      </a:r>
                    </a:p>
                    <a:p>
                      <a:pPr marL="533400" marR="0" lvl="0" indent="-53340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100" b="0" i="0" u="none" strike="noStrike" cap="none" normalizeH="0" baseline="0" smtClean="0">
                          <a:ln>
                            <a:noFill/>
                          </a:ln>
                          <a:solidFill>
                            <a:srgbClr val="CC3300"/>
                          </a:solidFill>
                          <a:effectLst/>
                          <a:latin typeface="Arial" charset="0"/>
                          <a:cs typeface="Times New Roman" pitchFamily="18" charset="0"/>
                        </a:rPr>
                        <a:t>7. geografi kota</a:t>
                      </a:r>
                    </a:p>
                    <a:p>
                      <a:pPr marL="533400" marR="0" lvl="0" indent="-53340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100" b="0" i="0" u="none" strike="noStrike" cap="none" normalizeH="0" baseline="0" smtClean="0">
                          <a:ln>
                            <a:noFill/>
                          </a:ln>
                          <a:solidFill>
                            <a:srgbClr val="CC3300"/>
                          </a:solidFill>
                          <a:effectLst/>
                          <a:latin typeface="Arial" charset="0"/>
                          <a:cs typeface="Times New Roman" pitchFamily="18" charset="0"/>
                        </a:rPr>
                        <a:t>8. geografi politik</a:t>
                      </a:r>
                    </a:p>
                    <a:p>
                      <a:pPr marL="533400" marR="0" lvl="0" indent="-53340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100" b="0" i="0" u="none" strike="noStrike" cap="none" normalizeH="0" baseline="0" smtClean="0">
                          <a:ln>
                            <a:noFill/>
                          </a:ln>
                          <a:solidFill>
                            <a:srgbClr val="CC3300"/>
                          </a:solidFill>
                          <a:effectLst/>
                          <a:latin typeface="Arial" charset="0"/>
                          <a:cs typeface="Times New Roman" pitchFamily="18" charset="0"/>
                        </a:rPr>
                        <a:t>9. geografi pariwisata</a:t>
                      </a:r>
                    </a:p>
                    <a:p>
                      <a:pPr marL="533400" marR="0" lvl="0" indent="-53340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100" b="0" i="0" u="none" strike="noStrike" cap="none" normalizeH="0" baseline="0" smtClean="0">
                          <a:ln>
                            <a:noFill/>
                          </a:ln>
                          <a:solidFill>
                            <a:srgbClr val="CC3300"/>
                          </a:solidFill>
                          <a:effectLst/>
                          <a:latin typeface="Arial" charset="0"/>
                          <a:cs typeface="Times New Roman" pitchFamily="18" charset="0"/>
                        </a:rPr>
                        <a:t>10.geografi penduduk</a:t>
                      </a:r>
                    </a:p>
                    <a:p>
                      <a:pPr marL="533400" marR="0" lvl="0" indent="-53340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100" b="0" i="0" u="none" strike="noStrike" cap="none" normalizeH="0" baseline="0" smtClean="0">
                          <a:ln>
                            <a:noFill/>
                          </a:ln>
                          <a:solidFill>
                            <a:srgbClr val="CC3300"/>
                          </a:solidFill>
                          <a:effectLst/>
                          <a:latin typeface="Arial" charset="0"/>
                          <a:cs typeface="Times New Roman" pitchFamily="18" charset="0"/>
                        </a:rPr>
                        <a:t>11. geografi sosial</a:t>
                      </a:r>
                    </a:p>
                    <a:p>
                      <a:pPr marL="533400" marR="0" lvl="0" indent="-53340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2100" b="0" i="0" u="none" strike="noStrike" cap="none" normalizeH="0" baseline="0" smtClean="0">
                        <a:ln>
                          <a:noFill/>
                        </a:ln>
                        <a:solidFill>
                          <a:srgbClr val="CC3300"/>
                        </a:solidFill>
                        <a:effectLst/>
                        <a:latin typeface="Arial"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533400" marR="0" lvl="0" indent="-533400" algn="just"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100" b="1" i="0" u="none" strike="noStrike" cap="none" normalizeH="0" baseline="0" smtClean="0">
                          <a:ln>
                            <a:noFill/>
                          </a:ln>
                          <a:solidFill>
                            <a:srgbClr val="CC3300"/>
                          </a:solidFill>
                          <a:effectLst/>
                          <a:latin typeface="Arial" charset="0"/>
                          <a:cs typeface="Times New Roman" pitchFamily="18" charset="0"/>
                        </a:rPr>
                        <a:t>    GEO FISIK </a:t>
                      </a:r>
                    </a:p>
                    <a:p>
                      <a:pPr marL="533400" marR="0" lvl="0" indent="-533400" algn="just"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100" b="0" i="1" u="none" strike="noStrike" cap="none" normalizeH="0" baseline="0" smtClean="0">
                          <a:ln>
                            <a:noFill/>
                          </a:ln>
                          <a:solidFill>
                            <a:srgbClr val="CC3300"/>
                          </a:solidFill>
                          <a:effectLst/>
                          <a:latin typeface="Arial" charset="0"/>
                          <a:cs typeface="Times New Roman" pitchFamily="18" charset="0"/>
                        </a:rPr>
                        <a:t>1.bio</a:t>
                      </a:r>
                      <a:r>
                        <a:rPr kumimoji="0" lang="en-US" sz="2100" b="0" i="0" u="none" strike="noStrike" cap="none" normalizeH="0" baseline="0" smtClean="0">
                          <a:ln>
                            <a:noFill/>
                          </a:ln>
                          <a:solidFill>
                            <a:srgbClr val="CC3300"/>
                          </a:solidFill>
                          <a:effectLst/>
                          <a:latin typeface="Arial" charset="0"/>
                          <a:cs typeface="Times New Roman" pitchFamily="18" charset="0"/>
                        </a:rPr>
                        <a:t> geografi</a:t>
                      </a:r>
                    </a:p>
                    <a:p>
                      <a:pPr marL="533400" marR="0" lvl="0" indent="-533400" algn="just"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100" b="0" i="0" u="none" strike="noStrike" cap="none" normalizeH="0" baseline="0" smtClean="0">
                          <a:ln>
                            <a:noFill/>
                          </a:ln>
                          <a:solidFill>
                            <a:srgbClr val="CC3300"/>
                          </a:solidFill>
                          <a:effectLst/>
                          <a:latin typeface="Arial" charset="0"/>
                          <a:cs typeface="Times New Roman" pitchFamily="18" charset="0"/>
                        </a:rPr>
                        <a:t>2. Klimatologi</a:t>
                      </a:r>
                    </a:p>
                    <a:p>
                      <a:pPr marL="533400" marR="0" lvl="0" indent="-533400" algn="just"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100" b="0" i="0" u="none" strike="noStrike" cap="none" normalizeH="0" baseline="0" smtClean="0">
                          <a:ln>
                            <a:noFill/>
                          </a:ln>
                          <a:solidFill>
                            <a:srgbClr val="CC3300"/>
                          </a:solidFill>
                          <a:effectLst/>
                          <a:latin typeface="Arial" charset="0"/>
                          <a:cs typeface="Times New Roman" pitchFamily="18" charset="0"/>
                        </a:rPr>
                        <a:t>3. Ekologi</a:t>
                      </a:r>
                    </a:p>
                    <a:p>
                      <a:pPr marL="533400" marR="0" lvl="0" indent="-533400" algn="just"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100" b="0" i="0" u="none" strike="noStrike" cap="none" normalizeH="0" baseline="0" smtClean="0">
                          <a:ln>
                            <a:noFill/>
                          </a:ln>
                          <a:solidFill>
                            <a:srgbClr val="CC3300"/>
                          </a:solidFill>
                          <a:effectLst/>
                          <a:latin typeface="Arial" charset="0"/>
                          <a:cs typeface="Times New Roman" pitchFamily="18" charset="0"/>
                        </a:rPr>
                        <a:t>4. Geomorfologi</a:t>
                      </a:r>
                    </a:p>
                    <a:p>
                      <a:pPr marL="533400" marR="0" lvl="0" indent="-533400" algn="just"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100" b="0" i="0" u="none" strike="noStrike" cap="none" normalizeH="0" baseline="0" smtClean="0">
                          <a:ln>
                            <a:noFill/>
                          </a:ln>
                          <a:solidFill>
                            <a:srgbClr val="CC3300"/>
                          </a:solidFill>
                          <a:effectLst/>
                          <a:latin typeface="Arial" charset="0"/>
                          <a:cs typeface="Times New Roman" pitchFamily="18" charset="0"/>
                        </a:rPr>
                        <a:t>5. Hidrologi</a:t>
                      </a:r>
                    </a:p>
                    <a:p>
                      <a:pPr marL="533400" marR="0" lvl="0" indent="-533400" algn="just"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100" b="0" i="0" u="none" strike="noStrike" cap="none" normalizeH="0" baseline="0" smtClean="0">
                          <a:ln>
                            <a:noFill/>
                          </a:ln>
                          <a:solidFill>
                            <a:srgbClr val="CC3300"/>
                          </a:solidFill>
                          <a:effectLst/>
                          <a:latin typeface="Arial" charset="0"/>
                          <a:cs typeface="Times New Roman" pitchFamily="18" charset="0"/>
                        </a:rPr>
                        <a:t>6. Meteorologi</a:t>
                      </a:r>
                    </a:p>
                    <a:p>
                      <a:pPr marL="533400" marR="0" lvl="0" indent="-533400" algn="just"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100" b="0" i="0" u="none" strike="noStrike" cap="none" normalizeH="0" baseline="0" smtClean="0">
                          <a:ln>
                            <a:noFill/>
                          </a:ln>
                          <a:solidFill>
                            <a:srgbClr val="CC3300"/>
                          </a:solidFill>
                          <a:effectLst/>
                          <a:latin typeface="Arial" charset="0"/>
                          <a:cs typeface="Times New Roman" pitchFamily="18" charset="0"/>
                        </a:rPr>
                        <a:t>7.Tanah lingkungan kuarter</a:t>
                      </a:r>
                      <a:r>
                        <a:rPr kumimoji="0" lang="en-US" sz="2100" b="0" i="0" u="none" strike="noStrike" cap="none" normalizeH="0" baseline="0" smtClean="0">
                          <a:ln>
                            <a:noFill/>
                          </a:ln>
                          <a:solidFill>
                            <a:srgbClr val="CC3300"/>
                          </a:solidFill>
                          <a:effectLst/>
                          <a:latin typeface="Arial" charset="0"/>
                        </a:rPr>
                        <a:t> </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533400" marR="0" lvl="0" indent="-533400" algn="just"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100" b="1" i="0" u="none" strike="noStrike" cap="none" normalizeH="0" baseline="0" smtClean="0">
                          <a:ln>
                            <a:noFill/>
                          </a:ln>
                          <a:solidFill>
                            <a:srgbClr val="CC3300"/>
                          </a:solidFill>
                          <a:effectLst/>
                          <a:latin typeface="Arial" charset="0"/>
                          <a:cs typeface="Times New Roman" pitchFamily="18" charset="0"/>
                        </a:rPr>
                        <a:t>MIX GEOGRAFI</a:t>
                      </a:r>
                      <a:r>
                        <a:rPr kumimoji="0" lang="en-US" sz="2100" b="0" i="0" u="none" strike="noStrike" cap="none" normalizeH="0" baseline="0" smtClean="0">
                          <a:ln>
                            <a:noFill/>
                          </a:ln>
                          <a:solidFill>
                            <a:srgbClr val="CC3300"/>
                          </a:solidFill>
                          <a:effectLst/>
                          <a:latin typeface="Arial" charset="0"/>
                          <a:cs typeface="Times New Roman" pitchFamily="18" charset="0"/>
                        </a:rPr>
                        <a:t> </a:t>
                      </a:r>
                    </a:p>
                    <a:p>
                      <a:pPr marL="533400" marR="0" lvl="0" indent="-533400" algn="just" defTabSz="91440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2100" b="1" i="0" u="none" strike="noStrike" cap="none" normalizeH="0" baseline="0" smtClean="0">
                          <a:ln>
                            <a:noFill/>
                          </a:ln>
                          <a:solidFill>
                            <a:srgbClr val="FF0000"/>
                          </a:solidFill>
                          <a:effectLst/>
                          <a:latin typeface="Arial" charset="0"/>
                          <a:cs typeface="Times New Roman" pitchFamily="18" charset="0"/>
                        </a:rPr>
                        <a:t>geografi pertanian</a:t>
                      </a:r>
                    </a:p>
                    <a:p>
                      <a:pPr marL="533400" marR="0" lvl="0" indent="-533400" algn="just" defTabSz="91440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2100" b="0" i="0" u="none" strike="noStrike" cap="none" normalizeH="0" baseline="0" smtClean="0">
                          <a:ln>
                            <a:noFill/>
                          </a:ln>
                          <a:solidFill>
                            <a:srgbClr val="FF0000"/>
                          </a:solidFill>
                          <a:effectLst/>
                          <a:latin typeface="Arial" charset="0"/>
                          <a:cs typeface="Times New Roman" pitchFamily="18" charset="0"/>
                        </a:rPr>
                        <a:t>studi pembangunan</a:t>
                      </a:r>
                    </a:p>
                    <a:p>
                      <a:pPr marL="533400" marR="0" lvl="0" indent="-533400" algn="just" defTabSz="91440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2100" b="0" i="0" u="none" strike="noStrike" cap="none" normalizeH="0" baseline="0" smtClean="0">
                          <a:ln>
                            <a:noFill/>
                          </a:ln>
                          <a:solidFill>
                            <a:srgbClr val="FF0000"/>
                          </a:solidFill>
                          <a:effectLst/>
                          <a:latin typeface="Arial" charset="0"/>
                          <a:cs typeface="Times New Roman" pitchFamily="18" charset="0"/>
                        </a:rPr>
                        <a:t>geografi regional</a:t>
                      </a:r>
                    </a:p>
                    <a:p>
                      <a:pPr marL="533400" marR="0" lvl="0" indent="-533400" algn="just" defTabSz="91440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2100" b="0" i="0" u="none" strike="noStrike" cap="none" normalizeH="0" baseline="0" smtClean="0">
                          <a:ln>
                            <a:noFill/>
                          </a:ln>
                          <a:solidFill>
                            <a:srgbClr val="FF0000"/>
                          </a:solidFill>
                          <a:effectLst/>
                          <a:latin typeface="Arial" charset="0"/>
                          <a:cs typeface="Times New Roman" pitchFamily="18" charset="0"/>
                        </a:rPr>
                        <a:t>studi lingkungan</a:t>
                      </a:r>
                    </a:p>
                    <a:p>
                      <a:pPr marL="533400" marR="0" lvl="0" indent="-533400" algn="just" defTabSz="91440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2100" b="0" i="0" u="none" strike="noStrike" cap="none" normalizeH="0" baseline="0" smtClean="0">
                          <a:ln>
                            <a:noFill/>
                          </a:ln>
                          <a:solidFill>
                            <a:srgbClr val="FF0000"/>
                          </a:solidFill>
                          <a:effectLst/>
                          <a:latin typeface="Arial" charset="0"/>
                          <a:cs typeface="Times New Roman" pitchFamily="18" charset="0"/>
                        </a:rPr>
                        <a:t>Bencana</a:t>
                      </a:r>
                    </a:p>
                    <a:p>
                      <a:pPr marL="533400" marR="0" lvl="0" indent="-533400" algn="just" defTabSz="91440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2100" b="0" i="0" u="none" strike="noStrike" cap="none" normalizeH="0" baseline="0" smtClean="0">
                          <a:ln>
                            <a:noFill/>
                          </a:ln>
                          <a:solidFill>
                            <a:srgbClr val="FF0000"/>
                          </a:solidFill>
                          <a:effectLst/>
                          <a:latin typeface="Arial" charset="0"/>
                          <a:cs typeface="Times New Roman" pitchFamily="18" charset="0"/>
                        </a:rPr>
                        <a:t>Perencanaan</a:t>
                      </a:r>
                    </a:p>
                    <a:p>
                      <a:pPr marL="533400" marR="0" lvl="0" indent="-533400" algn="just" defTabSz="91440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2100" b="0" i="0" u="none" strike="noStrike" cap="none" normalizeH="0" baseline="0" smtClean="0">
                          <a:ln>
                            <a:noFill/>
                          </a:ln>
                          <a:solidFill>
                            <a:srgbClr val="FF0000"/>
                          </a:solidFill>
                          <a:effectLst/>
                          <a:latin typeface="Arial" charset="0"/>
                          <a:cs typeface="Times New Roman" pitchFamily="18" charset="0"/>
                        </a:rPr>
                        <a:t>geo sumberdaya</a:t>
                      </a:r>
                    </a:p>
                    <a:p>
                      <a:pPr marL="533400" marR="0" lvl="0" indent="-533400" algn="just" defTabSz="91440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2100" b="0" i="0" u="none" strike="noStrike" cap="none" normalizeH="0" baseline="0" smtClean="0">
                          <a:ln>
                            <a:noFill/>
                          </a:ln>
                          <a:solidFill>
                            <a:srgbClr val="FF0000"/>
                          </a:solidFill>
                          <a:effectLst/>
                          <a:latin typeface="Arial" charset="0"/>
                          <a:cs typeface="Times New Roman" pitchFamily="18" charset="0"/>
                        </a:rPr>
                        <a:t>geografi terapan</a:t>
                      </a:r>
                    </a:p>
                    <a:p>
                      <a:pPr marL="533400" marR="0" lvl="0" indent="-533400" algn="just" defTabSz="91440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2100" b="0" i="0" u="none" strike="noStrike" cap="none" normalizeH="0" baseline="0" smtClean="0">
                          <a:ln>
                            <a:noFill/>
                          </a:ln>
                          <a:solidFill>
                            <a:srgbClr val="FF0000"/>
                          </a:solidFill>
                          <a:effectLst/>
                          <a:latin typeface="Arial" charset="0"/>
                          <a:cs typeface="Times New Roman" pitchFamily="18" charset="0"/>
                        </a:rPr>
                        <a:t>pendidikan  geografi</a:t>
                      </a:r>
                      <a:r>
                        <a:rPr kumimoji="0" lang="en-US" sz="2100" b="0" i="0" u="none" strike="noStrike" cap="none" normalizeH="0" baseline="0" smtClean="0">
                          <a:ln>
                            <a:noFill/>
                          </a:ln>
                          <a:solidFill>
                            <a:srgbClr val="FF0000"/>
                          </a:solidFill>
                          <a:effectLst/>
                          <a:latin typeface="Arial" charset="0"/>
                        </a:rPr>
                        <a:t> </a:t>
                      </a:r>
                    </a:p>
                    <a:p>
                      <a:pPr marL="533400" marR="0" lvl="0" indent="-533400" algn="just" defTabSz="91440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2100" b="0" i="0" u="none" strike="noStrike" cap="none" normalizeH="0" baseline="0" smtClean="0">
                          <a:ln>
                            <a:noFill/>
                          </a:ln>
                          <a:solidFill>
                            <a:srgbClr val="FF0000"/>
                          </a:solidFill>
                          <a:effectLst/>
                          <a:latin typeface="Arial" charset="0"/>
                        </a:rPr>
                        <a:t>Kartografi</a:t>
                      </a:r>
                    </a:p>
                    <a:p>
                      <a:pPr marL="533400" marR="0" lvl="0" indent="-533400" algn="just" defTabSz="91440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2100" b="0" i="0" u="none" strike="noStrike" cap="none" normalizeH="0" baseline="0" smtClean="0">
                          <a:ln>
                            <a:noFill/>
                          </a:ln>
                          <a:solidFill>
                            <a:srgbClr val="FF0000"/>
                          </a:solidFill>
                          <a:effectLst/>
                          <a:latin typeface="Arial" charset="0"/>
                        </a:rPr>
                        <a:t>SIG</a:t>
                      </a:r>
                    </a:p>
                    <a:p>
                      <a:pPr marL="533400" marR="0" lvl="0" indent="-533400" algn="just" defTabSz="91440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2100" b="0" i="0" u="none" strike="noStrike" cap="none" normalizeH="0" baseline="0" smtClean="0">
                          <a:ln>
                            <a:noFill/>
                          </a:ln>
                          <a:solidFill>
                            <a:srgbClr val="FF0000"/>
                          </a:solidFill>
                          <a:effectLst/>
                          <a:latin typeface="Arial" charset="0"/>
                        </a:rPr>
                        <a:t>Metode kuantitatif</a:t>
                      </a:r>
                    </a:p>
                    <a:p>
                      <a:pPr marL="533400" marR="0" lvl="0" indent="-533400" algn="just" defTabSz="91440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2100" b="0" i="0" u="none" strike="noStrike" cap="none" normalizeH="0" baseline="0" smtClean="0">
                          <a:ln>
                            <a:noFill/>
                          </a:ln>
                          <a:solidFill>
                            <a:srgbClr val="FF0000"/>
                          </a:solidFill>
                          <a:effectLst/>
                          <a:latin typeface="Arial" charset="0"/>
                        </a:rPr>
                        <a:t>Teori keilmuan geo</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2"/>
          <p:cNvSpPr>
            <a:spLocks noGrp="1" noChangeArrowheads="1"/>
          </p:cNvSpPr>
          <p:nvPr>
            <p:ph type="title"/>
          </p:nvPr>
        </p:nvSpPr>
        <p:spPr>
          <a:xfrm>
            <a:off x="304800" y="190500"/>
            <a:ext cx="8610600" cy="1527175"/>
          </a:xfrm>
        </p:spPr>
        <p:txBody>
          <a:bodyPr/>
          <a:lstStyle/>
          <a:p>
            <a:pPr algn="ctr"/>
            <a:r>
              <a:rPr lang="en-US" sz="2800"/>
              <a:t>Studi dan Analisa Geografi meliputi analisa gejala manusia dengan gejala alam, dan meliputi analisa penyebarannya- interelasinya- interaksinya</a:t>
            </a:r>
            <a:br>
              <a:rPr lang="en-US" sz="2800"/>
            </a:br>
            <a:r>
              <a:rPr lang="en-US" sz="2800"/>
              <a:t> dalam ruang</a:t>
            </a:r>
          </a:p>
        </p:txBody>
      </p:sp>
      <p:sp>
        <p:nvSpPr>
          <p:cNvPr id="549891" name="Rectangle 3"/>
          <p:cNvSpPr>
            <a:spLocks noGrp="1" noChangeArrowheads="1"/>
          </p:cNvSpPr>
          <p:nvPr>
            <p:ph idx="1"/>
          </p:nvPr>
        </p:nvSpPr>
        <p:spPr>
          <a:xfrm>
            <a:off x="0" y="1981200"/>
            <a:ext cx="9144000" cy="4876800"/>
          </a:xfrm>
        </p:spPr>
        <p:txBody>
          <a:bodyPr/>
          <a:lstStyle/>
          <a:p>
            <a:pPr marL="571500" indent="-571500" algn="ctr">
              <a:buFont typeface="Wingdings" pitchFamily="2" charset="2"/>
              <a:buNone/>
            </a:pPr>
            <a:r>
              <a:rPr lang="en-US" sz="2600" u="sng"/>
              <a:t>WHAT, WHERE, WHY, HOW, dan When</a:t>
            </a:r>
          </a:p>
          <a:p>
            <a:pPr marL="571500" indent="-571500">
              <a:buFont typeface="Wingdings" pitchFamily="2" charset="2"/>
              <a:buAutoNum type="arabicPeriod"/>
            </a:pPr>
            <a:r>
              <a:rPr lang="en-US" sz="2400" b="1"/>
              <a:t>What – geografi dapat menunjukkan gejala atau faktor alam dan manusia</a:t>
            </a:r>
          </a:p>
          <a:p>
            <a:pPr marL="571500" indent="-571500">
              <a:buFont typeface="Wingdings" pitchFamily="2" charset="2"/>
              <a:buAutoNum type="arabicPeriod"/>
            </a:pPr>
            <a:r>
              <a:rPr lang="en-US" sz="2400" b="1"/>
              <a:t>Where – geografi dapat menunjukkan ruang atau tempat terdapatnya atau terjadinya gejala alam dan manusia</a:t>
            </a:r>
          </a:p>
          <a:p>
            <a:pPr marL="571500" indent="-571500">
              <a:buFont typeface="Wingdings" pitchFamily="2" charset="2"/>
              <a:buAutoNum type="arabicPeriod"/>
            </a:pPr>
            <a:r>
              <a:rPr lang="en-US" sz="2400" b="1"/>
              <a:t>Why – geografi menunjukkan relasi interelasi interaksi integrasi gejala tanpa terlepas dari gejala lainnya</a:t>
            </a:r>
          </a:p>
          <a:p>
            <a:pPr marL="571500" indent="-571500">
              <a:buFont typeface="Wingdings" pitchFamily="2" charset="2"/>
              <a:buAutoNum type="arabicPeriod"/>
            </a:pPr>
            <a:r>
              <a:rPr lang="en-US" sz="2400" b="1"/>
              <a:t>How – geografi dapat menunjukkan kualitas dan kuantitas gejala dan interelasi / interaksi gejala gejala pada ruang bersangkutan</a:t>
            </a:r>
          </a:p>
          <a:p>
            <a:pPr marL="571500" indent="-571500">
              <a:buFont typeface="Wingdings" pitchFamily="2" charset="2"/>
              <a:buAutoNum type="arabicPeriod"/>
            </a:pPr>
            <a:r>
              <a:rPr lang="en-US" sz="2400" b="1"/>
              <a:t>When – mengungkapkan dimensi waktunya</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
          <p:cNvSpPr>
            <a:spLocks noGrp="1" noChangeArrowheads="1"/>
          </p:cNvSpPr>
          <p:nvPr>
            <p:ph type="title"/>
          </p:nvPr>
        </p:nvSpPr>
        <p:spPr>
          <a:xfrm>
            <a:off x="1524000" y="190500"/>
            <a:ext cx="7010400" cy="1181100"/>
          </a:xfrm>
        </p:spPr>
        <p:txBody>
          <a:bodyPr/>
          <a:lstStyle/>
          <a:p>
            <a:pPr algn="ctr"/>
            <a:r>
              <a:rPr lang="en-US"/>
              <a:t>Peranan Geografi</a:t>
            </a:r>
          </a:p>
        </p:txBody>
      </p:sp>
      <p:sp>
        <p:nvSpPr>
          <p:cNvPr id="551939" name="Rectangle 3"/>
          <p:cNvSpPr>
            <a:spLocks noGrp="1" noChangeArrowheads="1"/>
          </p:cNvSpPr>
          <p:nvPr>
            <p:ph idx="1"/>
          </p:nvPr>
        </p:nvSpPr>
        <p:spPr>
          <a:xfrm>
            <a:off x="228600" y="1295400"/>
            <a:ext cx="8915400" cy="5562600"/>
          </a:xfrm>
        </p:spPr>
        <p:txBody>
          <a:bodyPr/>
          <a:lstStyle/>
          <a:p>
            <a:pPr marL="571500" indent="-571500" algn="ctr">
              <a:buFont typeface="Wingdings" pitchFamily="2" charset="2"/>
              <a:buNone/>
            </a:pPr>
            <a:r>
              <a:rPr lang="en-US" b="1"/>
              <a:t>JA Spork dan O Tullipe</a:t>
            </a:r>
          </a:p>
          <a:p>
            <a:pPr marL="571500" indent="-571500">
              <a:buFont typeface="Wingdings" pitchFamily="2" charset="2"/>
              <a:buAutoNum type="arabicPeriod"/>
            </a:pPr>
            <a:r>
              <a:rPr lang="en-US"/>
              <a:t>Geografi sebagai suatu sintesis sebagai ilmu sintesis untuk menjawab </a:t>
            </a:r>
            <a:r>
              <a:rPr lang="en-US" sz="2400" u="sng"/>
              <a:t>WHAT, WHERE, WHY, HOW, dan When</a:t>
            </a:r>
            <a:endParaRPr lang="en-US" sz="2400"/>
          </a:p>
          <a:p>
            <a:pPr marL="571500" indent="-571500">
              <a:buFont typeface="Wingdings" pitchFamily="2" charset="2"/>
              <a:buAutoNum type="arabicPeriod"/>
            </a:pPr>
            <a:r>
              <a:rPr lang="en-US"/>
              <a:t>Geografi sebagai ilmu tata guna lahan - mengkaji penggunaan lahan dengan teori Konsentrik / Burgess, tataguna lahan / Von Thunnen, Sektoral / Hoyt</a:t>
            </a:r>
          </a:p>
          <a:p>
            <a:pPr marL="571500" indent="-571500">
              <a:buFont typeface="Wingdings" pitchFamily="2" charset="2"/>
              <a:buAutoNum type="arabicPeriod"/>
            </a:pPr>
            <a:r>
              <a:rPr lang="en-US"/>
              <a:t>Geografi sebagai bidang ilmu penelitian</a:t>
            </a:r>
          </a:p>
          <a:p>
            <a:pPr marL="571500" indent="-571500">
              <a:buFont typeface="Wingdings" pitchFamily="2" charset="2"/>
              <a:buAutoNum type="arabicPeriod"/>
            </a:pPr>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ChangeArrowheads="1"/>
          </p:cNvSpPr>
          <p:nvPr>
            <p:ph type="title"/>
          </p:nvPr>
        </p:nvSpPr>
        <p:spPr>
          <a:xfrm>
            <a:off x="1524000" y="190500"/>
            <a:ext cx="7010400" cy="690563"/>
          </a:xfrm>
        </p:spPr>
        <p:txBody>
          <a:bodyPr/>
          <a:lstStyle/>
          <a:p>
            <a:pPr algn="ctr"/>
            <a:r>
              <a:rPr lang="en-US" sz="3800"/>
              <a:t>Penelitian Geografi</a:t>
            </a:r>
          </a:p>
        </p:txBody>
      </p:sp>
      <p:sp>
        <p:nvSpPr>
          <p:cNvPr id="422915" name="Rectangle 3"/>
          <p:cNvSpPr>
            <a:spLocks noGrp="1" noChangeArrowheads="1"/>
          </p:cNvSpPr>
          <p:nvPr>
            <p:ph idx="1"/>
          </p:nvPr>
        </p:nvSpPr>
        <p:spPr>
          <a:xfrm>
            <a:off x="0" y="1447800"/>
            <a:ext cx="9144000" cy="5410200"/>
          </a:xfrm>
        </p:spPr>
        <p:txBody>
          <a:bodyPr/>
          <a:lstStyle/>
          <a:p>
            <a:pPr marL="609600" indent="-609600">
              <a:lnSpc>
                <a:spcPct val="90000"/>
              </a:lnSpc>
              <a:buFont typeface="Wingdings" pitchFamily="2" charset="2"/>
              <a:buNone/>
            </a:pPr>
            <a:r>
              <a:rPr lang="en-US"/>
              <a:t>Geografi sebagai ilmu sebagaimana ilmu-ilmu lainnya sangat ditentukan kegiatan ilmiah (</a:t>
            </a:r>
            <a:r>
              <a:rPr lang="en-US" i="1"/>
              <a:t>scientific research)</a:t>
            </a:r>
          </a:p>
          <a:p>
            <a:pPr marL="609600" indent="-609600">
              <a:lnSpc>
                <a:spcPct val="90000"/>
              </a:lnSpc>
              <a:buFont typeface="Wingdings" pitchFamily="2" charset="2"/>
              <a:buNone/>
            </a:pPr>
            <a:r>
              <a:rPr lang="en-US"/>
              <a:t>Proses berfikir untuk mencari jawab dan sifat ingin tahu termasuk dalam Geografi</a:t>
            </a:r>
          </a:p>
          <a:p>
            <a:pPr marL="609600" indent="-609600">
              <a:lnSpc>
                <a:spcPct val="90000"/>
              </a:lnSpc>
              <a:buFont typeface="Wingdings" pitchFamily="2" charset="2"/>
              <a:buNone/>
            </a:pPr>
            <a:r>
              <a:rPr lang="en-US"/>
              <a:t>Proses berfikir memuat (Suriasumantri,1983)</a:t>
            </a:r>
          </a:p>
          <a:p>
            <a:pPr marL="609600" indent="-609600">
              <a:lnSpc>
                <a:spcPct val="90000"/>
              </a:lnSpc>
              <a:buFontTx/>
              <a:buAutoNum type="arabicPeriod"/>
            </a:pPr>
            <a:r>
              <a:rPr lang="en-US"/>
              <a:t>Apa yang ingin diketahui (Ontologi)</a:t>
            </a:r>
          </a:p>
          <a:p>
            <a:pPr marL="609600" indent="-609600">
              <a:lnSpc>
                <a:spcPct val="90000"/>
              </a:lnSpc>
              <a:buFontTx/>
              <a:buAutoNum type="arabicPeriod"/>
            </a:pPr>
            <a:r>
              <a:rPr lang="en-US"/>
              <a:t>Bagaimana cara memperoleh pengetahuan (Epistemologi)</a:t>
            </a:r>
          </a:p>
          <a:p>
            <a:pPr marL="609600" indent="-609600">
              <a:lnSpc>
                <a:spcPct val="90000"/>
              </a:lnSpc>
              <a:buFontTx/>
              <a:buAutoNum type="arabicPeriod"/>
            </a:pPr>
            <a:r>
              <a:rPr lang="en-US"/>
              <a:t>Apa nilai pengetahuan tersebut (Axiologi)</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2" name="Rectangle 4"/>
          <p:cNvSpPr>
            <a:spLocks noGrp="1" noChangeArrowheads="1"/>
          </p:cNvSpPr>
          <p:nvPr>
            <p:ph type="title"/>
          </p:nvPr>
        </p:nvSpPr>
        <p:spPr>
          <a:xfrm>
            <a:off x="0" y="838200"/>
            <a:ext cx="8593138" cy="288925"/>
          </a:xfrm>
        </p:spPr>
        <p:txBody>
          <a:bodyPr/>
          <a:lstStyle/>
          <a:p>
            <a:pPr algn="ctr"/>
            <a:r>
              <a:rPr lang="en-US" sz="3000" b="1"/>
              <a:t>Perbedaan Metode Kuantitatif dan Kualitatif </a:t>
            </a:r>
          </a:p>
        </p:txBody>
      </p:sp>
      <p:graphicFrame>
        <p:nvGraphicFramePr>
          <p:cNvPr id="427118" name="Group 110"/>
          <p:cNvGraphicFramePr>
            <a:graphicFrameLocks noGrp="1"/>
          </p:cNvGraphicFramePr>
          <p:nvPr>
            <p:ph type="tbl" idx="1"/>
          </p:nvPr>
        </p:nvGraphicFramePr>
        <p:xfrm>
          <a:off x="0" y="1295400"/>
          <a:ext cx="8991600" cy="5784536"/>
        </p:xfrm>
        <a:graphic>
          <a:graphicData uri="http://schemas.openxmlformats.org/drawingml/2006/table">
            <a:tbl>
              <a:tblPr/>
              <a:tblGrid>
                <a:gridCol w="2438400"/>
                <a:gridCol w="3352800"/>
                <a:gridCol w="3200400"/>
              </a:tblGrid>
              <a:tr h="304800">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smtClean="0">
                          <a:ln>
                            <a:noFill/>
                          </a:ln>
                          <a:solidFill>
                            <a:schemeClr val="tx2"/>
                          </a:solidFill>
                          <a:effectLst/>
                          <a:latin typeface="Arial" charset="0"/>
                        </a:rPr>
                        <a:t>Aspek</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smtClean="0">
                          <a:ln>
                            <a:noFill/>
                          </a:ln>
                          <a:solidFill>
                            <a:schemeClr val="tx2"/>
                          </a:solidFill>
                          <a:effectLst/>
                          <a:latin typeface="Arial" charset="0"/>
                        </a:rPr>
                        <a:t>Kuantitatif</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smtClean="0">
                          <a:ln>
                            <a:noFill/>
                          </a:ln>
                          <a:solidFill>
                            <a:schemeClr val="tx2"/>
                          </a:solidFill>
                          <a:effectLst/>
                          <a:latin typeface="Arial" charset="0"/>
                        </a:rPr>
                        <a:t>Kualitatif</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608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smtClean="0">
                          <a:ln>
                            <a:noFill/>
                          </a:ln>
                          <a:solidFill>
                            <a:schemeClr val="tx2"/>
                          </a:solidFill>
                          <a:effectLst/>
                          <a:latin typeface="Arial" charset="0"/>
                        </a:rPr>
                        <a:t>Paradigma</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Positivis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Konstruktif</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2068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smtClean="0">
                          <a:ln>
                            <a:noFill/>
                          </a:ln>
                          <a:solidFill>
                            <a:schemeClr val="tx2"/>
                          </a:solidFill>
                          <a:effectLst/>
                          <a:latin typeface="Arial" charset="0"/>
                        </a:rPr>
                        <a:t>Dimensi Ontologi</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0" i="0" u="none" strike="noStrike" cap="none" normalizeH="0" baseline="0" smtClean="0">
                          <a:ln>
                            <a:noFill/>
                          </a:ln>
                          <a:solidFill>
                            <a:schemeClr val="tx2"/>
                          </a:solidFill>
                          <a:effectLst/>
                          <a:latin typeface="Arial" charset="0"/>
                        </a:rPr>
                        <a:t>Realisme, kebenaran, Universal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0" i="0" u="none" strike="noStrike" cap="none" normalizeH="0" baseline="0" smtClean="0">
                          <a:ln>
                            <a:noFill/>
                          </a:ln>
                          <a:solidFill>
                            <a:schemeClr val="tx2"/>
                          </a:solidFill>
                          <a:effectLst/>
                          <a:latin typeface="Arial" charset="0"/>
                        </a:rPr>
                        <a:t>Ganda indiv punya kebenaran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450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smtClean="0">
                          <a:ln>
                            <a:noFill/>
                          </a:ln>
                          <a:solidFill>
                            <a:schemeClr val="tx2"/>
                          </a:solidFill>
                          <a:effectLst/>
                          <a:latin typeface="Arial" charset="0"/>
                        </a:rPr>
                        <a:t>Epistimologi</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Ada jarak dg Obyek</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Enyatu dg obyek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608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smtClean="0">
                          <a:ln>
                            <a:noFill/>
                          </a:ln>
                          <a:solidFill>
                            <a:schemeClr val="tx2"/>
                          </a:solidFill>
                          <a:effectLst/>
                          <a:latin typeface="Arial" charset="0"/>
                        </a:rPr>
                        <a:t>Perspektif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Etic, perspektif orang luar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Emic, perspektif org dalam</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608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smtClean="0">
                          <a:ln>
                            <a:noFill/>
                          </a:ln>
                          <a:solidFill>
                            <a:schemeClr val="tx2"/>
                          </a:solidFill>
                          <a:effectLst/>
                          <a:latin typeface="Arial" charset="0"/>
                        </a:rPr>
                        <a:t>Validitas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Obyektif, tunggal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Subyektif, banyak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608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smtClean="0">
                          <a:ln>
                            <a:noFill/>
                          </a:ln>
                          <a:solidFill>
                            <a:schemeClr val="tx2"/>
                          </a:solidFill>
                          <a:effectLst/>
                          <a:latin typeface="Arial" charset="0"/>
                        </a:rPr>
                        <a:t>Generalisasi</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Universal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Kontekstual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450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smtClean="0">
                          <a:ln>
                            <a:noFill/>
                          </a:ln>
                          <a:solidFill>
                            <a:schemeClr val="tx2"/>
                          </a:solidFill>
                          <a:effectLst/>
                          <a:latin typeface="Arial" charset="0"/>
                        </a:rPr>
                        <a:t>Jenis Data</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Angka, numerik</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Kata-2 penjelasan, gambar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608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smtClean="0">
                          <a:ln>
                            <a:noFill/>
                          </a:ln>
                          <a:solidFill>
                            <a:schemeClr val="tx2"/>
                          </a:solidFill>
                          <a:effectLst/>
                          <a:latin typeface="Arial" charset="0"/>
                        </a:rPr>
                        <a:t>Alat Pencakup Data</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Teknologi, kuesioner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Peneliti sdri, indept interv</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608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smtClean="0">
                          <a:ln>
                            <a:noFill/>
                          </a:ln>
                          <a:solidFill>
                            <a:schemeClr val="tx2"/>
                          </a:solidFill>
                          <a:effectLst/>
                          <a:latin typeface="Arial" charset="0"/>
                        </a:rPr>
                        <a:t>Unit Kajian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Makro, luas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Mikro, kasus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608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smtClean="0">
                          <a:ln>
                            <a:noFill/>
                          </a:ln>
                          <a:solidFill>
                            <a:schemeClr val="tx2"/>
                          </a:solidFill>
                          <a:effectLst/>
                          <a:latin typeface="Arial" charset="0"/>
                        </a:rPr>
                        <a:t>Proses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Deduktif</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Induktif</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450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smtClean="0">
                          <a:ln>
                            <a:noFill/>
                          </a:ln>
                          <a:solidFill>
                            <a:schemeClr val="tx2"/>
                          </a:solidFill>
                          <a:effectLst/>
                          <a:latin typeface="Arial" charset="0"/>
                        </a:rPr>
                        <a:t>Tujuan Kajian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Penjelasan, prediksi</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Makna, pemahaman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1524000" y="190500"/>
            <a:ext cx="7010400" cy="588963"/>
          </a:xfrm>
        </p:spPr>
        <p:txBody>
          <a:bodyPr/>
          <a:lstStyle/>
          <a:p>
            <a:pPr algn="ctr"/>
            <a:r>
              <a:rPr lang="en-US" sz="3000" b="1"/>
              <a:t>Langkah Penelitian Geografi al</a:t>
            </a:r>
          </a:p>
        </p:txBody>
      </p:sp>
      <p:sp>
        <p:nvSpPr>
          <p:cNvPr id="430083" name="Rectangle 3"/>
          <p:cNvSpPr>
            <a:spLocks noGrp="1" noChangeArrowheads="1"/>
          </p:cNvSpPr>
          <p:nvPr>
            <p:ph idx="1"/>
          </p:nvPr>
        </p:nvSpPr>
        <p:spPr>
          <a:xfrm>
            <a:off x="152400" y="1447800"/>
            <a:ext cx="8991600" cy="5410200"/>
          </a:xfrm>
        </p:spPr>
        <p:txBody>
          <a:bodyPr/>
          <a:lstStyle/>
          <a:p>
            <a:pPr marL="609600" indent="-609600">
              <a:buFontTx/>
              <a:buAutoNum type="arabicPeriod"/>
            </a:pPr>
            <a:r>
              <a:rPr lang="en-US"/>
              <a:t>Menentukan tema dan topik</a:t>
            </a:r>
          </a:p>
          <a:p>
            <a:pPr marL="609600" indent="-609600">
              <a:buFontTx/>
              <a:buAutoNum type="arabicPeriod"/>
            </a:pPr>
            <a:r>
              <a:rPr lang="en-US"/>
              <a:t>Menjelaskan latar belakang penelitian</a:t>
            </a:r>
          </a:p>
          <a:p>
            <a:pPr marL="609600" indent="-609600">
              <a:buFontTx/>
              <a:buAutoNum type="arabicPeriod"/>
            </a:pPr>
            <a:r>
              <a:rPr lang="en-US"/>
              <a:t>Menelaah buku teks dan hasil penelitian terdahulu</a:t>
            </a:r>
          </a:p>
          <a:p>
            <a:pPr marL="609600" indent="-609600">
              <a:buFontTx/>
              <a:buAutoNum type="arabicPeriod"/>
            </a:pPr>
            <a:r>
              <a:rPr lang="en-US"/>
              <a:t>Merumuskan hipotesis dan pertanyaan penelt</a:t>
            </a:r>
          </a:p>
          <a:p>
            <a:pPr marL="609600" indent="-609600">
              <a:buFontTx/>
              <a:buAutoNum type="arabicPeriod"/>
            </a:pPr>
            <a:r>
              <a:rPr lang="en-US"/>
              <a:t>Menjelaskan mengenai metode penelitian</a:t>
            </a:r>
          </a:p>
          <a:p>
            <a:pPr marL="609600" indent="-609600">
              <a:buFontTx/>
              <a:buAutoNum type="arabicPeriod"/>
            </a:pPr>
            <a:r>
              <a:rPr lang="en-US"/>
              <a:t>Melaksanakan analisis dan menyajikan hasil</a:t>
            </a:r>
          </a:p>
          <a:p>
            <a:pPr marL="609600" indent="-609600">
              <a:buFontTx/>
              <a:buAutoNum type="arabicPeriod"/>
            </a:pPr>
            <a:r>
              <a:rPr lang="en-US"/>
              <a:t>Menyimpulkan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246063" y="930275"/>
            <a:ext cx="8897937" cy="1143000"/>
          </a:xfrm>
        </p:spPr>
        <p:txBody>
          <a:bodyPr/>
          <a:lstStyle/>
          <a:p>
            <a:pPr algn="ctr"/>
            <a:r>
              <a:rPr lang="en-US" sz="2800" b="1" i="1">
                <a:cs typeface="Times New Roman" pitchFamily="18" charset="0"/>
              </a:rPr>
              <a:t>Obyek Formal </a:t>
            </a:r>
            <a:r>
              <a:rPr lang="en-US" sz="3800" b="1" i="1">
                <a:cs typeface="Times New Roman" pitchFamily="18" charset="0"/>
              </a:rPr>
              <a:t/>
            </a:r>
            <a:br>
              <a:rPr lang="en-US" sz="3800" b="1" i="1">
                <a:cs typeface="Times New Roman" pitchFamily="18" charset="0"/>
              </a:rPr>
            </a:br>
            <a:r>
              <a:rPr lang="en-US" sz="3800" b="1" i="1">
                <a:cs typeface="Times New Roman" pitchFamily="18" charset="0"/>
              </a:rPr>
              <a:t>Pendekatan geografi   </a:t>
            </a:r>
          </a:p>
        </p:txBody>
      </p:sp>
      <p:sp>
        <p:nvSpPr>
          <p:cNvPr id="119812" name="Rectangle 4"/>
          <p:cNvSpPr>
            <a:spLocks noChangeArrowheads="1"/>
          </p:cNvSpPr>
          <p:nvPr/>
        </p:nvSpPr>
        <p:spPr bwMode="auto">
          <a:xfrm>
            <a:off x="1485900" y="2133600"/>
            <a:ext cx="6423025" cy="2289175"/>
          </a:xfrm>
          <a:prstGeom prst="rect">
            <a:avLst/>
          </a:prstGeom>
          <a:noFill/>
          <a:ln w="9525">
            <a:noFill/>
            <a:miter lim="800000"/>
            <a:headEnd/>
            <a:tailEnd/>
          </a:ln>
          <a:effectLst/>
        </p:spPr>
        <p:txBody>
          <a:bodyPr>
            <a:spAutoFit/>
          </a:bodyPr>
          <a:lstStyle/>
          <a:p>
            <a:pPr marL="457200" indent="-457200" eaLnBrk="1" hangingPunct="1">
              <a:spcBef>
                <a:spcPct val="50000"/>
              </a:spcBef>
              <a:buFontTx/>
              <a:buAutoNum type="alphaLcPeriod"/>
            </a:pPr>
            <a:r>
              <a:rPr lang="en-US" sz="3600">
                <a:latin typeface="Tahoma" charset="0"/>
              </a:rPr>
              <a:t>Pendekatan Keruangan</a:t>
            </a:r>
          </a:p>
          <a:p>
            <a:pPr marL="457200" indent="-457200" eaLnBrk="1" hangingPunct="1">
              <a:spcBef>
                <a:spcPct val="50000"/>
              </a:spcBef>
              <a:buFontTx/>
              <a:buAutoNum type="alphaLcPeriod"/>
            </a:pPr>
            <a:r>
              <a:rPr lang="en-US" sz="3600">
                <a:latin typeface="Tahoma" charset="0"/>
              </a:rPr>
              <a:t>Pendekatan Kelingkungan</a:t>
            </a:r>
          </a:p>
          <a:p>
            <a:pPr marL="457200" indent="-457200" eaLnBrk="1" hangingPunct="1">
              <a:spcBef>
                <a:spcPct val="50000"/>
              </a:spcBef>
              <a:buFontTx/>
              <a:buAutoNum type="alphaLcPeriod"/>
            </a:pPr>
            <a:r>
              <a:rPr lang="en-US" sz="3600">
                <a:latin typeface="Tahoma" charset="0"/>
              </a:rPr>
              <a:t>Pendekatan Kewilayahan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8146" name="Rectangle 2"/>
          <p:cNvSpPr>
            <a:spLocks noGrp="1" noChangeArrowheads="1"/>
          </p:cNvSpPr>
          <p:nvPr>
            <p:ph type="title"/>
          </p:nvPr>
        </p:nvSpPr>
        <p:spPr>
          <a:xfrm>
            <a:off x="228600" y="914400"/>
            <a:ext cx="7772400" cy="1096963"/>
          </a:xfrm>
        </p:spPr>
        <p:txBody>
          <a:bodyPr>
            <a:normAutofit/>
          </a:bodyPr>
          <a:lstStyle/>
          <a:p>
            <a:r>
              <a:rPr lang="en-US" sz="2100">
                <a:solidFill>
                  <a:srgbClr val="3333FF"/>
                </a:solidFill>
              </a:rPr>
              <a:t>KEHARUSAN KERJASAMA</a:t>
            </a:r>
            <a:br>
              <a:rPr lang="en-US" sz="2100">
                <a:solidFill>
                  <a:srgbClr val="3333FF"/>
                </a:solidFill>
              </a:rPr>
            </a:br>
            <a:r>
              <a:rPr lang="en-US" sz="2100">
                <a:solidFill>
                  <a:srgbClr val="3333FF"/>
                </a:solidFill>
              </a:rPr>
              <a:t>- ANTAR TEMPAT HINGGA ANTAR NEGARA</a:t>
            </a:r>
            <a:br>
              <a:rPr lang="en-US" sz="2100">
                <a:solidFill>
                  <a:srgbClr val="3333FF"/>
                </a:solidFill>
              </a:rPr>
            </a:br>
            <a:r>
              <a:rPr lang="en-US" sz="2100">
                <a:solidFill>
                  <a:srgbClr val="3333FF"/>
                </a:solidFill>
              </a:rPr>
              <a:t>- ANTAR INDIVIDU HINGGA ANTAR BANGSA</a:t>
            </a:r>
          </a:p>
        </p:txBody>
      </p:sp>
      <p:sp>
        <p:nvSpPr>
          <p:cNvPr id="518147" name="Rectangle 3"/>
          <p:cNvSpPr>
            <a:spLocks noGrp="1" noChangeArrowheads="1"/>
          </p:cNvSpPr>
          <p:nvPr>
            <p:ph idx="1"/>
          </p:nvPr>
        </p:nvSpPr>
        <p:spPr>
          <a:xfrm>
            <a:off x="0" y="2563813"/>
            <a:ext cx="8991600" cy="3698875"/>
          </a:xfrm>
        </p:spPr>
        <p:txBody>
          <a:bodyPr/>
          <a:lstStyle/>
          <a:p>
            <a:pPr>
              <a:buFont typeface="Wingdings" pitchFamily="2" charset="2"/>
              <a:buNone/>
            </a:pPr>
            <a:r>
              <a:rPr lang="en-US" sz="1900"/>
              <a:t>	</a:t>
            </a:r>
            <a:r>
              <a:rPr lang="en-US" sz="2600"/>
              <a:t>MAKIN INTENS  ANTAR INTERDEPENDENSI DAN INTERAKSI APA DAMPAKNYA?</a:t>
            </a:r>
          </a:p>
          <a:p>
            <a:pPr>
              <a:buFont typeface="Wingdings" pitchFamily="2" charset="2"/>
              <a:buNone/>
            </a:pPr>
            <a:r>
              <a:rPr lang="en-US" sz="2600"/>
              <a:t>	APA MANFAAT BAGI NEGARA KITA DENGAN LUAS 7.700.000 KM PERSEGI?</a:t>
            </a:r>
          </a:p>
          <a:p>
            <a:pPr>
              <a:buFont typeface="Wingdings" pitchFamily="2" charset="2"/>
              <a:buNone/>
            </a:pPr>
            <a:r>
              <a:rPr lang="en-US" sz="2600"/>
              <a:t>		1. POTENSI WILAYAH (INTERNAL),  PEMBANGUNAN DAN KESEJAHTERAAN</a:t>
            </a:r>
          </a:p>
          <a:p>
            <a:pPr>
              <a:buFont typeface="Wingdings" pitchFamily="2" charset="2"/>
              <a:buNone/>
            </a:pPr>
            <a:r>
              <a:rPr lang="en-US" sz="2600"/>
              <a:t>		2. KERJASAMA ANTAR BANGSA (EKSTERNAL)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8146"/>
                                        </p:tgtEl>
                                        <p:attrNameLst>
                                          <p:attrName>style.visibility</p:attrName>
                                        </p:attrNameLst>
                                      </p:cBhvr>
                                      <p:to>
                                        <p:strVal val="visible"/>
                                      </p:to>
                                    </p:set>
                                    <p:animEffect transition="in" filter="fade">
                                      <p:cBhvr>
                                        <p:cTn id="7" dur="2000"/>
                                        <p:tgtEl>
                                          <p:spTgt spid="51814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8147">
                                            <p:txEl>
                                              <p:pRg st="0" end="0"/>
                                            </p:txEl>
                                          </p:spTgt>
                                        </p:tgtEl>
                                        <p:attrNameLst>
                                          <p:attrName>style.visibility</p:attrName>
                                        </p:attrNameLst>
                                      </p:cBhvr>
                                      <p:to>
                                        <p:strVal val="visible"/>
                                      </p:to>
                                    </p:set>
                                    <p:animEffect transition="in" filter="wipe(left)">
                                      <p:cBhvr>
                                        <p:cTn id="12" dur="500"/>
                                        <p:tgtEl>
                                          <p:spTgt spid="5181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8147">
                                            <p:txEl>
                                              <p:pRg st="1" end="1"/>
                                            </p:txEl>
                                          </p:spTgt>
                                        </p:tgtEl>
                                        <p:attrNameLst>
                                          <p:attrName>style.visibility</p:attrName>
                                        </p:attrNameLst>
                                      </p:cBhvr>
                                      <p:to>
                                        <p:strVal val="visible"/>
                                      </p:to>
                                    </p:set>
                                    <p:animEffect transition="in" filter="wipe(left)">
                                      <p:cBhvr>
                                        <p:cTn id="17" dur="500"/>
                                        <p:tgtEl>
                                          <p:spTgt spid="5181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8147">
                                            <p:txEl>
                                              <p:pRg st="2" end="2"/>
                                            </p:txEl>
                                          </p:spTgt>
                                        </p:tgtEl>
                                        <p:attrNameLst>
                                          <p:attrName>style.visibility</p:attrName>
                                        </p:attrNameLst>
                                      </p:cBhvr>
                                      <p:to>
                                        <p:strVal val="visible"/>
                                      </p:to>
                                    </p:set>
                                    <p:animEffect transition="in" filter="wipe(left)">
                                      <p:cBhvr>
                                        <p:cTn id="22" dur="500"/>
                                        <p:tgtEl>
                                          <p:spTgt spid="51814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8147">
                                            <p:txEl>
                                              <p:pRg st="3" end="3"/>
                                            </p:txEl>
                                          </p:spTgt>
                                        </p:tgtEl>
                                        <p:attrNameLst>
                                          <p:attrName>style.visibility</p:attrName>
                                        </p:attrNameLst>
                                      </p:cBhvr>
                                      <p:to>
                                        <p:strVal val="visible"/>
                                      </p:to>
                                    </p:set>
                                    <p:animEffect transition="in" filter="wipe(left)">
                                      <p:cBhvr>
                                        <p:cTn id="27" dur="500"/>
                                        <p:tgtEl>
                                          <p:spTgt spid="518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8146" grpId="0"/>
      <p:bldP spid="518147"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76200" y="1219200"/>
            <a:ext cx="9144000" cy="685800"/>
          </a:xfrm>
        </p:spPr>
        <p:txBody>
          <a:bodyPr/>
          <a:lstStyle/>
          <a:p>
            <a:pPr algn="ctr"/>
            <a:r>
              <a:rPr lang="en-GB" b="1" i="1">
                <a:solidFill>
                  <a:srgbClr val="000000"/>
                </a:solidFill>
                <a:cs typeface="Times New Roman" pitchFamily="18" charset="0"/>
              </a:rPr>
              <a:t>Pendekatan Keruangan</a:t>
            </a:r>
            <a:br>
              <a:rPr lang="en-GB" b="1" i="1">
                <a:solidFill>
                  <a:srgbClr val="000000"/>
                </a:solidFill>
                <a:cs typeface="Times New Roman" pitchFamily="18" charset="0"/>
              </a:rPr>
            </a:br>
            <a:r>
              <a:rPr lang="en-GB" sz="2400" b="1" i="1">
                <a:solidFill>
                  <a:srgbClr val="000000"/>
                </a:solidFill>
                <a:cs typeface="Times New Roman" pitchFamily="18" charset="0"/>
              </a:rPr>
              <a:t>Hadi Sabari Yunus, 2005</a:t>
            </a:r>
            <a:r>
              <a:rPr lang="en-GB" b="1" i="1">
                <a:solidFill>
                  <a:srgbClr val="000000"/>
                </a:solidFill>
                <a:cs typeface="Times New Roman" pitchFamily="18" charset="0"/>
              </a:rPr>
              <a:t/>
            </a:r>
            <a:br>
              <a:rPr lang="en-GB" b="1" i="1">
                <a:solidFill>
                  <a:srgbClr val="000000"/>
                </a:solidFill>
                <a:cs typeface="Times New Roman" pitchFamily="18" charset="0"/>
              </a:rPr>
            </a:br>
            <a:endParaRPr lang="en-US" b="1" i="1">
              <a:solidFill>
                <a:srgbClr val="000000"/>
              </a:solidFill>
              <a:cs typeface="Times New Roman" pitchFamily="18" charset="0"/>
            </a:endParaRPr>
          </a:p>
        </p:txBody>
      </p:sp>
      <p:sp>
        <p:nvSpPr>
          <p:cNvPr id="122883" name="Rectangle 3"/>
          <p:cNvSpPr>
            <a:spLocks noGrp="1" noChangeArrowheads="1"/>
          </p:cNvSpPr>
          <p:nvPr>
            <p:ph idx="1"/>
          </p:nvPr>
        </p:nvSpPr>
        <p:spPr>
          <a:xfrm>
            <a:off x="228600" y="2362200"/>
            <a:ext cx="8915400" cy="5576888"/>
          </a:xfrm>
        </p:spPr>
        <p:txBody>
          <a:bodyPr/>
          <a:lstStyle/>
          <a:p>
            <a:pPr marL="609600" indent="-609600" algn="just">
              <a:buFontTx/>
              <a:buAutoNum type="arabicPeriod"/>
            </a:pPr>
            <a:r>
              <a:rPr lang="en-US" sz="2600" b="1">
                <a:solidFill>
                  <a:srgbClr val="000000"/>
                </a:solidFill>
                <a:latin typeface="Times New Roman" pitchFamily="18" charset="0"/>
                <a:cs typeface="Times New Roman" pitchFamily="18" charset="0"/>
              </a:rPr>
              <a:t>Analisis Pola keruangan</a:t>
            </a:r>
          </a:p>
          <a:p>
            <a:pPr marL="609600" indent="-609600" algn="just">
              <a:buFontTx/>
              <a:buAutoNum type="arabicPeriod"/>
            </a:pPr>
            <a:r>
              <a:rPr lang="en-US" sz="2600" b="1">
                <a:solidFill>
                  <a:srgbClr val="000000"/>
                </a:solidFill>
                <a:latin typeface="Times New Roman" pitchFamily="18" charset="0"/>
                <a:cs typeface="Times New Roman" pitchFamily="18" charset="0"/>
              </a:rPr>
              <a:t>Analisis Proses keruangan   </a:t>
            </a:r>
          </a:p>
          <a:p>
            <a:pPr marL="609600" indent="-609600" algn="just">
              <a:buFontTx/>
              <a:buAutoNum type="arabicPeriod"/>
            </a:pPr>
            <a:r>
              <a:rPr lang="en-US" sz="2600" b="1">
                <a:solidFill>
                  <a:srgbClr val="000000"/>
                </a:solidFill>
                <a:latin typeface="Times New Roman" pitchFamily="18" charset="0"/>
                <a:cs typeface="Times New Roman" pitchFamily="18" charset="0"/>
              </a:rPr>
              <a:t>Analisis Struktur keruangan</a:t>
            </a:r>
          </a:p>
          <a:p>
            <a:pPr marL="609600" indent="-609600" algn="just">
              <a:buFontTx/>
              <a:buAutoNum type="arabicPeriod"/>
            </a:pPr>
            <a:r>
              <a:rPr lang="en-US" sz="2600" b="1">
                <a:solidFill>
                  <a:srgbClr val="000000"/>
                </a:solidFill>
                <a:latin typeface="Times New Roman" pitchFamily="18" charset="0"/>
                <a:cs typeface="Times New Roman" pitchFamily="18" charset="0"/>
              </a:rPr>
              <a:t>Analisis Interaksi keruangan</a:t>
            </a:r>
          </a:p>
          <a:p>
            <a:pPr marL="609600" indent="-609600" algn="just">
              <a:buFontTx/>
              <a:buAutoNum type="arabicPeriod"/>
            </a:pPr>
            <a:r>
              <a:rPr lang="en-US" sz="2600" b="1">
                <a:solidFill>
                  <a:srgbClr val="000000"/>
                </a:solidFill>
                <a:latin typeface="Times New Roman" pitchFamily="18" charset="0"/>
                <a:cs typeface="Times New Roman" pitchFamily="18" charset="0"/>
              </a:rPr>
              <a:t>Analisis Organisasi keruangan</a:t>
            </a:r>
          </a:p>
          <a:p>
            <a:pPr marL="609600" indent="-609600" algn="just">
              <a:buFontTx/>
              <a:buAutoNum type="arabicPeriod"/>
            </a:pPr>
            <a:r>
              <a:rPr lang="en-US" sz="2600" b="1">
                <a:solidFill>
                  <a:srgbClr val="000000"/>
                </a:solidFill>
                <a:latin typeface="Times New Roman" pitchFamily="18" charset="0"/>
                <a:cs typeface="Times New Roman" pitchFamily="18" charset="0"/>
              </a:rPr>
              <a:t>Analisis Asosiasi keruangan</a:t>
            </a:r>
          </a:p>
          <a:p>
            <a:pPr marL="609600" indent="-609600" algn="just">
              <a:buFontTx/>
              <a:buAutoNum type="arabicPeriod"/>
            </a:pPr>
            <a:r>
              <a:rPr lang="en-US" sz="2600" b="1">
                <a:solidFill>
                  <a:srgbClr val="000000"/>
                </a:solidFill>
                <a:latin typeface="Times New Roman" pitchFamily="18" charset="0"/>
                <a:cs typeface="Times New Roman" pitchFamily="18" charset="0"/>
              </a:rPr>
              <a:t>Analisis Komparasi keruangan</a:t>
            </a:r>
          </a:p>
          <a:p>
            <a:pPr marL="609600" indent="-609600" algn="just">
              <a:buFontTx/>
              <a:buAutoNum type="arabicPeriod"/>
            </a:pPr>
            <a:r>
              <a:rPr lang="en-US" sz="2600" b="1">
                <a:solidFill>
                  <a:srgbClr val="000000"/>
                </a:solidFill>
                <a:latin typeface="Times New Roman" pitchFamily="18" charset="0"/>
                <a:cs typeface="Times New Roman" pitchFamily="18" charset="0"/>
              </a:rPr>
              <a:t>Analisis Trend/ tendensi keruangan</a:t>
            </a:r>
            <a:r>
              <a:rPr lang="en-US" sz="1700">
                <a:latin typeface="Times New Roman" pitchFamily="18" charset="0"/>
                <a:sym typeface="Wingdings" pitchFamily="2" charset="2"/>
              </a:rPr>
              <a:t>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Rectangle 2"/>
          <p:cNvSpPr>
            <a:spLocks noGrp="1" noChangeArrowheads="1"/>
          </p:cNvSpPr>
          <p:nvPr>
            <p:ph type="title"/>
          </p:nvPr>
        </p:nvSpPr>
        <p:spPr>
          <a:xfrm>
            <a:off x="1600200" y="-228600"/>
            <a:ext cx="7010400" cy="1527175"/>
          </a:xfrm>
        </p:spPr>
        <p:txBody>
          <a:bodyPr/>
          <a:lstStyle/>
          <a:p>
            <a:pPr algn="ctr"/>
            <a:r>
              <a:rPr lang="en-US"/>
              <a:t>Analisis Spasial </a:t>
            </a:r>
            <a:br>
              <a:rPr lang="en-US"/>
            </a:br>
            <a:r>
              <a:rPr lang="en-US" sz="1600"/>
              <a:t>(</a:t>
            </a:r>
            <a:r>
              <a:rPr lang="en-US" sz="2000" b="1"/>
              <a:t>Knox dan Marston, 2000)</a:t>
            </a:r>
            <a:endParaRPr lang="en-US"/>
          </a:p>
        </p:txBody>
      </p:sp>
      <p:sp>
        <p:nvSpPr>
          <p:cNvPr id="496643" name="Rectangle 3"/>
          <p:cNvSpPr>
            <a:spLocks noGrp="1" noChangeArrowheads="1"/>
          </p:cNvSpPr>
          <p:nvPr>
            <p:ph idx="1"/>
          </p:nvPr>
        </p:nvSpPr>
        <p:spPr>
          <a:xfrm>
            <a:off x="304800" y="1066800"/>
            <a:ext cx="8610600" cy="5562600"/>
          </a:xfrm>
        </p:spPr>
        <p:txBody>
          <a:bodyPr/>
          <a:lstStyle/>
          <a:p>
            <a:pPr marL="571500" indent="-571500">
              <a:buFont typeface="Wingdings" pitchFamily="2" charset="2"/>
              <a:buAutoNum type="arabicPeriod"/>
            </a:pPr>
            <a:r>
              <a:rPr lang="en-US" sz="3200"/>
              <a:t>Location</a:t>
            </a:r>
          </a:p>
          <a:p>
            <a:pPr marL="571500" indent="-571500">
              <a:buFont typeface="Wingdings" pitchFamily="2" charset="2"/>
              <a:buAutoNum type="arabicPeriod"/>
            </a:pPr>
            <a:r>
              <a:rPr lang="en-US" sz="3200"/>
              <a:t>Distance</a:t>
            </a:r>
          </a:p>
          <a:p>
            <a:pPr marL="571500" indent="-571500">
              <a:buFont typeface="Wingdings" pitchFamily="2" charset="2"/>
              <a:buAutoNum type="arabicPeriod"/>
            </a:pPr>
            <a:r>
              <a:rPr lang="en-US" sz="3200"/>
              <a:t>Space (</a:t>
            </a:r>
            <a:r>
              <a:rPr lang="en-US" sz="2000"/>
              <a:t>absolute/ mathematical : point, lines,areas, planes, configuration; Relative/socioeconomic: sites, situations, routes,regions, distributions; Relative/ cultural : place, ways, territories, domain,world; Cognitive/beavioral: landmark,paths), districts,environmen, spatial layouts</a:t>
            </a:r>
            <a:r>
              <a:rPr lang="en-US" sz="3200"/>
              <a:t> </a:t>
            </a:r>
          </a:p>
          <a:p>
            <a:pPr marL="571500" indent="-571500">
              <a:buFont typeface="Wingdings" pitchFamily="2" charset="2"/>
              <a:buAutoNum type="arabicPeriod"/>
            </a:pPr>
            <a:r>
              <a:rPr lang="en-US" sz="3200"/>
              <a:t>Accesibility</a:t>
            </a:r>
          </a:p>
          <a:p>
            <a:pPr marL="571500" indent="-571500">
              <a:buFont typeface="Wingdings" pitchFamily="2" charset="2"/>
              <a:buAutoNum type="arabicPeriod"/>
            </a:pPr>
            <a:r>
              <a:rPr lang="en-US" sz="3200"/>
              <a:t>Spatial interaction </a:t>
            </a:r>
            <a:r>
              <a:rPr lang="en-US" sz="2000"/>
              <a:t>(complementarity,transferability, intervening opportunity, spatial diffusion)</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246063" y="685800"/>
            <a:ext cx="8897937" cy="1143000"/>
          </a:xfrm>
        </p:spPr>
        <p:txBody>
          <a:bodyPr/>
          <a:lstStyle/>
          <a:p>
            <a:pPr algn="ctr"/>
            <a:r>
              <a:rPr lang="en-GB" sz="4600" b="1" i="1">
                <a:solidFill>
                  <a:srgbClr val="000000"/>
                </a:solidFill>
                <a:cs typeface="Times New Roman" pitchFamily="18" charset="0"/>
              </a:rPr>
              <a:t>Pendekatan Kelingkungan</a:t>
            </a:r>
            <a:endParaRPr lang="en-US" sz="4600" b="1" i="1">
              <a:solidFill>
                <a:srgbClr val="000000"/>
              </a:solidFill>
              <a:cs typeface="Times New Roman" pitchFamily="18" charset="0"/>
            </a:endParaRPr>
          </a:p>
        </p:txBody>
      </p:sp>
      <p:sp>
        <p:nvSpPr>
          <p:cNvPr id="123907" name="Rectangle 3"/>
          <p:cNvSpPr>
            <a:spLocks noGrp="1" noChangeArrowheads="1"/>
          </p:cNvSpPr>
          <p:nvPr>
            <p:ph idx="1"/>
          </p:nvPr>
        </p:nvSpPr>
        <p:spPr>
          <a:xfrm>
            <a:off x="533400" y="1905000"/>
            <a:ext cx="8229600" cy="4800600"/>
          </a:xfrm>
        </p:spPr>
        <p:txBody>
          <a:bodyPr/>
          <a:lstStyle/>
          <a:p>
            <a:pPr marL="60325" indent="-7938" algn="just">
              <a:buFont typeface="Wingdings" pitchFamily="2" charset="2"/>
              <a:buNone/>
            </a:pPr>
            <a:r>
              <a:rPr lang="en-US" sz="3900">
                <a:solidFill>
                  <a:srgbClr val="006600"/>
                </a:solidFill>
                <a:latin typeface="Times New Roman" pitchFamily="18" charset="0"/>
                <a:cs typeface="Times New Roman" pitchFamily="18" charset="0"/>
              </a:rPr>
              <a:t>Interaksi antara organisme hidup dengan lingkungan (ekosistem) menganalisa masalah dengan menerapkan konsep dan prinsip ekologi hubungan antar variabel  manusia dengan variabel lingkungan.</a:t>
            </a:r>
          </a:p>
          <a:p>
            <a:pPr marL="60325" indent="-7938" algn="just">
              <a:buFont typeface="Wingdings" pitchFamily="2" charset="2"/>
              <a:buNone/>
            </a:pPr>
            <a:r>
              <a:rPr lang="en-US" sz="2600">
                <a:solidFill>
                  <a:srgbClr val="000000"/>
                </a:solidFill>
                <a:latin typeface="Times New Roman" pitchFamily="18" charset="0"/>
                <a:cs typeface="Times New Roman" pitchFamily="18" charset="0"/>
              </a:rPr>
              <a:t>   </a:t>
            </a:r>
            <a:r>
              <a:rPr lang="en-US" sz="2100">
                <a:solidFill>
                  <a:srgbClr val="000000"/>
                </a:solidFill>
                <a:latin typeface="Times New Roman" pitchFamily="18" charset="0"/>
                <a:cs typeface="Times New Roman" pitchFamily="18" charset="0"/>
              </a:rPr>
              <a:t>analisisnya  di kenal sebagai analisis vertikal</a:t>
            </a:r>
            <a:r>
              <a:rPr lang="en-US" sz="2100">
                <a:latin typeface="Times New Roman" pitchFamily="18" charset="0"/>
              </a:rPr>
              <a:t>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p:txBody>
          <a:bodyPr/>
          <a:lstStyle/>
          <a:p>
            <a:r>
              <a:rPr lang="en-US"/>
              <a:t>PENDEKATAN EKOLOGI/ Kelingkungan</a:t>
            </a:r>
          </a:p>
        </p:txBody>
      </p:sp>
      <p:sp>
        <p:nvSpPr>
          <p:cNvPr id="392195" name="Rectangle 3"/>
          <p:cNvSpPr>
            <a:spLocks noGrp="1" noChangeArrowheads="1"/>
          </p:cNvSpPr>
          <p:nvPr>
            <p:ph idx="1"/>
          </p:nvPr>
        </p:nvSpPr>
        <p:spPr/>
        <p:txBody>
          <a:bodyPr/>
          <a:lstStyle/>
          <a:p>
            <a:pPr marL="609600" indent="-609600">
              <a:buFontTx/>
              <a:buAutoNum type="arabicPeriod"/>
            </a:pPr>
            <a:r>
              <a:rPr lang="en-US" sz="2600"/>
              <a:t>ANALISIS PERILAKU MANUSIA DG RELASI LINGKUNGAN</a:t>
            </a:r>
          </a:p>
          <a:p>
            <a:pPr marL="609600" indent="-609600">
              <a:buFontTx/>
              <a:buAutoNum type="arabicPeriod"/>
            </a:pPr>
            <a:r>
              <a:rPr lang="en-US" sz="2600"/>
              <a:t>AKTIFITAS MANUSIA DG RELASI LINGKUNGAN</a:t>
            </a:r>
          </a:p>
          <a:p>
            <a:pPr marL="609600" indent="-609600">
              <a:buFontTx/>
              <a:buAutoNum type="arabicPeriod"/>
            </a:pPr>
            <a:r>
              <a:rPr lang="en-US" sz="2600"/>
              <a:t>Artifisial DG RELASI LINGKUNGAN</a:t>
            </a:r>
          </a:p>
          <a:p>
            <a:pPr marL="609600" indent="-609600">
              <a:buFontTx/>
              <a:buAutoNum type="arabicPeriod"/>
            </a:pPr>
            <a:r>
              <a:rPr lang="en-US" sz="2600"/>
              <a:t>Natural DG RELASI LINGKUNGAN</a:t>
            </a:r>
          </a:p>
          <a:p>
            <a:pPr marL="609600" indent="-609600">
              <a:buFontTx/>
              <a:buNone/>
            </a:pPr>
            <a:endParaRPr lang="en-US" sz="2600"/>
          </a:p>
          <a:p>
            <a:pPr marL="609600" indent="-609600">
              <a:buFontTx/>
              <a:buAutoNum type="arabicPeriod"/>
            </a:pPr>
            <a:endParaRPr lang="en-US" sz="2600"/>
          </a:p>
          <a:p>
            <a:pPr marL="609600" indent="-609600">
              <a:buFontTx/>
              <a:buAutoNum type="arabicPeriod"/>
            </a:pPr>
            <a:endParaRPr lang="en-US" sz="2600"/>
          </a:p>
          <a:p>
            <a:pPr marL="609600" indent="-609600">
              <a:buFontTx/>
              <a:buAutoNum type="arabicPeriod"/>
            </a:pPr>
            <a:endParaRPr lang="en-US" sz="26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title"/>
          </p:nvPr>
        </p:nvSpPr>
        <p:spPr/>
        <p:txBody>
          <a:bodyPr/>
          <a:lstStyle/>
          <a:p>
            <a:pPr algn="ctr"/>
            <a:r>
              <a:rPr lang="en-US"/>
              <a:t>Regional Analysis</a:t>
            </a:r>
            <a:br>
              <a:rPr lang="en-US"/>
            </a:br>
            <a:r>
              <a:rPr lang="en-US"/>
              <a:t> </a:t>
            </a:r>
            <a:r>
              <a:rPr lang="en-US" sz="1600"/>
              <a:t>(</a:t>
            </a:r>
            <a:r>
              <a:rPr lang="en-US" sz="2000" b="1"/>
              <a:t>Knox dan Marston, 2000)</a:t>
            </a:r>
          </a:p>
        </p:txBody>
      </p:sp>
      <p:sp>
        <p:nvSpPr>
          <p:cNvPr id="534531" name="Rectangle 3"/>
          <p:cNvSpPr>
            <a:spLocks noGrp="1" noChangeArrowheads="1"/>
          </p:cNvSpPr>
          <p:nvPr>
            <p:ph idx="1"/>
          </p:nvPr>
        </p:nvSpPr>
        <p:spPr/>
        <p:txBody>
          <a:bodyPr/>
          <a:lstStyle/>
          <a:p>
            <a:pPr marL="571500" indent="-571500">
              <a:buFont typeface="Wingdings" pitchFamily="2" charset="2"/>
              <a:buAutoNum type="arabicPeriod"/>
            </a:pPr>
            <a:r>
              <a:rPr lang="en-US" sz="3200" b="1"/>
              <a:t>Regionalization</a:t>
            </a:r>
          </a:p>
          <a:p>
            <a:pPr marL="571500" indent="-571500">
              <a:buFont typeface="Wingdings" pitchFamily="2" charset="2"/>
              <a:buAutoNum type="arabicPeriod"/>
            </a:pPr>
            <a:r>
              <a:rPr lang="en-US" sz="3200" b="1"/>
              <a:t>Landscape</a:t>
            </a:r>
          </a:p>
          <a:p>
            <a:pPr marL="571500" indent="-571500">
              <a:buFont typeface="Wingdings" pitchFamily="2" charset="2"/>
              <a:buAutoNum type="arabicPeriod"/>
            </a:pPr>
            <a:r>
              <a:rPr lang="en-US" sz="3200" b="1"/>
              <a:t>Sense of place</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p:txBody>
          <a:bodyPr/>
          <a:lstStyle/>
          <a:p>
            <a:r>
              <a:rPr lang="en-US" sz="3800"/>
              <a:t>PENDEKATAN Kompleks Wilayah</a:t>
            </a:r>
          </a:p>
        </p:txBody>
      </p:sp>
      <p:sp>
        <p:nvSpPr>
          <p:cNvPr id="394243" name="Rectangle 3"/>
          <p:cNvSpPr>
            <a:spLocks noGrp="1" noChangeArrowheads="1"/>
          </p:cNvSpPr>
          <p:nvPr>
            <p:ph idx="1"/>
          </p:nvPr>
        </p:nvSpPr>
        <p:spPr/>
        <p:txBody>
          <a:bodyPr/>
          <a:lstStyle/>
          <a:p>
            <a:pPr marL="609600" indent="-609600">
              <a:buFontTx/>
              <a:buAutoNum type="arabicPeriod"/>
            </a:pPr>
            <a:r>
              <a:rPr lang="en-US"/>
              <a:t>Aksional</a:t>
            </a:r>
          </a:p>
          <a:p>
            <a:pPr marL="609600" indent="-609600">
              <a:buFontTx/>
              <a:buAutoNum type="arabicPeriod"/>
            </a:pPr>
            <a:r>
              <a:rPr lang="en-US"/>
              <a:t>Interaksional</a:t>
            </a:r>
          </a:p>
          <a:p>
            <a:pPr marL="609600" indent="-609600">
              <a:buFontTx/>
              <a:buAutoNum type="arabicPeriod"/>
            </a:pPr>
            <a:r>
              <a:rPr lang="en-US"/>
              <a:t>Ketergantungan</a:t>
            </a:r>
          </a:p>
          <a:p>
            <a:pPr marL="609600" indent="-609600">
              <a:buFontTx/>
              <a:buAutoNum type="arabicPeriod"/>
            </a:pPr>
            <a:r>
              <a:rPr lang="en-US"/>
              <a:t>Saling ketergantungan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0" y="609600"/>
            <a:ext cx="9144000" cy="1143000"/>
          </a:xfrm>
        </p:spPr>
        <p:txBody>
          <a:bodyPr/>
          <a:lstStyle/>
          <a:p>
            <a:pPr algn="ctr"/>
            <a:r>
              <a:rPr lang="en-US" b="1" i="1">
                <a:solidFill>
                  <a:srgbClr val="000000"/>
                </a:solidFill>
                <a:cs typeface="Times New Roman" pitchFamily="18" charset="0"/>
              </a:rPr>
              <a:t>Pendekatan  kewilayahan</a:t>
            </a:r>
          </a:p>
        </p:txBody>
      </p:sp>
      <p:sp>
        <p:nvSpPr>
          <p:cNvPr id="124931" name="Rectangle 3"/>
          <p:cNvSpPr>
            <a:spLocks noGrp="1" noChangeArrowheads="1"/>
          </p:cNvSpPr>
          <p:nvPr>
            <p:ph idx="1"/>
          </p:nvPr>
        </p:nvSpPr>
        <p:spPr>
          <a:xfrm>
            <a:off x="0" y="1676400"/>
            <a:ext cx="8915400" cy="4419600"/>
          </a:xfrm>
        </p:spPr>
        <p:txBody>
          <a:bodyPr/>
          <a:lstStyle/>
          <a:p>
            <a:pPr marL="609600" indent="-609600" algn="just">
              <a:buFont typeface="Wingdings" pitchFamily="2" charset="2"/>
              <a:buBlip>
                <a:blip r:embed="rId3"/>
              </a:buBlip>
            </a:pPr>
            <a:r>
              <a:rPr lang="en-US" sz="3300">
                <a:latin typeface="Times New Roman" pitchFamily="18" charset="0"/>
                <a:cs typeface="Times New Roman" pitchFamily="18" charset="0"/>
              </a:rPr>
              <a:t>Kombinasi analisa keruangan dan kelingkungan.  </a:t>
            </a:r>
          </a:p>
          <a:p>
            <a:pPr marL="609600" indent="-609600" algn="just">
              <a:buFont typeface="Wingdings" pitchFamily="2" charset="2"/>
              <a:buBlip>
                <a:blip r:embed="rId3"/>
              </a:buBlip>
            </a:pPr>
            <a:r>
              <a:rPr lang="en-US" sz="3300">
                <a:latin typeface="Times New Roman" pitchFamily="18" charset="0"/>
                <a:cs typeface="Times New Roman" pitchFamily="18" charset="0"/>
              </a:rPr>
              <a:t>Dihampiri </a:t>
            </a:r>
            <a:r>
              <a:rPr lang="en-US" sz="3300" b="1" i="1">
                <a:latin typeface="Times New Roman" pitchFamily="18" charset="0"/>
                <a:cs typeface="Times New Roman" pitchFamily="18" charset="0"/>
              </a:rPr>
              <a:t>areal defferentiation</a:t>
            </a:r>
            <a:r>
              <a:rPr lang="en-US" sz="3300">
                <a:latin typeface="Times New Roman" pitchFamily="18" charset="0"/>
                <a:cs typeface="Times New Roman" pitchFamily="18" charset="0"/>
              </a:rPr>
              <a:t> (interaksi antar wilayah akan berkembang karena adanya perbedaan  antar wilayah. </a:t>
            </a:r>
          </a:p>
          <a:p>
            <a:pPr marL="609600" indent="-609600" algn="just">
              <a:buFont typeface="Wingdings" pitchFamily="2" charset="2"/>
              <a:buBlip>
                <a:blip r:embed="rId3"/>
              </a:buBlip>
            </a:pPr>
            <a:r>
              <a:rPr lang="en-US" sz="3300">
                <a:latin typeface="Times New Roman" pitchFamily="18" charset="0"/>
                <a:cs typeface="Times New Roman" pitchFamily="18" charset="0"/>
              </a:rPr>
              <a:t> Wilayah (sebagian permukaan bumi yang dapat dibedakan  dari  sekitarnya). </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246063" y="762000"/>
            <a:ext cx="7772400" cy="1143000"/>
          </a:xfrm>
        </p:spPr>
        <p:txBody>
          <a:bodyPr/>
          <a:lstStyle/>
          <a:p>
            <a:r>
              <a:rPr lang="en-US">
                <a:solidFill>
                  <a:srgbClr val="000000"/>
                </a:solidFill>
                <a:cs typeface="Times New Roman" pitchFamily="18" charset="0"/>
              </a:rPr>
              <a:t> Aplikasi </a:t>
            </a:r>
            <a:r>
              <a:rPr lang="en-US" b="1" i="1"/>
              <a:t> Pendekatan Geografi</a:t>
            </a:r>
          </a:p>
        </p:txBody>
      </p:sp>
      <p:sp>
        <p:nvSpPr>
          <p:cNvPr id="126979" name="Rectangle 3"/>
          <p:cNvSpPr>
            <a:spLocks noGrp="1" noChangeArrowheads="1"/>
          </p:cNvSpPr>
          <p:nvPr>
            <p:ph idx="1"/>
          </p:nvPr>
        </p:nvSpPr>
        <p:spPr>
          <a:xfrm>
            <a:off x="76200" y="1447800"/>
            <a:ext cx="9067800" cy="4876800"/>
          </a:xfrm>
        </p:spPr>
        <p:txBody>
          <a:bodyPr/>
          <a:lstStyle/>
          <a:p>
            <a:pPr marL="609600" indent="-609600" algn="just">
              <a:buFont typeface="Wingdings" pitchFamily="2" charset="2"/>
              <a:buNone/>
            </a:pPr>
            <a:endParaRPr lang="en-US">
              <a:solidFill>
                <a:srgbClr val="000000"/>
              </a:solidFill>
              <a:latin typeface="Times New Roman" pitchFamily="18" charset="0"/>
            </a:endParaRPr>
          </a:p>
          <a:p>
            <a:pPr marL="609600" indent="-609600">
              <a:buFont typeface="Wingdings" pitchFamily="2" charset="2"/>
              <a:buNone/>
            </a:pPr>
            <a:r>
              <a:rPr lang="en-US" sz="3900">
                <a:solidFill>
                  <a:srgbClr val="000000"/>
                </a:solidFill>
                <a:latin typeface="Times New Roman" pitchFamily="18" charset="0"/>
              </a:rPr>
              <a:t>Identifikasi persamaan perbedaan antar wilayah dalam pengelolaan potensi, sumber daya alam, manusia dan sumber daya lain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246063" y="930275"/>
            <a:ext cx="8593137" cy="1143000"/>
          </a:xfrm>
        </p:spPr>
        <p:txBody>
          <a:bodyPr/>
          <a:lstStyle/>
          <a:p>
            <a:r>
              <a:rPr lang="en-US" b="1" i="1"/>
              <a:t> Pendekatan Geografi</a:t>
            </a:r>
          </a:p>
        </p:txBody>
      </p:sp>
      <p:sp>
        <p:nvSpPr>
          <p:cNvPr id="128003" name="Rectangle 3"/>
          <p:cNvSpPr>
            <a:spLocks noGrp="1" noChangeArrowheads="1"/>
          </p:cNvSpPr>
          <p:nvPr>
            <p:ph idx="1"/>
          </p:nvPr>
        </p:nvSpPr>
        <p:spPr>
          <a:xfrm>
            <a:off x="0" y="2133600"/>
            <a:ext cx="9144000" cy="3657600"/>
          </a:xfrm>
        </p:spPr>
        <p:txBody>
          <a:bodyPr/>
          <a:lstStyle/>
          <a:p>
            <a:pPr marL="0" indent="917575" algn="just">
              <a:buFont typeface="Wingdings" pitchFamily="2" charset="2"/>
              <a:buNone/>
            </a:pPr>
            <a:r>
              <a:rPr lang="en-US" sz="2600">
                <a:solidFill>
                  <a:srgbClr val="000000"/>
                </a:solidFill>
                <a:latin typeface="Times New Roman" pitchFamily="18" charset="0"/>
              </a:rPr>
              <a:t>     </a:t>
            </a:r>
          </a:p>
          <a:p>
            <a:pPr marL="0" indent="917575">
              <a:buFont typeface="Wingdings" pitchFamily="2" charset="2"/>
              <a:buNone/>
            </a:pPr>
            <a:r>
              <a:rPr lang="en-US" sz="4300">
                <a:solidFill>
                  <a:srgbClr val="000000"/>
                </a:solidFill>
                <a:latin typeface="Times New Roman" pitchFamily="18" charset="0"/>
              </a:rPr>
              <a:t>Ketergantungan antarwilayah   dalam pengelolaan wilayah </a:t>
            </a:r>
          </a:p>
          <a:p>
            <a:pPr marL="0" indent="917575" algn="just">
              <a:buFont typeface="Wingdings" pitchFamily="2" charset="2"/>
              <a:buNone/>
            </a:pPr>
            <a:r>
              <a:rPr lang="en-US" sz="2600">
                <a:solidFill>
                  <a:srgbClr val="000000"/>
                </a:solidFill>
                <a:latin typeface="Times New Roman" pitchFamily="18" charset="0"/>
              </a:rPr>
              <a:t>     </a:t>
            </a:r>
            <a:endParaRPr lang="en-US" sz="2600">
              <a:latin typeface="Times New Roman" pitchFamily="18"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0" y="838200"/>
            <a:ext cx="9144000" cy="1295400"/>
          </a:xfrm>
        </p:spPr>
        <p:txBody>
          <a:bodyPr/>
          <a:lstStyle/>
          <a:p>
            <a:pPr algn="ctr"/>
            <a:r>
              <a:rPr lang="en-US" b="1" i="1">
                <a:solidFill>
                  <a:srgbClr val="000000"/>
                </a:solidFill>
                <a:effectLst>
                  <a:outerShdw blurRad="38100" dist="38100" dir="2700000" algn="tl">
                    <a:srgbClr val="C0C0C0"/>
                  </a:outerShdw>
                </a:effectLst>
                <a:cs typeface="Times New Roman" pitchFamily="18" charset="0"/>
              </a:rPr>
              <a:t/>
            </a:r>
            <a:br>
              <a:rPr lang="en-US" b="1" i="1">
                <a:solidFill>
                  <a:srgbClr val="000000"/>
                </a:solidFill>
                <a:effectLst>
                  <a:outerShdw blurRad="38100" dist="38100" dir="2700000" algn="tl">
                    <a:srgbClr val="C0C0C0"/>
                  </a:outerShdw>
                </a:effectLst>
                <a:cs typeface="Times New Roman" pitchFamily="18" charset="0"/>
              </a:rPr>
            </a:br>
            <a:r>
              <a:rPr lang="en-US" sz="4600" b="1" i="1">
                <a:solidFill>
                  <a:srgbClr val="000000"/>
                </a:solidFill>
                <a:effectLst>
                  <a:outerShdw blurRad="38100" dist="38100" dir="2700000" algn="tl">
                    <a:srgbClr val="C0C0C0"/>
                  </a:outerShdw>
                </a:effectLst>
                <a:cs typeface="Times New Roman" pitchFamily="18" charset="0"/>
              </a:rPr>
              <a:t>Pendekatan geografi</a:t>
            </a:r>
            <a:r>
              <a:rPr lang="en-US" i="1">
                <a:solidFill>
                  <a:srgbClr val="000000"/>
                </a:solidFill>
                <a:cs typeface="Times New Roman" pitchFamily="18" charset="0"/>
              </a:rPr>
              <a:t> </a:t>
            </a:r>
            <a:br>
              <a:rPr lang="en-US" i="1">
                <a:solidFill>
                  <a:srgbClr val="000000"/>
                </a:solidFill>
                <a:cs typeface="Times New Roman" pitchFamily="18" charset="0"/>
              </a:rPr>
            </a:br>
            <a:r>
              <a:rPr lang="en-US" i="1">
                <a:solidFill>
                  <a:srgbClr val="000000"/>
                </a:solidFill>
                <a:cs typeface="Times New Roman" pitchFamily="18" charset="0"/>
              </a:rPr>
              <a:t>(obyek formal)</a:t>
            </a:r>
            <a:br>
              <a:rPr lang="en-US" i="1">
                <a:solidFill>
                  <a:srgbClr val="000000"/>
                </a:solidFill>
                <a:cs typeface="Times New Roman" pitchFamily="18" charset="0"/>
              </a:rPr>
            </a:br>
            <a:endParaRPr lang="en-US" i="1">
              <a:solidFill>
                <a:srgbClr val="000000"/>
              </a:solidFill>
              <a:cs typeface="Times New Roman" pitchFamily="18" charset="0"/>
            </a:endParaRPr>
          </a:p>
        </p:txBody>
      </p:sp>
      <p:sp>
        <p:nvSpPr>
          <p:cNvPr id="132099" name="Rectangle 3"/>
          <p:cNvSpPr>
            <a:spLocks noGrp="1" noChangeArrowheads="1"/>
          </p:cNvSpPr>
          <p:nvPr>
            <p:ph idx="1"/>
          </p:nvPr>
        </p:nvSpPr>
        <p:spPr>
          <a:xfrm>
            <a:off x="0" y="2362200"/>
            <a:ext cx="9144000" cy="3352800"/>
          </a:xfrm>
        </p:spPr>
        <p:txBody>
          <a:bodyPr/>
          <a:lstStyle/>
          <a:p>
            <a:pPr algn="just">
              <a:lnSpc>
                <a:spcPct val="90000"/>
              </a:lnSpc>
            </a:pPr>
            <a:r>
              <a:rPr lang="en-US">
                <a:solidFill>
                  <a:srgbClr val="000000"/>
                </a:solidFill>
                <a:latin typeface="Times New Roman" pitchFamily="18" charset="0"/>
                <a:cs typeface="Times New Roman" pitchFamily="18" charset="0"/>
              </a:rPr>
              <a:t>obyek material  dalam berbagai disiplin ilmu dapat sama tetapi  masing masing  akan memiliki obyek formal yang  dijadikan pisau  analisa dengan berbagai  permasalahan geosfer</a:t>
            </a:r>
          </a:p>
          <a:p>
            <a:pPr algn="just">
              <a:lnSpc>
                <a:spcPct val="90000"/>
              </a:lnSpc>
            </a:pPr>
            <a:r>
              <a:rPr lang="en-US">
                <a:solidFill>
                  <a:srgbClr val="000000"/>
                </a:solidFill>
                <a:latin typeface="Times New Roman" pitchFamily="18" charset="0"/>
                <a:cs typeface="Times New Roman" pitchFamily="18" charset="0"/>
              </a:rPr>
              <a:t>tidak seluruh   permasalahan   harus mempergunakan secara bersama sama pendekatan keruangan, kelingkungan dan kewilayahan.</a:t>
            </a:r>
            <a:endParaRPr lang="en-US">
              <a:latin typeface="Times New Roman" pitchFamily="18" charset="0"/>
            </a:endParaRPr>
          </a:p>
          <a:p>
            <a:pPr>
              <a:lnSpc>
                <a:spcPct val="90000"/>
              </a:lnSpc>
            </a:pPr>
            <a:endParaRPr lang="en-US">
              <a:latin typeface="Times New Roman" pitchFamily="18" charset="0"/>
            </a:endParaRPr>
          </a:p>
          <a:p>
            <a:pPr>
              <a:lnSpc>
                <a:spcPct val="90000"/>
              </a:lnSpc>
            </a:pPr>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1218" name="Rectangle 2"/>
          <p:cNvSpPr>
            <a:spLocks noGrp="1" noChangeArrowheads="1"/>
          </p:cNvSpPr>
          <p:nvPr>
            <p:ph type="ctrTitle"/>
          </p:nvPr>
        </p:nvSpPr>
        <p:spPr>
          <a:xfrm>
            <a:off x="2133600" y="609600"/>
            <a:ext cx="6477000" cy="533400"/>
          </a:xfrm>
        </p:spPr>
        <p:txBody>
          <a:bodyPr>
            <a:normAutofit fontScale="90000"/>
          </a:bodyPr>
          <a:lstStyle/>
          <a:p>
            <a:pPr algn="ctr"/>
            <a:r>
              <a:rPr lang="en-US" sz="3200"/>
              <a:t>Mengapa diperlukan kajian  </a:t>
            </a:r>
            <a:r>
              <a:rPr lang="en-US" sz="2800"/>
              <a:t>GEOGRAFI ?</a:t>
            </a:r>
          </a:p>
        </p:txBody>
      </p:sp>
      <p:sp>
        <p:nvSpPr>
          <p:cNvPr id="521219" name="Rectangle 3"/>
          <p:cNvSpPr>
            <a:spLocks noGrp="1" noChangeArrowheads="1"/>
          </p:cNvSpPr>
          <p:nvPr>
            <p:ph type="subTitle" idx="1"/>
          </p:nvPr>
        </p:nvSpPr>
        <p:spPr>
          <a:xfrm>
            <a:off x="457200" y="1219200"/>
            <a:ext cx="8686800" cy="5943600"/>
          </a:xfrm>
        </p:spPr>
        <p:txBody>
          <a:bodyPr>
            <a:normAutofit/>
          </a:bodyPr>
          <a:lstStyle/>
          <a:p>
            <a:pPr>
              <a:lnSpc>
                <a:spcPct val="80000"/>
              </a:lnSpc>
            </a:pPr>
            <a:r>
              <a:rPr lang="en-US" sz="2600"/>
              <a:t>FAKTA LAPANGAN</a:t>
            </a:r>
          </a:p>
          <a:p>
            <a:pPr>
              <a:lnSpc>
                <a:spcPct val="80000"/>
              </a:lnSpc>
            </a:pPr>
            <a:r>
              <a:rPr lang="en-US" sz="2600"/>
              <a:t>	A. SEBARAN PENDUDUK TIDAK MERATA</a:t>
            </a:r>
          </a:p>
          <a:p>
            <a:pPr>
              <a:lnSpc>
                <a:spcPct val="80000"/>
              </a:lnSpc>
            </a:pPr>
            <a:r>
              <a:rPr lang="en-US" sz="2600"/>
              <a:t>	B. LOKASI SUMBERDAYA YANG TERPENCAR</a:t>
            </a:r>
          </a:p>
          <a:p>
            <a:pPr>
              <a:lnSpc>
                <a:spcPct val="80000"/>
              </a:lnSpc>
            </a:pPr>
            <a:r>
              <a:rPr lang="en-US" sz="2600"/>
              <a:t>TIGA MASALAH UTAMA – GEOGRAFI DAPAT MEMBANTU PEMECAHANNYA:</a:t>
            </a:r>
          </a:p>
          <a:p>
            <a:pPr>
              <a:lnSpc>
                <a:spcPct val="80000"/>
              </a:lnSpc>
            </a:pPr>
            <a:r>
              <a:rPr lang="en-US" sz="2600"/>
              <a:t>	</a:t>
            </a:r>
            <a:r>
              <a:rPr lang="en-US" sz="2600">
                <a:solidFill>
                  <a:srgbClr val="FF0000"/>
                </a:solidFill>
              </a:rPr>
              <a:t>1. PERATAAN SEBARAN PENDUDUK DAN PEMANFAATAN 	    POTENSI SUMBER DAYA</a:t>
            </a:r>
          </a:p>
          <a:p>
            <a:pPr>
              <a:lnSpc>
                <a:spcPct val="80000"/>
              </a:lnSpc>
            </a:pPr>
            <a:r>
              <a:rPr lang="en-US" sz="2600">
                <a:solidFill>
                  <a:srgbClr val="FF0000"/>
                </a:solidFill>
              </a:rPr>
              <a:t>	2. MEMPERBAIKI LINGKUNGAN YANG SUDAH LAMA DITEMPATI &amp; PADAT PENDUDUKNYA</a:t>
            </a:r>
          </a:p>
          <a:p>
            <a:pPr>
              <a:lnSpc>
                <a:spcPct val="80000"/>
              </a:lnSpc>
            </a:pPr>
            <a:r>
              <a:rPr lang="en-US" sz="2600">
                <a:solidFill>
                  <a:srgbClr val="FF0000"/>
                </a:solidFill>
              </a:rPr>
              <a:t>	3. PERATAAN PENDAPATAN &amp; PERLUASAN KESEMPATAN KERJA (BINTARTO &amp; SURASTOPO, 1979)</a:t>
            </a:r>
          </a:p>
          <a:p>
            <a:pPr>
              <a:lnSpc>
                <a:spcPct val="80000"/>
              </a:lnSpc>
            </a:pPr>
            <a:r>
              <a:rPr lang="en-US" sz="2600"/>
              <a:t>BAGAIMANA POTENSI INDONESIA DENGAN sekitar 17.000 PULAU  DALAM MEMANFAATKAN ILMU GEOGRAFI?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21218"/>
                                        </p:tgtEl>
                                        <p:attrNameLst>
                                          <p:attrName>style.visibility</p:attrName>
                                        </p:attrNameLst>
                                      </p:cBhvr>
                                      <p:to>
                                        <p:strVal val="visible"/>
                                      </p:to>
                                    </p:set>
                                    <p:animEffect transition="in" filter="randombar(horizontal)">
                                      <p:cBhvr>
                                        <p:cTn id="7" dur="1000">
                                          <p:stCondLst>
                                            <p:cond delay="0"/>
                                          </p:stCondLst>
                                        </p:cTn>
                                        <p:tgtEl>
                                          <p:spTgt spid="52121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21219">
                                            <p:txEl>
                                              <p:pRg st="0" end="0"/>
                                            </p:txEl>
                                          </p:spTgt>
                                        </p:tgtEl>
                                        <p:attrNameLst>
                                          <p:attrName>style.visibility</p:attrName>
                                        </p:attrNameLst>
                                      </p:cBhvr>
                                      <p:to>
                                        <p:strVal val="visible"/>
                                      </p:to>
                                    </p:set>
                                    <p:animEffect transition="in" filter="randombar(horizontal)">
                                      <p:cBhvr>
                                        <p:cTn id="12" dur="1000">
                                          <p:stCondLst>
                                            <p:cond delay="0"/>
                                          </p:stCondLst>
                                        </p:cTn>
                                        <p:tgtEl>
                                          <p:spTgt spid="521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21219">
                                            <p:txEl>
                                              <p:pRg st="1" end="1"/>
                                            </p:txEl>
                                          </p:spTgt>
                                        </p:tgtEl>
                                        <p:attrNameLst>
                                          <p:attrName>style.visibility</p:attrName>
                                        </p:attrNameLst>
                                      </p:cBhvr>
                                      <p:to>
                                        <p:strVal val="visible"/>
                                      </p:to>
                                    </p:set>
                                    <p:animEffect transition="in" filter="randombar(horizontal)">
                                      <p:cBhvr>
                                        <p:cTn id="17" dur="1000">
                                          <p:stCondLst>
                                            <p:cond delay="0"/>
                                          </p:stCondLst>
                                        </p:cTn>
                                        <p:tgtEl>
                                          <p:spTgt spid="5212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21219">
                                            <p:txEl>
                                              <p:pRg st="2" end="2"/>
                                            </p:txEl>
                                          </p:spTgt>
                                        </p:tgtEl>
                                        <p:attrNameLst>
                                          <p:attrName>style.visibility</p:attrName>
                                        </p:attrNameLst>
                                      </p:cBhvr>
                                      <p:to>
                                        <p:strVal val="visible"/>
                                      </p:to>
                                    </p:set>
                                    <p:animEffect transition="in" filter="randombar(horizontal)">
                                      <p:cBhvr>
                                        <p:cTn id="22" dur="1000">
                                          <p:stCondLst>
                                            <p:cond delay="0"/>
                                          </p:stCondLst>
                                        </p:cTn>
                                        <p:tgtEl>
                                          <p:spTgt spid="5212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521219">
                                            <p:txEl>
                                              <p:pRg st="3" end="3"/>
                                            </p:txEl>
                                          </p:spTgt>
                                        </p:tgtEl>
                                        <p:attrNameLst>
                                          <p:attrName>style.visibility</p:attrName>
                                        </p:attrNameLst>
                                      </p:cBhvr>
                                      <p:to>
                                        <p:strVal val="visible"/>
                                      </p:to>
                                    </p:set>
                                    <p:animEffect transition="in" filter="randombar(horizontal)">
                                      <p:cBhvr>
                                        <p:cTn id="27" dur="1000">
                                          <p:stCondLst>
                                            <p:cond delay="0"/>
                                          </p:stCondLst>
                                        </p:cTn>
                                        <p:tgtEl>
                                          <p:spTgt spid="52121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521219">
                                            <p:txEl>
                                              <p:pRg st="4" end="4"/>
                                            </p:txEl>
                                          </p:spTgt>
                                        </p:tgtEl>
                                        <p:attrNameLst>
                                          <p:attrName>style.visibility</p:attrName>
                                        </p:attrNameLst>
                                      </p:cBhvr>
                                      <p:to>
                                        <p:strVal val="visible"/>
                                      </p:to>
                                    </p:set>
                                    <p:animEffect transition="in" filter="randombar(horizontal)">
                                      <p:cBhvr>
                                        <p:cTn id="32" dur="1000">
                                          <p:stCondLst>
                                            <p:cond delay="0"/>
                                          </p:stCondLst>
                                        </p:cTn>
                                        <p:tgtEl>
                                          <p:spTgt spid="52121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521219">
                                            <p:txEl>
                                              <p:pRg st="5" end="5"/>
                                            </p:txEl>
                                          </p:spTgt>
                                        </p:tgtEl>
                                        <p:attrNameLst>
                                          <p:attrName>style.visibility</p:attrName>
                                        </p:attrNameLst>
                                      </p:cBhvr>
                                      <p:to>
                                        <p:strVal val="visible"/>
                                      </p:to>
                                    </p:set>
                                    <p:animEffect transition="in" filter="randombar(horizontal)">
                                      <p:cBhvr>
                                        <p:cTn id="37" dur="1000">
                                          <p:stCondLst>
                                            <p:cond delay="0"/>
                                          </p:stCondLst>
                                        </p:cTn>
                                        <p:tgtEl>
                                          <p:spTgt spid="52121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521219">
                                            <p:txEl>
                                              <p:pRg st="6" end="6"/>
                                            </p:txEl>
                                          </p:spTgt>
                                        </p:tgtEl>
                                        <p:attrNameLst>
                                          <p:attrName>style.visibility</p:attrName>
                                        </p:attrNameLst>
                                      </p:cBhvr>
                                      <p:to>
                                        <p:strVal val="visible"/>
                                      </p:to>
                                    </p:set>
                                    <p:animEffect transition="in" filter="randombar(horizontal)">
                                      <p:cBhvr>
                                        <p:cTn id="42" dur="1000">
                                          <p:stCondLst>
                                            <p:cond delay="0"/>
                                          </p:stCondLst>
                                        </p:cTn>
                                        <p:tgtEl>
                                          <p:spTgt spid="521219">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521219">
                                            <p:txEl>
                                              <p:pRg st="7" end="7"/>
                                            </p:txEl>
                                          </p:spTgt>
                                        </p:tgtEl>
                                        <p:attrNameLst>
                                          <p:attrName>style.visibility</p:attrName>
                                        </p:attrNameLst>
                                      </p:cBhvr>
                                      <p:to>
                                        <p:strVal val="visible"/>
                                      </p:to>
                                    </p:set>
                                    <p:animEffect transition="in" filter="randombar(horizontal)">
                                      <p:cBhvr>
                                        <p:cTn id="47" dur="1000">
                                          <p:stCondLst>
                                            <p:cond delay="0"/>
                                          </p:stCondLst>
                                        </p:cTn>
                                        <p:tgtEl>
                                          <p:spTgt spid="5212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1218" grpId="0"/>
      <p:bldP spid="521219"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81" name="Rectangle 9"/>
          <p:cNvSpPr>
            <a:spLocks noGrp="1" noChangeArrowheads="1"/>
          </p:cNvSpPr>
          <p:nvPr>
            <p:ph type="title" idx="4294967295"/>
          </p:nvPr>
        </p:nvSpPr>
        <p:spPr>
          <a:xfrm>
            <a:off x="0" y="990600"/>
            <a:ext cx="7772400" cy="381000"/>
          </a:xfrm>
        </p:spPr>
        <p:txBody>
          <a:bodyPr/>
          <a:lstStyle/>
          <a:p>
            <a:pPr algn="ctr"/>
            <a:r>
              <a:rPr lang="en-US" sz="2100" b="1"/>
              <a:t>KETERKAITAN PARADIGMA KEILMUAN GEOGRAFI DG PENDEKATAN</a:t>
            </a:r>
          </a:p>
        </p:txBody>
      </p:sp>
      <p:graphicFrame>
        <p:nvGraphicFramePr>
          <p:cNvPr id="387140" name="Group 68"/>
          <p:cNvGraphicFramePr>
            <a:graphicFrameLocks noGrp="1"/>
          </p:cNvGraphicFramePr>
          <p:nvPr>
            <p:ph type="tbl" idx="4294967295"/>
          </p:nvPr>
        </p:nvGraphicFramePr>
        <p:xfrm>
          <a:off x="0" y="1676400"/>
          <a:ext cx="9144000" cy="5005388"/>
        </p:xfrm>
        <a:graphic>
          <a:graphicData uri="http://schemas.openxmlformats.org/drawingml/2006/table">
            <a:tbl>
              <a:tblPr/>
              <a:tblGrid>
                <a:gridCol w="2057400"/>
                <a:gridCol w="5029200"/>
                <a:gridCol w="2057400"/>
              </a:tblGrid>
              <a:tr h="533400">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0" i="0" u="none" strike="noStrike" cap="none" normalizeH="0" baseline="0" smtClean="0">
                          <a:ln>
                            <a:noFill/>
                          </a:ln>
                          <a:solidFill>
                            <a:schemeClr val="tx2"/>
                          </a:solidFill>
                          <a:effectLst/>
                          <a:latin typeface="Arial" charset="0"/>
                        </a:rPr>
                        <a:t>Paradigma</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0" i="0" u="none" strike="noStrike" cap="none" normalizeH="0" baseline="0" smtClean="0">
                          <a:ln>
                            <a:noFill/>
                          </a:ln>
                          <a:solidFill>
                            <a:schemeClr val="tx2"/>
                          </a:solidFill>
                          <a:effectLst/>
                          <a:latin typeface="Arial" charset="0"/>
                        </a:rPr>
                        <a:t>karakteristik</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0" i="0" u="none" strike="noStrike" cap="none" normalizeH="0" baseline="0" smtClean="0">
                          <a:ln>
                            <a:noFill/>
                          </a:ln>
                          <a:solidFill>
                            <a:schemeClr val="tx2"/>
                          </a:solidFill>
                          <a:effectLst/>
                          <a:latin typeface="Arial" charset="0"/>
                        </a:rPr>
                        <a:t>pendekatan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eksplorasi</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Pemetaan daerah baru dan tulisan sederhana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 belum memiliki metode ilmiah</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14935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environmentalisme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Analisis lebih sistematik tentang peranan elemen lingkungan terhadap pola kegiatan manusia. Morfometrik dan kausalitas difokuskan pada wilayah tertentu</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Ekologi</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154113">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regionalisme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Analisis mendalam dan luas dg bandingkan wilayah satu wil dg lainnya tekanan pd elemen lingkungan dan kegiatan manusia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Kompleks wilayah</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14935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spasial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Analisis pd ruang yg lebih khusus dimana space dianggap sbg var utama disamping var lain. Kuantitatif dan kualitatif</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Spasial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4" name="Oval 4"/>
          <p:cNvSpPr>
            <a:spLocks noChangeArrowheads="1"/>
          </p:cNvSpPr>
          <p:nvPr/>
        </p:nvSpPr>
        <p:spPr bwMode="auto">
          <a:xfrm>
            <a:off x="914400" y="1600200"/>
            <a:ext cx="1828800" cy="762000"/>
          </a:xfrm>
          <a:prstGeom prst="ellipse">
            <a:avLst/>
          </a:prstGeom>
          <a:noFill/>
          <a:ln w="9525">
            <a:solidFill>
              <a:schemeClr val="tx1"/>
            </a:solidFill>
            <a:miter lim="800000"/>
            <a:headEnd/>
            <a:tailEnd/>
          </a:ln>
          <a:effectLst/>
        </p:spPr>
        <p:txBody>
          <a:bodyPr wrap="none" anchor="ctr"/>
          <a:lstStyle/>
          <a:p>
            <a:endParaRPr lang="en-US"/>
          </a:p>
        </p:txBody>
      </p:sp>
      <p:sp>
        <p:nvSpPr>
          <p:cNvPr id="547846" name="Text Box 6"/>
          <p:cNvSpPr txBox="1">
            <a:spLocks noChangeArrowheads="1"/>
          </p:cNvSpPr>
          <p:nvPr/>
        </p:nvSpPr>
        <p:spPr bwMode="auto">
          <a:xfrm>
            <a:off x="1066800" y="1752600"/>
            <a:ext cx="1524000" cy="366713"/>
          </a:xfrm>
          <a:prstGeom prst="rect">
            <a:avLst/>
          </a:prstGeom>
          <a:noFill/>
          <a:ln w="9525">
            <a:noFill/>
            <a:miter lim="800000"/>
            <a:headEnd/>
            <a:tailEnd/>
          </a:ln>
          <a:effectLst/>
        </p:spPr>
        <p:txBody>
          <a:bodyPr>
            <a:spAutoFit/>
          </a:bodyPr>
          <a:lstStyle/>
          <a:p>
            <a:r>
              <a:rPr lang="en-US"/>
              <a:t>Paradigma I</a:t>
            </a:r>
          </a:p>
        </p:txBody>
      </p:sp>
      <p:sp>
        <p:nvSpPr>
          <p:cNvPr id="547847" name="Rectangle 7"/>
          <p:cNvSpPr>
            <a:spLocks noChangeArrowheads="1"/>
          </p:cNvSpPr>
          <p:nvPr/>
        </p:nvSpPr>
        <p:spPr bwMode="auto">
          <a:xfrm>
            <a:off x="4114800" y="1676400"/>
            <a:ext cx="2209800" cy="609600"/>
          </a:xfrm>
          <a:prstGeom prst="rect">
            <a:avLst/>
          </a:prstGeom>
          <a:noFill/>
          <a:ln w="9525">
            <a:solidFill>
              <a:schemeClr val="tx1"/>
            </a:solidFill>
            <a:miter lim="800000"/>
            <a:headEnd/>
            <a:tailEnd/>
          </a:ln>
          <a:effectLst/>
        </p:spPr>
        <p:txBody>
          <a:bodyPr wrap="none" anchor="ctr"/>
          <a:lstStyle/>
          <a:p>
            <a:endParaRPr lang="en-US"/>
          </a:p>
        </p:txBody>
      </p:sp>
      <p:sp>
        <p:nvSpPr>
          <p:cNvPr id="547848" name="Text Box 8"/>
          <p:cNvSpPr txBox="1">
            <a:spLocks noChangeArrowheads="1"/>
          </p:cNvSpPr>
          <p:nvPr/>
        </p:nvSpPr>
        <p:spPr bwMode="auto">
          <a:xfrm>
            <a:off x="4191000" y="1789113"/>
            <a:ext cx="2057400" cy="366712"/>
          </a:xfrm>
          <a:prstGeom prst="rect">
            <a:avLst/>
          </a:prstGeom>
          <a:noFill/>
          <a:ln w="9525">
            <a:noFill/>
            <a:miter lim="800000"/>
            <a:headEnd/>
            <a:tailEnd/>
          </a:ln>
          <a:effectLst/>
        </p:spPr>
        <p:txBody>
          <a:bodyPr>
            <a:spAutoFit/>
          </a:bodyPr>
          <a:lstStyle/>
          <a:p>
            <a:pPr algn="ctr"/>
            <a:r>
              <a:rPr lang="en-US"/>
              <a:t>Normal Science</a:t>
            </a:r>
          </a:p>
        </p:txBody>
      </p:sp>
      <p:sp>
        <p:nvSpPr>
          <p:cNvPr id="547849" name="Rectangle 9"/>
          <p:cNvSpPr>
            <a:spLocks noChangeArrowheads="1"/>
          </p:cNvSpPr>
          <p:nvPr/>
        </p:nvSpPr>
        <p:spPr bwMode="auto">
          <a:xfrm>
            <a:off x="4114800" y="2819400"/>
            <a:ext cx="2209800" cy="609600"/>
          </a:xfrm>
          <a:prstGeom prst="rect">
            <a:avLst/>
          </a:prstGeom>
          <a:noFill/>
          <a:ln w="9525">
            <a:solidFill>
              <a:schemeClr val="tx1"/>
            </a:solidFill>
            <a:miter lim="800000"/>
            <a:headEnd/>
            <a:tailEnd/>
          </a:ln>
          <a:effectLst/>
        </p:spPr>
        <p:txBody>
          <a:bodyPr wrap="none" anchor="ctr"/>
          <a:lstStyle/>
          <a:p>
            <a:endParaRPr lang="en-US"/>
          </a:p>
        </p:txBody>
      </p:sp>
      <p:sp>
        <p:nvSpPr>
          <p:cNvPr id="547850" name="Rectangle 10"/>
          <p:cNvSpPr>
            <a:spLocks noChangeArrowheads="1"/>
          </p:cNvSpPr>
          <p:nvPr/>
        </p:nvSpPr>
        <p:spPr bwMode="auto">
          <a:xfrm>
            <a:off x="4191000" y="4114800"/>
            <a:ext cx="2209800" cy="609600"/>
          </a:xfrm>
          <a:prstGeom prst="rect">
            <a:avLst/>
          </a:prstGeom>
          <a:noFill/>
          <a:ln w="9525">
            <a:solidFill>
              <a:schemeClr val="tx1"/>
            </a:solidFill>
            <a:miter lim="800000"/>
            <a:headEnd/>
            <a:tailEnd/>
          </a:ln>
          <a:effectLst/>
        </p:spPr>
        <p:txBody>
          <a:bodyPr wrap="none" anchor="ctr"/>
          <a:lstStyle/>
          <a:p>
            <a:endParaRPr lang="en-US"/>
          </a:p>
        </p:txBody>
      </p:sp>
      <p:sp>
        <p:nvSpPr>
          <p:cNvPr id="547851" name="Oval 11"/>
          <p:cNvSpPr>
            <a:spLocks noChangeArrowheads="1"/>
          </p:cNvSpPr>
          <p:nvPr/>
        </p:nvSpPr>
        <p:spPr bwMode="auto">
          <a:xfrm>
            <a:off x="7010400" y="1828800"/>
            <a:ext cx="1981200" cy="838200"/>
          </a:xfrm>
          <a:prstGeom prst="ellipse">
            <a:avLst/>
          </a:prstGeom>
          <a:noFill/>
          <a:ln w="9525">
            <a:solidFill>
              <a:schemeClr val="tx1"/>
            </a:solidFill>
            <a:miter lim="800000"/>
            <a:headEnd/>
            <a:tailEnd/>
          </a:ln>
          <a:effectLst/>
        </p:spPr>
        <p:txBody>
          <a:bodyPr wrap="none" anchor="ctr"/>
          <a:lstStyle/>
          <a:p>
            <a:endParaRPr lang="en-US"/>
          </a:p>
        </p:txBody>
      </p:sp>
      <p:sp>
        <p:nvSpPr>
          <p:cNvPr id="547852" name="Oval 12"/>
          <p:cNvSpPr>
            <a:spLocks noChangeArrowheads="1"/>
          </p:cNvSpPr>
          <p:nvPr/>
        </p:nvSpPr>
        <p:spPr bwMode="auto">
          <a:xfrm>
            <a:off x="6858000" y="4724400"/>
            <a:ext cx="1981200" cy="838200"/>
          </a:xfrm>
          <a:prstGeom prst="ellipse">
            <a:avLst/>
          </a:prstGeom>
          <a:noFill/>
          <a:ln w="9525">
            <a:solidFill>
              <a:schemeClr val="tx1"/>
            </a:solidFill>
            <a:miter lim="800000"/>
            <a:headEnd/>
            <a:tailEnd/>
          </a:ln>
          <a:effectLst/>
        </p:spPr>
        <p:txBody>
          <a:bodyPr wrap="none" anchor="ctr"/>
          <a:lstStyle/>
          <a:p>
            <a:endParaRPr lang="en-US"/>
          </a:p>
        </p:txBody>
      </p:sp>
      <p:sp>
        <p:nvSpPr>
          <p:cNvPr id="547857" name="Text Box 17"/>
          <p:cNvSpPr txBox="1">
            <a:spLocks noChangeArrowheads="1"/>
          </p:cNvSpPr>
          <p:nvPr/>
        </p:nvSpPr>
        <p:spPr bwMode="auto">
          <a:xfrm>
            <a:off x="4708525" y="2932113"/>
            <a:ext cx="1387475" cy="366712"/>
          </a:xfrm>
          <a:prstGeom prst="rect">
            <a:avLst/>
          </a:prstGeom>
          <a:noFill/>
          <a:ln w="9525">
            <a:noFill/>
            <a:miter lim="800000"/>
            <a:headEnd/>
            <a:tailEnd/>
          </a:ln>
          <a:effectLst/>
        </p:spPr>
        <p:txBody>
          <a:bodyPr>
            <a:spAutoFit/>
          </a:bodyPr>
          <a:lstStyle/>
          <a:p>
            <a:endParaRPr lang="en-US"/>
          </a:p>
        </p:txBody>
      </p:sp>
      <p:sp>
        <p:nvSpPr>
          <p:cNvPr id="547858" name="Text Box 18"/>
          <p:cNvSpPr txBox="1">
            <a:spLocks noChangeArrowheads="1"/>
          </p:cNvSpPr>
          <p:nvPr/>
        </p:nvSpPr>
        <p:spPr bwMode="auto">
          <a:xfrm>
            <a:off x="4632325" y="2932113"/>
            <a:ext cx="742950" cy="366712"/>
          </a:xfrm>
          <a:prstGeom prst="rect">
            <a:avLst/>
          </a:prstGeom>
          <a:noFill/>
          <a:ln w="9525">
            <a:noFill/>
            <a:miter lim="800000"/>
            <a:headEnd/>
            <a:tailEnd/>
          </a:ln>
          <a:effectLst/>
        </p:spPr>
        <p:txBody>
          <a:bodyPr wrap="none">
            <a:spAutoFit/>
          </a:bodyPr>
          <a:lstStyle/>
          <a:p>
            <a:pPr algn="ctr"/>
            <a:r>
              <a:rPr lang="en-US"/>
              <a:t>Krisis</a:t>
            </a:r>
          </a:p>
        </p:txBody>
      </p:sp>
      <p:sp>
        <p:nvSpPr>
          <p:cNvPr id="547859" name="Text Box 19"/>
          <p:cNvSpPr txBox="1">
            <a:spLocks noChangeArrowheads="1"/>
          </p:cNvSpPr>
          <p:nvPr/>
        </p:nvSpPr>
        <p:spPr bwMode="auto">
          <a:xfrm>
            <a:off x="4267200" y="4191000"/>
            <a:ext cx="2038350" cy="366713"/>
          </a:xfrm>
          <a:prstGeom prst="rect">
            <a:avLst/>
          </a:prstGeom>
          <a:noFill/>
          <a:ln w="9525">
            <a:noFill/>
            <a:miter lim="800000"/>
            <a:headEnd/>
            <a:tailEnd/>
          </a:ln>
          <a:effectLst/>
        </p:spPr>
        <p:txBody>
          <a:bodyPr wrap="none">
            <a:spAutoFit/>
          </a:bodyPr>
          <a:lstStyle/>
          <a:p>
            <a:r>
              <a:rPr lang="en-US"/>
              <a:t>Revolusi keilmuan</a:t>
            </a:r>
          </a:p>
        </p:txBody>
      </p:sp>
      <p:sp>
        <p:nvSpPr>
          <p:cNvPr id="547860" name="Text Box 20"/>
          <p:cNvSpPr txBox="1">
            <a:spLocks noChangeArrowheads="1"/>
          </p:cNvSpPr>
          <p:nvPr/>
        </p:nvSpPr>
        <p:spPr bwMode="auto">
          <a:xfrm>
            <a:off x="7467600" y="2133600"/>
            <a:ext cx="1371600" cy="366713"/>
          </a:xfrm>
          <a:prstGeom prst="rect">
            <a:avLst/>
          </a:prstGeom>
          <a:noFill/>
          <a:ln w="9525">
            <a:noFill/>
            <a:miter lim="800000"/>
            <a:headEnd/>
            <a:tailEnd/>
          </a:ln>
          <a:effectLst/>
        </p:spPr>
        <p:txBody>
          <a:bodyPr>
            <a:spAutoFit/>
          </a:bodyPr>
          <a:lstStyle/>
          <a:p>
            <a:r>
              <a:rPr lang="en-US"/>
              <a:t>Anomalies</a:t>
            </a:r>
          </a:p>
        </p:txBody>
      </p:sp>
      <p:sp>
        <p:nvSpPr>
          <p:cNvPr id="547861" name="Text Box 21"/>
          <p:cNvSpPr txBox="1">
            <a:spLocks noChangeArrowheads="1"/>
          </p:cNvSpPr>
          <p:nvPr/>
        </p:nvSpPr>
        <p:spPr bwMode="auto">
          <a:xfrm>
            <a:off x="7010400" y="4913313"/>
            <a:ext cx="1524000" cy="366712"/>
          </a:xfrm>
          <a:prstGeom prst="rect">
            <a:avLst/>
          </a:prstGeom>
          <a:noFill/>
          <a:ln w="9525">
            <a:noFill/>
            <a:miter lim="800000"/>
            <a:headEnd/>
            <a:tailEnd/>
          </a:ln>
          <a:effectLst/>
        </p:spPr>
        <p:txBody>
          <a:bodyPr>
            <a:spAutoFit/>
          </a:bodyPr>
          <a:lstStyle/>
          <a:p>
            <a:r>
              <a:rPr lang="en-US"/>
              <a:t>Paradigma II</a:t>
            </a:r>
          </a:p>
        </p:txBody>
      </p:sp>
      <p:sp>
        <p:nvSpPr>
          <p:cNvPr id="547862" name="Line 22"/>
          <p:cNvSpPr>
            <a:spLocks noChangeShapeType="1"/>
          </p:cNvSpPr>
          <p:nvPr/>
        </p:nvSpPr>
        <p:spPr bwMode="auto">
          <a:xfrm>
            <a:off x="2895600" y="1981200"/>
            <a:ext cx="1066800" cy="0"/>
          </a:xfrm>
          <a:prstGeom prst="line">
            <a:avLst/>
          </a:prstGeom>
          <a:noFill/>
          <a:ln w="9525">
            <a:solidFill>
              <a:schemeClr val="tx1"/>
            </a:solidFill>
            <a:miter lim="800000"/>
            <a:headEnd/>
            <a:tailEnd type="triangle" w="med" len="med"/>
          </a:ln>
          <a:effectLst/>
        </p:spPr>
        <p:txBody>
          <a:bodyPr/>
          <a:lstStyle/>
          <a:p>
            <a:endParaRPr lang="en-US"/>
          </a:p>
        </p:txBody>
      </p:sp>
      <p:sp>
        <p:nvSpPr>
          <p:cNvPr id="547863" name="Line 23"/>
          <p:cNvSpPr>
            <a:spLocks noChangeShapeType="1"/>
          </p:cNvSpPr>
          <p:nvPr/>
        </p:nvSpPr>
        <p:spPr bwMode="auto">
          <a:xfrm>
            <a:off x="6400800" y="1905000"/>
            <a:ext cx="533400" cy="228600"/>
          </a:xfrm>
          <a:prstGeom prst="line">
            <a:avLst/>
          </a:prstGeom>
          <a:noFill/>
          <a:ln w="9525">
            <a:solidFill>
              <a:schemeClr val="tx1"/>
            </a:solidFill>
            <a:miter lim="800000"/>
            <a:headEnd/>
            <a:tailEnd type="triangle" w="med" len="med"/>
          </a:ln>
          <a:effectLst/>
        </p:spPr>
        <p:txBody>
          <a:bodyPr/>
          <a:lstStyle/>
          <a:p>
            <a:endParaRPr lang="en-US"/>
          </a:p>
        </p:txBody>
      </p:sp>
      <p:sp>
        <p:nvSpPr>
          <p:cNvPr id="547875" name="Line 35"/>
          <p:cNvSpPr>
            <a:spLocks noChangeShapeType="1"/>
          </p:cNvSpPr>
          <p:nvPr/>
        </p:nvSpPr>
        <p:spPr bwMode="auto">
          <a:xfrm flipH="1">
            <a:off x="6400800" y="2590800"/>
            <a:ext cx="762000" cy="457200"/>
          </a:xfrm>
          <a:prstGeom prst="line">
            <a:avLst/>
          </a:prstGeom>
          <a:noFill/>
          <a:ln w="9525">
            <a:solidFill>
              <a:schemeClr val="tx1"/>
            </a:solidFill>
            <a:miter lim="800000"/>
            <a:headEnd/>
            <a:tailEnd type="triangle" w="med" len="med"/>
          </a:ln>
          <a:effectLst/>
        </p:spPr>
        <p:txBody>
          <a:bodyPr/>
          <a:lstStyle/>
          <a:p>
            <a:endParaRPr lang="en-US"/>
          </a:p>
        </p:txBody>
      </p:sp>
      <p:sp>
        <p:nvSpPr>
          <p:cNvPr id="547876" name="Line 36"/>
          <p:cNvSpPr>
            <a:spLocks noChangeShapeType="1"/>
          </p:cNvSpPr>
          <p:nvPr/>
        </p:nvSpPr>
        <p:spPr bwMode="auto">
          <a:xfrm>
            <a:off x="5029200" y="3505200"/>
            <a:ext cx="0" cy="533400"/>
          </a:xfrm>
          <a:prstGeom prst="line">
            <a:avLst/>
          </a:prstGeom>
          <a:noFill/>
          <a:ln w="9525">
            <a:solidFill>
              <a:schemeClr val="tx1"/>
            </a:solidFill>
            <a:miter lim="800000"/>
            <a:headEnd/>
            <a:tailEnd type="triangle" w="med" len="med"/>
          </a:ln>
          <a:effectLst/>
        </p:spPr>
        <p:txBody>
          <a:bodyPr/>
          <a:lstStyle/>
          <a:p>
            <a:endParaRPr lang="en-US"/>
          </a:p>
        </p:txBody>
      </p:sp>
      <p:sp>
        <p:nvSpPr>
          <p:cNvPr id="547877" name="Line 37"/>
          <p:cNvSpPr>
            <a:spLocks noChangeShapeType="1"/>
          </p:cNvSpPr>
          <p:nvPr/>
        </p:nvSpPr>
        <p:spPr bwMode="auto">
          <a:xfrm>
            <a:off x="6477000" y="4495800"/>
            <a:ext cx="457200" cy="381000"/>
          </a:xfrm>
          <a:prstGeom prst="line">
            <a:avLst/>
          </a:prstGeom>
          <a:noFill/>
          <a:ln w="9525">
            <a:solidFill>
              <a:schemeClr val="tx1"/>
            </a:solidFill>
            <a:miter lim="800000"/>
            <a:headEnd/>
            <a:tailEnd type="triangle" w="med" len="med"/>
          </a:ln>
          <a:effectLst/>
        </p:spPr>
        <p:txBody>
          <a:bodyPr/>
          <a:lstStyle/>
          <a:p>
            <a:endParaRPr lang="en-US"/>
          </a:p>
        </p:txBody>
      </p:sp>
      <p:sp>
        <p:nvSpPr>
          <p:cNvPr id="547878" name="Rectangle 38"/>
          <p:cNvSpPr>
            <a:spLocks noChangeArrowheads="1"/>
          </p:cNvSpPr>
          <p:nvPr/>
        </p:nvSpPr>
        <p:spPr bwMode="auto">
          <a:xfrm>
            <a:off x="2971800" y="609600"/>
            <a:ext cx="4953000" cy="685800"/>
          </a:xfrm>
          <a:prstGeom prst="rect">
            <a:avLst/>
          </a:prstGeom>
          <a:noFill/>
          <a:ln w="9525">
            <a:solidFill>
              <a:schemeClr val="tx1"/>
            </a:solidFill>
            <a:miter lim="800000"/>
            <a:headEnd/>
            <a:tailEnd/>
          </a:ln>
          <a:effectLst/>
        </p:spPr>
        <p:txBody>
          <a:bodyPr wrap="none" anchor="ctr"/>
          <a:lstStyle/>
          <a:p>
            <a:endParaRPr lang="en-US"/>
          </a:p>
        </p:txBody>
      </p:sp>
      <p:sp>
        <p:nvSpPr>
          <p:cNvPr id="547879" name="Text Box 39"/>
          <p:cNvSpPr txBox="1">
            <a:spLocks noChangeArrowheads="1"/>
          </p:cNvSpPr>
          <p:nvPr/>
        </p:nvSpPr>
        <p:spPr bwMode="auto">
          <a:xfrm>
            <a:off x="3276600" y="685800"/>
            <a:ext cx="4956175" cy="641350"/>
          </a:xfrm>
          <a:prstGeom prst="rect">
            <a:avLst/>
          </a:prstGeom>
          <a:noFill/>
          <a:ln w="9525">
            <a:noFill/>
            <a:miter lim="800000"/>
            <a:headEnd/>
            <a:tailEnd/>
          </a:ln>
          <a:effectLst/>
        </p:spPr>
        <p:txBody>
          <a:bodyPr>
            <a:spAutoFit/>
          </a:bodyPr>
          <a:lstStyle/>
          <a:p>
            <a:pPr algn="ctr"/>
            <a:r>
              <a:rPr lang="en-US"/>
              <a:t>PROSES PERUBAHAN PARADIGMA</a:t>
            </a:r>
          </a:p>
          <a:p>
            <a:pPr algn="ctr"/>
            <a:r>
              <a:rPr lang="en-US"/>
              <a:t>Menurut   </a:t>
            </a:r>
            <a:r>
              <a:rPr lang="en-US" b="1"/>
              <a:t>Kuhn</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Rectangle 2"/>
          <p:cNvSpPr>
            <a:spLocks noGrp="1" noChangeArrowheads="1"/>
          </p:cNvSpPr>
          <p:nvPr>
            <p:ph type="title"/>
          </p:nvPr>
        </p:nvSpPr>
        <p:spPr>
          <a:xfrm>
            <a:off x="1524000" y="190500"/>
            <a:ext cx="7010400" cy="647700"/>
          </a:xfrm>
        </p:spPr>
        <p:txBody>
          <a:bodyPr/>
          <a:lstStyle/>
          <a:p>
            <a:r>
              <a:rPr lang="en-US" sz="2800"/>
              <a:t>Contoh Paradigma Geografi </a:t>
            </a:r>
            <a:r>
              <a:rPr lang="en-US" sz="2000"/>
              <a:t>Harvey dan Holly</a:t>
            </a:r>
            <a:endParaRPr lang="en-US" sz="2800"/>
          </a:p>
        </p:txBody>
      </p:sp>
      <p:graphicFrame>
        <p:nvGraphicFramePr>
          <p:cNvPr id="543747" name="Group 3"/>
          <p:cNvGraphicFramePr>
            <a:graphicFrameLocks noGrp="1"/>
          </p:cNvGraphicFramePr>
          <p:nvPr>
            <p:ph type="tbl" idx="1"/>
          </p:nvPr>
        </p:nvGraphicFramePr>
        <p:xfrm>
          <a:off x="0" y="838200"/>
          <a:ext cx="9144000" cy="6727191"/>
        </p:xfrm>
        <a:graphic>
          <a:graphicData uri="http://schemas.openxmlformats.org/drawingml/2006/table">
            <a:tbl>
              <a:tblPr/>
              <a:tblGrid>
                <a:gridCol w="1524000"/>
                <a:gridCol w="1524000"/>
                <a:gridCol w="1524000"/>
                <a:gridCol w="1371600"/>
                <a:gridCol w="1676400"/>
                <a:gridCol w="1524000"/>
              </a:tblGrid>
              <a:tr h="381000">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Tokoh</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Karya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Citra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Teori</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Metode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Kelemahan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52513">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0" i="0" u="none" strike="noStrike" cap="none" normalizeH="0" baseline="0" smtClean="0">
                          <a:ln>
                            <a:noFill/>
                          </a:ln>
                          <a:solidFill>
                            <a:schemeClr val="tx2"/>
                          </a:solidFill>
                          <a:effectLst/>
                          <a:latin typeface="Arial" charset="0"/>
                        </a:rPr>
                        <a:t>Ratzel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Antropogeographie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organisme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rPr>
                        <a:t>Teori Evolusi darwin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rPr>
                        <a:t>Deduktif sebab akibat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determinis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1144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0" i="0" u="none" strike="noStrike" cap="none" normalizeH="0" baseline="0" smtClean="0">
                          <a:ln>
                            <a:noFill/>
                          </a:ln>
                          <a:solidFill>
                            <a:schemeClr val="tx2"/>
                          </a:solidFill>
                          <a:effectLst/>
                          <a:latin typeface="Arial" charset="0"/>
                        </a:rPr>
                        <a:t>Vidal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rPr>
                        <a:t>Tableau de la Geographie de la France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rPr>
                        <a:t>Peluang dan Kemungkinan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Genre de vie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rPr>
                        <a:t>Kj Lap sebab akibat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Tekanan Region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917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0" i="0" u="none" strike="noStrike" cap="none" normalizeH="0" baseline="0" smtClean="0">
                          <a:ln>
                            <a:noFill/>
                          </a:ln>
                          <a:solidFill>
                            <a:schemeClr val="tx2"/>
                          </a:solidFill>
                          <a:effectLst/>
                          <a:latin typeface="Arial" charset="0"/>
                        </a:rPr>
                        <a:t>Sauer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rPr>
                        <a:t>Morphology of Landscape Agricultural Origin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landscape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rPr>
                        <a:t>Manusia dan perubahan lingk</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Induktif</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rPr>
                        <a:t>Menekankan pola dari pd proses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40493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Hartshorne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rPr>
                        <a:t>Nature of Geography on the Nature of Geography</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Korologi- ideografi</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rPr>
                        <a:t>Hub Fungsional – klasf gol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Pemetaan – kerj lap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terbatas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73990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0" i="0" u="none" strike="noStrike" cap="none" normalizeH="0" baseline="0" smtClean="0">
                          <a:ln>
                            <a:noFill/>
                          </a:ln>
                          <a:solidFill>
                            <a:schemeClr val="tx2"/>
                          </a:solidFill>
                          <a:effectLst/>
                          <a:latin typeface="Arial" charset="0"/>
                        </a:rPr>
                        <a:t>schaefer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rPr>
                        <a:t>Exceptionalism in Geography</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Nomotetik- interaksi keruangan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Lokasi- aliran- distribusi</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Metode ilmiah</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Arial" charset="0"/>
                        </a:rPr>
                        <a:t>aplikasi</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60" name="Rectangle 8"/>
          <p:cNvSpPr>
            <a:spLocks noGrp="1" noChangeArrowheads="1"/>
          </p:cNvSpPr>
          <p:nvPr>
            <p:ph type="title"/>
          </p:nvPr>
        </p:nvSpPr>
        <p:spPr/>
        <p:txBody>
          <a:bodyPr/>
          <a:lstStyle/>
          <a:p>
            <a:r>
              <a:rPr lang="en-US"/>
              <a:t/>
            </a:r>
            <a:br>
              <a:rPr lang="en-US"/>
            </a:br>
            <a:r>
              <a:rPr lang="en-US"/>
              <a:t/>
            </a:r>
            <a:br>
              <a:rPr lang="en-US"/>
            </a:br>
            <a:r>
              <a:rPr lang="en-US"/>
              <a:t/>
            </a:r>
            <a:br>
              <a:rPr lang="en-US"/>
            </a:br>
            <a:endParaRPr lang="en-US"/>
          </a:p>
        </p:txBody>
      </p:sp>
      <p:sp>
        <p:nvSpPr>
          <p:cNvPr id="151561" name="Rectangle 9"/>
          <p:cNvSpPr>
            <a:spLocks noGrp="1" noChangeArrowheads="1"/>
          </p:cNvSpPr>
          <p:nvPr>
            <p:ph idx="1"/>
          </p:nvPr>
        </p:nvSpPr>
        <p:spPr>
          <a:xfrm>
            <a:off x="1719263" y="1973263"/>
            <a:ext cx="6619875" cy="3740150"/>
          </a:xfrm>
        </p:spPr>
        <p:txBody>
          <a:bodyPr/>
          <a:lstStyle/>
          <a:p>
            <a:pPr marL="609600" indent="-609600">
              <a:spcBef>
                <a:spcPct val="0"/>
              </a:spcBef>
              <a:buClr>
                <a:schemeClr val="bg1"/>
              </a:buClr>
              <a:buFontTx/>
              <a:buAutoNum type="arabicPeriod"/>
            </a:pPr>
            <a:r>
              <a:rPr lang="en-US" sz="4300">
                <a:solidFill>
                  <a:srgbClr val="FF0066"/>
                </a:solidFill>
                <a:latin typeface="Times New Roman" pitchFamily="18" charset="0"/>
                <a:cs typeface="Times New Roman" pitchFamily="18" charset="0"/>
              </a:rPr>
              <a:t>peta peta</a:t>
            </a:r>
          </a:p>
          <a:p>
            <a:pPr marL="609600" indent="-609600">
              <a:spcBef>
                <a:spcPct val="0"/>
              </a:spcBef>
              <a:buClr>
                <a:schemeClr val="bg1"/>
              </a:buClr>
              <a:buFontTx/>
              <a:buAutoNum type="arabicPeriod"/>
            </a:pPr>
            <a:r>
              <a:rPr lang="en-US" sz="4300">
                <a:solidFill>
                  <a:srgbClr val="FF0066"/>
                </a:solidFill>
                <a:latin typeface="Times New Roman" pitchFamily="18" charset="0"/>
                <a:cs typeface="Times New Roman" pitchFamily="18" charset="0"/>
              </a:rPr>
              <a:t>citra radar  </a:t>
            </a:r>
          </a:p>
          <a:p>
            <a:pPr marL="609600" indent="-609600">
              <a:spcBef>
                <a:spcPct val="0"/>
              </a:spcBef>
              <a:buClr>
                <a:schemeClr val="bg1"/>
              </a:buClr>
              <a:buFontTx/>
              <a:buAutoNum type="arabicPeriod"/>
            </a:pPr>
            <a:r>
              <a:rPr lang="en-US" sz="4300">
                <a:solidFill>
                  <a:srgbClr val="FF0066"/>
                </a:solidFill>
                <a:latin typeface="Times New Roman" pitchFamily="18" charset="0"/>
                <a:cs typeface="Times New Roman" pitchFamily="18" charset="0"/>
              </a:rPr>
              <a:t>analisis statistik</a:t>
            </a:r>
          </a:p>
          <a:p>
            <a:pPr marL="609600" indent="-609600">
              <a:spcBef>
                <a:spcPct val="0"/>
              </a:spcBef>
              <a:buClr>
                <a:schemeClr val="bg1"/>
              </a:buClr>
              <a:buFontTx/>
              <a:buAutoNum type="arabicPeriod"/>
            </a:pPr>
            <a:r>
              <a:rPr lang="en-US" sz="4300">
                <a:solidFill>
                  <a:srgbClr val="FF0066"/>
                </a:solidFill>
                <a:latin typeface="Times New Roman" pitchFamily="18" charset="0"/>
                <a:cs typeface="Times New Roman" pitchFamily="18" charset="0"/>
              </a:rPr>
              <a:t>analisis matematik</a:t>
            </a:r>
          </a:p>
          <a:p>
            <a:pPr marL="609600" indent="-609600">
              <a:spcBef>
                <a:spcPct val="0"/>
              </a:spcBef>
              <a:buClr>
                <a:schemeClr val="bg1"/>
              </a:buClr>
              <a:buFontTx/>
              <a:buAutoNum type="arabicPeriod"/>
            </a:pPr>
            <a:r>
              <a:rPr lang="en-US" sz="4300">
                <a:solidFill>
                  <a:srgbClr val="FF0066"/>
                </a:solidFill>
                <a:latin typeface="Times New Roman" pitchFamily="18" charset="0"/>
                <a:cs typeface="Times New Roman" pitchFamily="18" charset="0"/>
              </a:rPr>
              <a:t>Sistem Informasi  Geografi</a:t>
            </a:r>
          </a:p>
        </p:txBody>
      </p:sp>
      <p:sp>
        <p:nvSpPr>
          <p:cNvPr id="151555" name="Rectangle 3"/>
          <p:cNvSpPr>
            <a:spLocks noChangeArrowheads="1"/>
          </p:cNvSpPr>
          <p:nvPr/>
        </p:nvSpPr>
        <p:spPr bwMode="auto">
          <a:xfrm>
            <a:off x="685800" y="715963"/>
            <a:ext cx="7742238" cy="1493837"/>
          </a:xfrm>
          <a:prstGeom prst="rect">
            <a:avLst/>
          </a:prstGeom>
          <a:noFill/>
          <a:ln w="9525">
            <a:noFill/>
            <a:miter lim="800000"/>
            <a:headEnd/>
            <a:tailEnd/>
          </a:ln>
          <a:effectLst/>
        </p:spPr>
        <p:txBody>
          <a:bodyPr>
            <a:spAutoFit/>
          </a:bodyPr>
          <a:lstStyle/>
          <a:p>
            <a:pPr marL="457200" indent="-457200" eaLnBrk="1" hangingPunct="1"/>
            <a:r>
              <a:rPr lang="en-US" sz="4800" b="1">
                <a:solidFill>
                  <a:srgbClr val="000000"/>
                </a:solidFill>
                <a:latin typeface="Times New Roman" pitchFamily="18" charset="0"/>
                <a:cs typeface="Times New Roman" pitchFamily="18" charset="0"/>
              </a:rPr>
              <a:t>Inventarisasi data Geografi</a:t>
            </a:r>
            <a:r>
              <a:rPr lang="en-US" sz="4400">
                <a:solidFill>
                  <a:srgbClr val="000000"/>
                </a:solidFill>
                <a:latin typeface="Times New Roman" pitchFamily="18" charset="0"/>
                <a:cs typeface="Times New Roman" pitchFamily="18" charset="0"/>
              </a:rPr>
              <a:t> </a:t>
            </a:r>
          </a:p>
          <a:p>
            <a:pPr marL="457200" indent="-457200" eaLnBrk="1" hangingPunct="1">
              <a:buFontTx/>
              <a:buAutoNum type="arabicPeriod"/>
            </a:pPr>
            <a:endParaRPr lang="en-US" sz="4400">
              <a:solidFill>
                <a:srgbClr val="FF006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ChangeArrowheads="1"/>
          </p:cNvSpPr>
          <p:nvPr>
            <p:ph type="title"/>
          </p:nvPr>
        </p:nvSpPr>
        <p:spPr/>
        <p:txBody>
          <a:bodyPr/>
          <a:lstStyle/>
          <a:p>
            <a:r>
              <a:rPr lang="en-US"/>
              <a:t>Ilmu Penunjang Geografi</a:t>
            </a:r>
          </a:p>
        </p:txBody>
      </p:sp>
      <p:sp>
        <p:nvSpPr>
          <p:cNvPr id="398339" name="Rectangle 3"/>
          <p:cNvSpPr>
            <a:spLocks noGrp="1" noChangeArrowheads="1"/>
          </p:cNvSpPr>
          <p:nvPr>
            <p:ph idx="1"/>
          </p:nvPr>
        </p:nvSpPr>
        <p:spPr/>
        <p:txBody>
          <a:bodyPr/>
          <a:lstStyle/>
          <a:p>
            <a:pPr marL="609600" indent="-609600">
              <a:lnSpc>
                <a:spcPct val="80000"/>
              </a:lnSpc>
              <a:buFontTx/>
              <a:buAutoNum type="arabicPeriod"/>
            </a:pPr>
            <a:r>
              <a:rPr lang="en-US" sz="2600"/>
              <a:t>Matematika</a:t>
            </a:r>
          </a:p>
          <a:p>
            <a:pPr marL="609600" indent="-609600">
              <a:lnSpc>
                <a:spcPct val="80000"/>
              </a:lnSpc>
              <a:buFontTx/>
              <a:buAutoNum type="arabicPeriod"/>
            </a:pPr>
            <a:r>
              <a:rPr lang="en-US" sz="2600"/>
              <a:t>Fisika</a:t>
            </a:r>
          </a:p>
          <a:p>
            <a:pPr marL="609600" indent="-609600">
              <a:lnSpc>
                <a:spcPct val="80000"/>
              </a:lnSpc>
              <a:buFontTx/>
              <a:buAutoNum type="arabicPeriod"/>
            </a:pPr>
            <a:r>
              <a:rPr lang="en-US" sz="2600"/>
              <a:t>Astronomi</a:t>
            </a:r>
          </a:p>
          <a:p>
            <a:pPr marL="609600" indent="-609600">
              <a:lnSpc>
                <a:spcPct val="80000"/>
              </a:lnSpc>
              <a:buFontTx/>
              <a:buAutoNum type="arabicPeriod"/>
            </a:pPr>
            <a:r>
              <a:rPr lang="en-US" sz="2600"/>
              <a:t>Klimatologi</a:t>
            </a:r>
          </a:p>
          <a:p>
            <a:pPr marL="609600" indent="-609600">
              <a:lnSpc>
                <a:spcPct val="80000"/>
              </a:lnSpc>
              <a:buFontTx/>
              <a:buAutoNum type="arabicPeriod"/>
            </a:pPr>
            <a:r>
              <a:rPr lang="en-US" sz="2600"/>
              <a:t>Kimia</a:t>
            </a:r>
          </a:p>
          <a:p>
            <a:pPr marL="609600" indent="-609600">
              <a:lnSpc>
                <a:spcPct val="80000"/>
              </a:lnSpc>
              <a:buFontTx/>
              <a:buAutoNum type="arabicPeriod"/>
            </a:pPr>
            <a:r>
              <a:rPr lang="en-US" sz="2600"/>
              <a:t>Botani dan zoologi</a:t>
            </a:r>
          </a:p>
          <a:p>
            <a:pPr marL="609600" indent="-609600">
              <a:lnSpc>
                <a:spcPct val="80000"/>
              </a:lnSpc>
              <a:buFontTx/>
              <a:buAutoNum type="arabicPeriod"/>
            </a:pPr>
            <a:r>
              <a:rPr lang="en-US" sz="2600"/>
              <a:t>Ilmu-ilmu sosial</a:t>
            </a:r>
          </a:p>
          <a:p>
            <a:pPr marL="609600" indent="-609600">
              <a:lnSpc>
                <a:spcPct val="80000"/>
              </a:lnSpc>
              <a:buFontTx/>
              <a:buAutoNum type="arabicPeriod"/>
            </a:pPr>
            <a:r>
              <a:rPr lang="en-US" sz="2600"/>
              <a:t>Oceanografi</a:t>
            </a:r>
          </a:p>
          <a:p>
            <a:pPr marL="609600" indent="-609600">
              <a:lnSpc>
                <a:spcPct val="80000"/>
              </a:lnSpc>
              <a:buFontTx/>
              <a:buAutoNum type="arabicPeriod"/>
            </a:pPr>
            <a:r>
              <a:rPr lang="en-US" sz="2600"/>
              <a:t>Geologi</a:t>
            </a:r>
          </a:p>
          <a:p>
            <a:pPr marL="609600" indent="-609600">
              <a:lnSpc>
                <a:spcPct val="80000"/>
              </a:lnSpc>
              <a:buFontTx/>
              <a:buAutoNum type="arabicPeriod"/>
            </a:pPr>
            <a:r>
              <a:rPr lang="en-US" sz="2600"/>
              <a:t>Seni/ art</a:t>
            </a:r>
          </a:p>
          <a:p>
            <a:pPr marL="609600" indent="-609600">
              <a:lnSpc>
                <a:spcPct val="80000"/>
              </a:lnSpc>
              <a:buFontTx/>
              <a:buAutoNum type="arabicPeriod"/>
            </a:pPr>
            <a:endParaRPr lang="en-US" sz="260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a:xfrm>
            <a:off x="246063" y="930275"/>
            <a:ext cx="8897937" cy="1143000"/>
          </a:xfrm>
        </p:spPr>
        <p:txBody>
          <a:bodyPr/>
          <a:lstStyle/>
          <a:p>
            <a:pPr algn="ctr"/>
            <a:r>
              <a:rPr lang="en-US" b="1" i="1"/>
              <a:t>Beda Tinggi</a:t>
            </a:r>
          </a:p>
        </p:txBody>
      </p:sp>
      <p:sp>
        <p:nvSpPr>
          <p:cNvPr id="249859" name="Rectangle 3"/>
          <p:cNvSpPr>
            <a:spLocks noGrp="1" noChangeArrowheads="1"/>
          </p:cNvSpPr>
          <p:nvPr>
            <p:ph idx="1"/>
          </p:nvPr>
        </p:nvSpPr>
        <p:spPr>
          <a:xfrm>
            <a:off x="0" y="2209800"/>
            <a:ext cx="9144000" cy="4114800"/>
          </a:xfrm>
        </p:spPr>
        <p:txBody>
          <a:bodyPr/>
          <a:lstStyle/>
          <a:p>
            <a:pPr algn="just">
              <a:lnSpc>
                <a:spcPct val="90000"/>
              </a:lnSpc>
            </a:pPr>
            <a:r>
              <a:rPr lang="en-GB" sz="2600">
                <a:latin typeface="Times New Roman" pitchFamily="18" charset="0"/>
                <a:cs typeface="Times New Roman" pitchFamily="18" charset="0"/>
              </a:rPr>
              <a:t>Wilayah datar kemiringan 0% – 3% cocok untuk dikembangkan  tanaman pangan dengan pengolahan lahan intensif.</a:t>
            </a:r>
            <a:endParaRPr lang="en-US" sz="2600">
              <a:latin typeface="Times New Roman" pitchFamily="18" charset="0"/>
              <a:cs typeface="Times New Roman" pitchFamily="18" charset="0"/>
            </a:endParaRPr>
          </a:p>
          <a:p>
            <a:pPr algn="just">
              <a:lnSpc>
                <a:spcPct val="90000"/>
              </a:lnSpc>
            </a:pPr>
            <a:r>
              <a:rPr lang="en-GB" sz="2600">
                <a:latin typeface="Times New Roman" pitchFamily="18" charset="0"/>
                <a:cs typeface="Times New Roman" pitchFamily="18" charset="0"/>
              </a:rPr>
              <a:t>Wilayah datar berombak 3% - 8% cocok dipergunakan untuk areal peternakan.</a:t>
            </a:r>
            <a:endParaRPr lang="en-US" sz="2600">
              <a:latin typeface="Times New Roman" pitchFamily="18" charset="0"/>
              <a:cs typeface="Times New Roman" pitchFamily="18" charset="0"/>
            </a:endParaRPr>
          </a:p>
          <a:p>
            <a:pPr algn="just">
              <a:lnSpc>
                <a:spcPct val="90000"/>
              </a:lnSpc>
            </a:pPr>
            <a:r>
              <a:rPr lang="en-GB" sz="2600">
                <a:latin typeface="Times New Roman" pitchFamily="18" charset="0"/>
                <a:cs typeface="Times New Roman" pitchFamily="18" charset="0"/>
              </a:rPr>
              <a:t>Wilayah berombak bergelombang 8% - 15% cocok untuk dikembangkan perkebunan.</a:t>
            </a:r>
            <a:endParaRPr lang="en-US" sz="2600">
              <a:latin typeface="Times New Roman" pitchFamily="18" charset="0"/>
              <a:cs typeface="Times New Roman" pitchFamily="18" charset="0"/>
            </a:endParaRPr>
          </a:p>
          <a:p>
            <a:pPr algn="just">
              <a:lnSpc>
                <a:spcPct val="90000"/>
              </a:lnSpc>
            </a:pPr>
            <a:r>
              <a:rPr lang="en-GB" sz="2600">
                <a:latin typeface="Times New Roman" pitchFamily="18" charset="0"/>
                <a:cs typeface="Times New Roman" pitchFamily="18" charset="0"/>
              </a:rPr>
              <a:t>Wilayah berbukit bergunung 15% cocok dikembangkan untuk kehutanan</a:t>
            </a:r>
            <a:endParaRPr lang="en-US" sz="2600">
              <a:latin typeface="Times New Roman" pitchFamily="18" charset="0"/>
              <a:cs typeface="Times New Roman" pitchFamily="18" charset="0"/>
            </a:endParaRPr>
          </a:p>
          <a:p>
            <a:pPr>
              <a:lnSpc>
                <a:spcPct val="90000"/>
              </a:lnSpc>
            </a:pPr>
            <a:endParaRPr lang="en-US" sz="2600">
              <a:latin typeface="Times New Roman" pitchFamily="18"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pPr marL="838200" indent="-838200" algn="ctr"/>
            <a:r>
              <a:rPr lang="en-US" b="1" i="1"/>
              <a:t>Tanah</a:t>
            </a:r>
          </a:p>
        </p:txBody>
      </p:sp>
      <p:sp>
        <p:nvSpPr>
          <p:cNvPr id="214019" name="Rectangle 3"/>
          <p:cNvSpPr>
            <a:spLocks noGrp="1" noChangeArrowheads="1"/>
          </p:cNvSpPr>
          <p:nvPr>
            <p:ph idx="1"/>
          </p:nvPr>
        </p:nvSpPr>
        <p:spPr>
          <a:xfrm>
            <a:off x="228600" y="2147888"/>
            <a:ext cx="8686800" cy="4114800"/>
          </a:xfrm>
        </p:spPr>
        <p:txBody>
          <a:bodyPr/>
          <a:lstStyle/>
          <a:p>
            <a:pPr marL="0" indent="917575" algn="just">
              <a:buFont typeface="Wingdings" pitchFamily="2" charset="2"/>
              <a:buNone/>
            </a:pPr>
            <a:r>
              <a:rPr lang="en-GB">
                <a:latin typeface="Times New Roman" pitchFamily="18" charset="0"/>
                <a:cs typeface="Times New Roman" pitchFamily="18" charset="0"/>
              </a:rPr>
              <a:t>Struktur, tekstur, jenis, kedalaman dan fertilitas tanah akan secara bervariasi mempengaruhi tanaman usaha tani. Tanah terlalu asam dan terlalu basa tidak akan cocok untuk tanaman usaha tani potensial. Tanah dengan porositas tinggi akan tidak optimal untuk kegiatan pertanian karena terjadinya pencucian tanah yang efektif sehingga unsur hara banyak yang terlarut. </a:t>
            </a:r>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lstStyle/>
          <a:p>
            <a:r>
              <a:rPr lang="en-GB" sz="3000" b="1">
                <a:solidFill>
                  <a:srgbClr val="3333FF"/>
                </a:solidFill>
                <a:cs typeface="Times New Roman" pitchFamily="18" charset="0"/>
              </a:rPr>
              <a:t>Wilayah dengan lahan cenderung  luas  persatuan unit penguasaan,  dipengaruhi :</a:t>
            </a:r>
            <a:endParaRPr lang="en-US" sz="3000" b="1">
              <a:solidFill>
                <a:srgbClr val="3333FF"/>
              </a:solidFill>
              <a:cs typeface="Times New Roman" pitchFamily="18" charset="0"/>
            </a:endParaRPr>
          </a:p>
        </p:txBody>
      </p:sp>
      <p:sp>
        <p:nvSpPr>
          <p:cNvPr id="266243" name="Rectangle 3"/>
          <p:cNvSpPr>
            <a:spLocks noGrp="1" noChangeArrowheads="1"/>
          </p:cNvSpPr>
          <p:nvPr>
            <p:ph idx="1"/>
          </p:nvPr>
        </p:nvSpPr>
        <p:spPr>
          <a:xfrm>
            <a:off x="0" y="1981200"/>
            <a:ext cx="8839200" cy="4876800"/>
          </a:xfrm>
        </p:spPr>
        <p:txBody>
          <a:bodyPr/>
          <a:lstStyle/>
          <a:p>
            <a:pPr>
              <a:lnSpc>
                <a:spcPct val="90000"/>
              </a:lnSpc>
            </a:pPr>
            <a:r>
              <a:rPr lang="en-GB" sz="3400"/>
              <a:t>keadaan lahan yang tandus</a:t>
            </a:r>
            <a:endParaRPr lang="en-US" sz="3400"/>
          </a:p>
          <a:p>
            <a:pPr>
              <a:lnSpc>
                <a:spcPct val="90000"/>
              </a:lnSpc>
            </a:pPr>
            <a:r>
              <a:rPr lang="en-GB" sz="3400"/>
              <a:t>sumberdaya alam yang miskin</a:t>
            </a:r>
            <a:endParaRPr lang="en-US" sz="3400"/>
          </a:p>
          <a:p>
            <a:pPr>
              <a:lnSpc>
                <a:spcPct val="90000"/>
              </a:lnSpc>
            </a:pPr>
            <a:r>
              <a:rPr lang="en-GB" sz="3400"/>
              <a:t>topografi kasar</a:t>
            </a:r>
            <a:endParaRPr lang="en-US" sz="3400"/>
          </a:p>
          <a:p>
            <a:pPr>
              <a:lnSpc>
                <a:spcPct val="90000"/>
              </a:lnSpc>
            </a:pPr>
            <a:r>
              <a:rPr lang="en-GB" sz="3400"/>
              <a:t>aksesibilitas kurang menguntungkan</a:t>
            </a:r>
            <a:endParaRPr lang="en-US" sz="3400"/>
          </a:p>
          <a:p>
            <a:pPr algn="just">
              <a:lnSpc>
                <a:spcPct val="90000"/>
              </a:lnSpc>
            </a:pPr>
            <a:r>
              <a:rPr lang="en-GB" sz="3400"/>
              <a:t>iklim kurang mendukung untuk kegiatan pertanian</a:t>
            </a:r>
            <a:endParaRPr lang="en-US" sz="3400"/>
          </a:p>
          <a:p>
            <a:pPr algn="just">
              <a:lnSpc>
                <a:spcPct val="90000"/>
              </a:lnSpc>
            </a:pPr>
            <a:r>
              <a:rPr lang="en-GB" sz="3400"/>
              <a:t>satu satunya sumber pendapatan adalah  pertanian</a:t>
            </a:r>
            <a:endParaRPr lang="en-US" sz="3400"/>
          </a:p>
          <a:p>
            <a:pPr>
              <a:lnSpc>
                <a:spcPct val="90000"/>
              </a:lnSpc>
            </a:pPr>
            <a:endParaRPr lang="en-US" sz="340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Rectangle 3"/>
          <p:cNvSpPr>
            <a:spLocks noGrp="1" noChangeArrowheads="1"/>
          </p:cNvSpPr>
          <p:nvPr>
            <p:ph type="title" idx="4294967295"/>
          </p:nvPr>
        </p:nvSpPr>
        <p:spPr>
          <a:xfrm>
            <a:off x="246063" y="930275"/>
            <a:ext cx="8897937" cy="5394325"/>
          </a:xfrm>
        </p:spPr>
        <p:txBody>
          <a:bodyPr/>
          <a:lstStyle/>
          <a:p>
            <a:pPr algn="ctr"/>
            <a:r>
              <a:rPr lang="en-US" sz="5700" b="1" i="1"/>
              <a:t>TEORI PENGGUNAAN LAHAN</a:t>
            </a:r>
            <a:br>
              <a:rPr lang="en-US" sz="5700" b="1" i="1"/>
            </a:br>
            <a:r>
              <a:rPr lang="en-US" sz="5700" b="1"/>
              <a:t>VON THUNNEN dalam Geografi</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0" y="930275"/>
            <a:ext cx="9144000" cy="1143000"/>
          </a:xfrm>
        </p:spPr>
        <p:txBody>
          <a:bodyPr/>
          <a:lstStyle/>
          <a:p>
            <a:pPr algn="ctr"/>
            <a:r>
              <a:rPr lang="en-US" sz="4600" b="1" i="1"/>
              <a:t>ASUMSI</a:t>
            </a:r>
            <a:r>
              <a:rPr lang="en-US" sz="4600" i="1"/>
              <a:t> : </a:t>
            </a:r>
            <a:r>
              <a:rPr lang="en-US" sz="4600"/>
              <a:t>VON THUNNNEN</a:t>
            </a:r>
          </a:p>
        </p:txBody>
      </p:sp>
      <p:sp>
        <p:nvSpPr>
          <p:cNvPr id="162819" name="Rectangle 3"/>
          <p:cNvSpPr>
            <a:spLocks noGrp="1" noChangeArrowheads="1"/>
          </p:cNvSpPr>
          <p:nvPr>
            <p:ph idx="1"/>
          </p:nvPr>
        </p:nvSpPr>
        <p:spPr>
          <a:xfrm>
            <a:off x="228600" y="2133600"/>
            <a:ext cx="8686800" cy="4114800"/>
          </a:xfrm>
        </p:spPr>
        <p:txBody>
          <a:bodyPr/>
          <a:lstStyle/>
          <a:p>
            <a:pPr marL="635000" indent="-635000" algn="just">
              <a:buClr>
                <a:srgbClr val="000000"/>
              </a:buClr>
              <a:buFont typeface="Wingdings" pitchFamily="2" charset="2"/>
              <a:buNone/>
            </a:pPr>
            <a:r>
              <a:rPr lang="en-US" sz="3900" b="1">
                <a:solidFill>
                  <a:srgbClr val="000000"/>
                </a:solidFill>
                <a:latin typeface="Times New Roman" pitchFamily="18" charset="0"/>
                <a:cs typeface="Times New Roman" pitchFamily="18" charset="0"/>
              </a:rPr>
              <a:t>Asumsi Pertama</a:t>
            </a:r>
          </a:p>
          <a:p>
            <a:pPr marL="635000" indent="-635000" algn="just">
              <a:buClr>
                <a:srgbClr val="000000"/>
              </a:buClr>
            </a:pPr>
            <a:r>
              <a:rPr lang="en-US" sz="3900">
                <a:solidFill>
                  <a:srgbClr val="000000"/>
                </a:solidFill>
                <a:latin typeface="Times New Roman" pitchFamily="18" charset="0"/>
                <a:cs typeface="Times New Roman" pitchFamily="18" charset="0"/>
              </a:rPr>
              <a:t> Kota pasaran harus berlokasi terpencil di pusat  suatu wilayah yang homogen secara geografis, wilayah pertanian sebagai </a:t>
            </a:r>
            <a:r>
              <a:rPr lang="en-US" sz="3900" i="1">
                <a:solidFill>
                  <a:srgbClr val="000000"/>
                </a:solidFill>
                <a:latin typeface="Times New Roman" pitchFamily="18" charset="0"/>
                <a:cs typeface="Times New Roman" pitchFamily="18" charset="0"/>
              </a:rPr>
              <a:t>hinterland</a:t>
            </a:r>
            <a:endParaRPr lang="en-US" sz="390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3" name="Rectangle 5"/>
          <p:cNvSpPr>
            <a:spLocks noGrp="1" noChangeArrowheads="1"/>
          </p:cNvSpPr>
          <p:nvPr>
            <p:ph type="title"/>
          </p:nvPr>
        </p:nvSpPr>
        <p:spPr>
          <a:xfrm>
            <a:off x="457200" y="1219200"/>
            <a:ext cx="8686800" cy="4800600"/>
          </a:xfrm>
        </p:spPr>
        <p:txBody>
          <a:bodyPr/>
          <a:lstStyle/>
          <a:p>
            <a:pPr algn="ctr"/>
            <a:r>
              <a:rPr lang="en-US" sz="3200"/>
              <a:t>Finch, 1951</a:t>
            </a:r>
            <a:br>
              <a:rPr lang="en-US" sz="3200"/>
            </a:br>
            <a:r>
              <a:rPr lang="en-US" sz="3200"/>
              <a:t/>
            </a:r>
            <a:br>
              <a:rPr lang="en-US" sz="3200"/>
            </a:br>
            <a:r>
              <a:rPr lang="en-US" sz="3200"/>
              <a:t>ANDAIKAN DI PERMUKAAN BUMI INI TIDAK DITEMUKAN PERSAMAAN DAN PERBEDAAN FENOMENA FISIS, SOSIAL, EKONOMI, BUDAYA, MAKA TIDAK ADA LANDASAN UNTUK GEOGRAFI DAPAT EXSIST SEBAGAI DISIPLIN ILMU</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3"/>
          <p:cNvSpPr>
            <a:spLocks noChangeArrowheads="1"/>
          </p:cNvSpPr>
          <p:nvPr/>
        </p:nvSpPr>
        <p:spPr bwMode="auto">
          <a:xfrm>
            <a:off x="228600" y="1512888"/>
            <a:ext cx="8686800" cy="3424237"/>
          </a:xfrm>
          <a:prstGeom prst="rect">
            <a:avLst/>
          </a:prstGeom>
          <a:noFill/>
          <a:ln w="9525">
            <a:noFill/>
            <a:miter lim="800000"/>
            <a:headEnd/>
            <a:tailEnd/>
          </a:ln>
          <a:effectLst/>
        </p:spPr>
        <p:txBody>
          <a:bodyPr>
            <a:spAutoFit/>
          </a:bodyPr>
          <a:lstStyle/>
          <a:p>
            <a:pPr indent="635000" eaLnBrk="1" hangingPunct="1">
              <a:lnSpc>
                <a:spcPct val="90000"/>
              </a:lnSpc>
              <a:spcBef>
                <a:spcPct val="50000"/>
              </a:spcBef>
              <a:buFontTx/>
              <a:buBlip>
                <a:blip r:embed="rId3"/>
              </a:buBlip>
            </a:pPr>
            <a:r>
              <a:rPr lang="en-US" sz="4800">
                <a:solidFill>
                  <a:srgbClr val="000000"/>
                </a:solidFill>
                <a:latin typeface="Times New Roman" pitchFamily="18" charset="0"/>
                <a:cs typeface="Times New Roman" pitchFamily="18" charset="0"/>
              </a:rPr>
              <a:t> Asumsi Kedua</a:t>
            </a:r>
          </a:p>
          <a:p>
            <a:pPr indent="635000" algn="just" eaLnBrk="1" hangingPunct="1">
              <a:lnSpc>
                <a:spcPct val="90000"/>
              </a:lnSpc>
              <a:spcBef>
                <a:spcPct val="50000"/>
              </a:spcBef>
            </a:pPr>
            <a:r>
              <a:rPr lang="en-US" sz="4800">
                <a:solidFill>
                  <a:srgbClr val="000000"/>
                </a:solidFill>
                <a:latin typeface="Times New Roman" pitchFamily="18" charset="0"/>
                <a:cs typeface="Times New Roman" pitchFamily="18" charset="0"/>
              </a:rPr>
              <a:t> </a:t>
            </a:r>
            <a:r>
              <a:rPr lang="en-US" sz="4000">
                <a:solidFill>
                  <a:srgbClr val="000000"/>
                </a:solidFill>
                <a:latin typeface="Times New Roman" pitchFamily="18" charset="0"/>
                <a:cs typeface="Times New Roman" pitchFamily="18" charset="0"/>
              </a:rPr>
              <a:t>Kota pasaran sebagai satu-satunya tempat pemasaran surplus hasil pertanian dengan tidak menerima surplus dari wilayah pertanian lain.  </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7" name="Rectangle 5"/>
          <p:cNvSpPr>
            <a:spLocks noGrp="1" noChangeArrowheads="1"/>
          </p:cNvSpPr>
          <p:nvPr>
            <p:ph type="title"/>
          </p:nvPr>
        </p:nvSpPr>
        <p:spPr/>
        <p:txBody>
          <a:bodyPr/>
          <a:lstStyle/>
          <a:p>
            <a:pPr>
              <a:buFontTx/>
              <a:buBlip>
                <a:blip r:embed="rId3"/>
              </a:buBlip>
            </a:pPr>
            <a:r>
              <a:rPr lang="en-US" b="1" i="1">
                <a:solidFill>
                  <a:srgbClr val="000000"/>
                </a:solidFill>
                <a:cs typeface="Times New Roman" pitchFamily="18" charset="0"/>
              </a:rPr>
              <a:t>  Asumsi Ketiga</a:t>
            </a:r>
          </a:p>
        </p:txBody>
      </p:sp>
      <p:sp>
        <p:nvSpPr>
          <p:cNvPr id="166915" name="Rectangle 3"/>
          <p:cNvSpPr>
            <a:spLocks noGrp="1" noChangeArrowheads="1"/>
          </p:cNvSpPr>
          <p:nvPr>
            <p:ph idx="1"/>
          </p:nvPr>
        </p:nvSpPr>
        <p:spPr>
          <a:xfrm>
            <a:off x="685800" y="2514600"/>
            <a:ext cx="7772400" cy="4114800"/>
          </a:xfrm>
        </p:spPr>
        <p:txBody>
          <a:bodyPr/>
          <a:lstStyle/>
          <a:p>
            <a:pPr marL="52388" indent="811213">
              <a:buFont typeface="Wingdings" pitchFamily="2" charset="2"/>
              <a:buNone/>
            </a:pPr>
            <a:r>
              <a:rPr lang="en-US" sz="3200">
                <a:solidFill>
                  <a:srgbClr val="000000"/>
                </a:solidFill>
                <a:cs typeface="Times New Roman" pitchFamily="18" charset="0"/>
              </a:rPr>
              <a:t>Biaya transportasi berbanding lurus dengan jarak dan transportasi atau pengangkutan hasil / produksi pertanian dari tempat produksi ke kota.</a:t>
            </a:r>
          </a:p>
        </p:txBody>
      </p:sp>
      <p:sp>
        <p:nvSpPr>
          <p:cNvPr id="166916" name="Rectangle 4"/>
          <p:cNvSpPr>
            <a:spLocks noChangeArrowheads="1"/>
          </p:cNvSpPr>
          <p:nvPr/>
        </p:nvSpPr>
        <p:spPr bwMode="auto">
          <a:xfrm>
            <a:off x="6148388" y="2713038"/>
            <a:ext cx="184150" cy="1431925"/>
          </a:xfrm>
          <a:prstGeom prst="rect">
            <a:avLst/>
          </a:prstGeom>
          <a:noFill/>
          <a:ln w="9525">
            <a:noFill/>
            <a:miter lim="800000"/>
            <a:headEnd/>
            <a:tailEnd/>
          </a:ln>
          <a:effectLst/>
        </p:spPr>
        <p:txBody>
          <a:bodyPr wrap="none">
            <a:spAutoFit/>
          </a:bodyPr>
          <a:lstStyle/>
          <a:p>
            <a:pPr algn="r" eaLnBrk="1" hangingPunct="1"/>
            <a:r>
              <a:rPr lang="en-US" sz="4400">
                <a:solidFill>
                  <a:srgbClr val="000000"/>
                </a:solidFill>
                <a:latin typeface="Times New Roman" pitchFamily="18" charset="0"/>
                <a:cs typeface="Times New Roman" pitchFamily="18" charset="0"/>
              </a:rPr>
              <a:t/>
            </a:r>
            <a:br>
              <a:rPr lang="en-US" sz="4400">
                <a:solidFill>
                  <a:srgbClr val="000000"/>
                </a:solidFill>
                <a:latin typeface="Times New Roman" pitchFamily="18" charset="0"/>
                <a:cs typeface="Times New Roman" pitchFamily="18" charset="0"/>
              </a:rPr>
            </a:br>
            <a:endParaRPr lang="en-US" sz="440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228600" y="1311275"/>
            <a:ext cx="8915400" cy="517525"/>
          </a:xfrm>
        </p:spPr>
        <p:txBody>
          <a:bodyPr/>
          <a:lstStyle/>
          <a:p>
            <a:pPr>
              <a:buFontTx/>
              <a:buBlip>
                <a:blip r:embed="rId3"/>
              </a:buBlip>
            </a:pPr>
            <a:r>
              <a:rPr lang="en-US" sz="3800" i="1">
                <a:solidFill>
                  <a:srgbClr val="000000"/>
                </a:solidFill>
                <a:cs typeface="Times New Roman" pitchFamily="18" charset="0"/>
              </a:rPr>
              <a:t>  </a:t>
            </a:r>
            <a:r>
              <a:rPr lang="en-US" sz="3800" b="1" i="1">
                <a:solidFill>
                  <a:srgbClr val="000000"/>
                </a:solidFill>
                <a:cs typeface="Times New Roman" pitchFamily="18" charset="0"/>
              </a:rPr>
              <a:t>Asumsi Keempat</a:t>
            </a:r>
          </a:p>
        </p:txBody>
      </p:sp>
      <p:sp>
        <p:nvSpPr>
          <p:cNvPr id="171011" name="Rectangle 3"/>
          <p:cNvSpPr>
            <a:spLocks noGrp="1" noChangeArrowheads="1"/>
          </p:cNvSpPr>
          <p:nvPr>
            <p:ph idx="1"/>
          </p:nvPr>
        </p:nvSpPr>
        <p:spPr/>
        <p:txBody>
          <a:bodyPr/>
          <a:lstStyle/>
          <a:p>
            <a:pPr marL="0" indent="863600">
              <a:buFont typeface="Wingdings" pitchFamily="2" charset="2"/>
              <a:buNone/>
            </a:pPr>
            <a:r>
              <a:rPr lang="en-US">
                <a:solidFill>
                  <a:srgbClr val="000000"/>
                </a:solidFill>
                <a:cs typeface="Times New Roman" pitchFamily="18" charset="0"/>
              </a:rPr>
              <a:t>Setiap petani di kawasan sekeliling kota pasaran  akan  menjual kelebihan hasil pertaniannya ke kota dan biaya transportasinya menjadi tanggungan sendiri</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60" name="Rectangle 4"/>
          <p:cNvSpPr>
            <a:spLocks noGrp="1" noChangeArrowheads="1"/>
          </p:cNvSpPr>
          <p:nvPr>
            <p:ph type="title"/>
          </p:nvPr>
        </p:nvSpPr>
        <p:spPr>
          <a:xfrm>
            <a:off x="246063" y="930275"/>
            <a:ext cx="8897937" cy="1143000"/>
          </a:xfrm>
        </p:spPr>
        <p:txBody>
          <a:bodyPr/>
          <a:lstStyle/>
          <a:p>
            <a:pPr>
              <a:buFontTx/>
              <a:buBlip>
                <a:blip r:embed="rId3"/>
              </a:buBlip>
            </a:pPr>
            <a:r>
              <a:rPr lang="en-US"/>
              <a:t> </a:t>
            </a:r>
            <a:r>
              <a:rPr lang="en-US" b="1" i="1"/>
              <a:t>Asumsi Kelima</a:t>
            </a:r>
            <a:br>
              <a:rPr lang="en-US" b="1" i="1"/>
            </a:br>
            <a:r>
              <a:rPr lang="en-US"/>
              <a:t> </a:t>
            </a:r>
          </a:p>
        </p:txBody>
      </p:sp>
      <p:sp>
        <p:nvSpPr>
          <p:cNvPr id="173061" name="Rectangle 5"/>
          <p:cNvSpPr>
            <a:spLocks noGrp="1" noChangeArrowheads="1"/>
          </p:cNvSpPr>
          <p:nvPr>
            <p:ph idx="1"/>
          </p:nvPr>
        </p:nvSpPr>
        <p:spPr/>
        <p:txBody>
          <a:bodyPr/>
          <a:lstStyle/>
          <a:p>
            <a:pPr marL="52388" indent="811213" algn="just">
              <a:buFont typeface="Wingdings" pitchFamily="2" charset="2"/>
              <a:buNone/>
            </a:pPr>
            <a:r>
              <a:rPr lang="en-US" sz="3200"/>
              <a:t>Petani cenderung memilih jenis tanaman yang menghasilkan profit maksimal.</a:t>
            </a:r>
          </a:p>
          <a:p>
            <a:pPr marL="52388" indent="811213">
              <a:buFont typeface="Wingdings" pitchFamily="2" charset="2"/>
              <a:buNone/>
            </a:pPr>
            <a:r>
              <a:rPr lang="en-US" sz="3200"/>
              <a:t> </a:t>
            </a:r>
            <a:br>
              <a:rPr lang="en-US" sz="3200"/>
            </a:br>
            <a:endParaRPr lang="en-US" sz="320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a:buFontTx/>
              <a:buBlip>
                <a:blip r:embed="rId3"/>
              </a:buBlip>
            </a:pPr>
            <a:r>
              <a:rPr lang="en-US" sz="5000" i="1">
                <a:solidFill>
                  <a:srgbClr val="000000"/>
                </a:solidFill>
                <a:cs typeface="Times New Roman" pitchFamily="18" charset="0"/>
              </a:rPr>
              <a:t> Asumsi keenam</a:t>
            </a:r>
            <a:endParaRPr lang="en-US" sz="6900" i="1">
              <a:solidFill>
                <a:srgbClr val="000000"/>
              </a:solidFill>
              <a:cs typeface="Times New Roman" pitchFamily="18" charset="0"/>
            </a:endParaRPr>
          </a:p>
        </p:txBody>
      </p:sp>
      <p:sp>
        <p:nvSpPr>
          <p:cNvPr id="176131" name="Rectangle 3"/>
          <p:cNvSpPr>
            <a:spLocks noGrp="1" noChangeArrowheads="1"/>
          </p:cNvSpPr>
          <p:nvPr>
            <p:ph idx="1"/>
          </p:nvPr>
        </p:nvSpPr>
        <p:spPr/>
        <p:txBody>
          <a:bodyPr/>
          <a:lstStyle/>
          <a:p>
            <a:pPr marL="0" indent="917575">
              <a:buFont typeface="Wingdings" pitchFamily="2" charset="2"/>
              <a:buNone/>
            </a:pPr>
            <a:r>
              <a:rPr lang="en-US" sz="4100">
                <a:solidFill>
                  <a:srgbClr val="000000"/>
                </a:solidFill>
                <a:latin typeface="Times New Roman" pitchFamily="18" charset="0"/>
                <a:cs typeface="Times New Roman" pitchFamily="18" charset="0"/>
              </a:rPr>
              <a:t>Di wilayah tersebut hanya ada satu jenis alat angkut</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1524000" y="190500"/>
            <a:ext cx="7010400" cy="492125"/>
          </a:xfrm>
        </p:spPr>
        <p:txBody>
          <a:bodyPr/>
          <a:lstStyle/>
          <a:p>
            <a:r>
              <a:rPr lang="en-US" sz="6900" i="1">
                <a:solidFill>
                  <a:schemeClr val="tx1"/>
                </a:solidFill>
                <a:cs typeface="Times New Roman" pitchFamily="18" charset="0"/>
              </a:rPr>
              <a:t/>
            </a:r>
            <a:br>
              <a:rPr lang="en-US" sz="6900" i="1">
                <a:solidFill>
                  <a:schemeClr val="tx1"/>
                </a:solidFill>
                <a:cs typeface="Times New Roman" pitchFamily="18" charset="0"/>
              </a:rPr>
            </a:br>
            <a:endParaRPr lang="en-US"/>
          </a:p>
        </p:txBody>
      </p:sp>
      <p:sp>
        <p:nvSpPr>
          <p:cNvPr id="180227" name="Rectangle 3"/>
          <p:cNvSpPr>
            <a:spLocks noGrp="1" noChangeArrowheads="1"/>
          </p:cNvSpPr>
          <p:nvPr>
            <p:ph idx="1"/>
          </p:nvPr>
        </p:nvSpPr>
        <p:spPr>
          <a:xfrm>
            <a:off x="0" y="2043113"/>
            <a:ext cx="9144000" cy="2071687"/>
          </a:xfrm>
        </p:spPr>
        <p:txBody>
          <a:bodyPr/>
          <a:lstStyle/>
          <a:p>
            <a:pPr marL="0" indent="917575">
              <a:buFont typeface="Wingdings" pitchFamily="2" charset="2"/>
              <a:buNone/>
            </a:pPr>
            <a:r>
              <a:rPr lang="en-US" sz="4500" i="1">
                <a:solidFill>
                  <a:srgbClr val="000000"/>
                </a:solidFill>
                <a:latin typeface="Times New Roman" pitchFamily="18" charset="0"/>
                <a:cs typeface="Times New Roman" pitchFamily="18" charset="0"/>
              </a:rPr>
              <a:t>Hinterland </a:t>
            </a:r>
            <a:r>
              <a:rPr lang="en-US" sz="4500">
                <a:solidFill>
                  <a:srgbClr val="000000"/>
                </a:solidFill>
                <a:latin typeface="Times New Roman" pitchFamily="18" charset="0"/>
                <a:cs typeface="Times New Roman" pitchFamily="18" charset="0"/>
              </a:rPr>
              <a:t>dihuni petani yang</a:t>
            </a:r>
            <a:r>
              <a:rPr lang="en-US" sz="4500" i="1">
                <a:solidFill>
                  <a:srgbClr val="000000"/>
                </a:solidFill>
                <a:latin typeface="Times New Roman" pitchFamily="18" charset="0"/>
                <a:cs typeface="Times New Roman" pitchFamily="18" charset="0"/>
              </a:rPr>
              <a:t> profit oriented</a:t>
            </a:r>
          </a:p>
          <a:p>
            <a:pPr marL="0" indent="917575">
              <a:buFont typeface="Wingdings" pitchFamily="2" charset="2"/>
              <a:buNone/>
            </a:pPr>
            <a:endParaRPr lang="en-US" sz="4500" i="1">
              <a:solidFill>
                <a:srgbClr val="000000"/>
              </a:solidFill>
              <a:latin typeface="Times New Roman" pitchFamily="18" charset="0"/>
              <a:cs typeface="Times New Roman" pitchFamily="18" charset="0"/>
            </a:endParaRPr>
          </a:p>
          <a:p>
            <a:pPr marL="0" indent="917575">
              <a:buFont typeface="Wingdings" pitchFamily="2" charset="2"/>
              <a:buNone/>
            </a:pPr>
            <a:endParaRPr lang="en-US" sz="4500">
              <a:solidFill>
                <a:srgbClr val="000000"/>
              </a:solidFill>
              <a:latin typeface="Times New Roman" pitchFamily="18" charset="0"/>
              <a:cs typeface="Times New Roman" pitchFamily="18" charset="0"/>
            </a:endParaRPr>
          </a:p>
        </p:txBody>
      </p:sp>
      <p:sp>
        <p:nvSpPr>
          <p:cNvPr id="180228" name="Rectangle 4"/>
          <p:cNvSpPr>
            <a:spLocks noChangeArrowheads="1"/>
          </p:cNvSpPr>
          <p:nvPr/>
        </p:nvSpPr>
        <p:spPr bwMode="auto">
          <a:xfrm>
            <a:off x="0" y="914400"/>
            <a:ext cx="9144000" cy="823913"/>
          </a:xfrm>
          <a:prstGeom prst="rect">
            <a:avLst/>
          </a:prstGeom>
          <a:noFill/>
          <a:ln w="9525">
            <a:noFill/>
            <a:miter lim="800000"/>
            <a:headEnd/>
            <a:tailEnd/>
          </a:ln>
          <a:effectLst/>
        </p:spPr>
        <p:txBody>
          <a:bodyPr>
            <a:spAutoFit/>
          </a:bodyPr>
          <a:lstStyle/>
          <a:p>
            <a:pPr eaLnBrk="1" hangingPunct="1">
              <a:buFontTx/>
              <a:buBlip>
                <a:blip r:embed="rId3"/>
              </a:buBlip>
            </a:pPr>
            <a:r>
              <a:rPr lang="en-US" sz="4800">
                <a:solidFill>
                  <a:srgbClr val="000000"/>
                </a:solidFill>
                <a:latin typeface="Times New Roman" pitchFamily="18" charset="0"/>
                <a:cs typeface="Times New Roman" pitchFamily="18" charset="0"/>
              </a:rPr>
              <a:t> Asumsi ketujuh</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idx="4294967295"/>
          </p:nvPr>
        </p:nvSpPr>
        <p:spPr>
          <a:xfrm>
            <a:off x="1236663" y="990600"/>
            <a:ext cx="7907337" cy="4800600"/>
          </a:xfrm>
        </p:spPr>
        <p:txBody>
          <a:bodyPr/>
          <a:lstStyle/>
          <a:p>
            <a:r>
              <a:rPr lang="en-US" sz="5000" b="1" i="1">
                <a:solidFill>
                  <a:srgbClr val="000000"/>
                </a:solidFill>
                <a:cs typeface="Times New Roman" pitchFamily="18" charset="0"/>
              </a:rPr>
              <a:t>Model</a:t>
            </a:r>
            <a:r>
              <a:rPr lang="en-US" sz="5000" b="1">
                <a:solidFill>
                  <a:srgbClr val="000000"/>
                </a:solidFill>
                <a:cs typeface="Times New Roman" pitchFamily="18" charset="0"/>
              </a:rPr>
              <a:t> Von Thunnen</a:t>
            </a:r>
            <a:r>
              <a:rPr lang="en-US" sz="5000">
                <a:solidFill>
                  <a:srgbClr val="000000"/>
                </a:solidFill>
                <a:cs typeface="Times New Roman" pitchFamily="18" charset="0"/>
              </a:rPr>
              <a:t> </a:t>
            </a:r>
            <a:br>
              <a:rPr lang="en-US" sz="5000">
                <a:solidFill>
                  <a:srgbClr val="000000"/>
                </a:solidFill>
                <a:cs typeface="Times New Roman" pitchFamily="18" charset="0"/>
              </a:rPr>
            </a:br>
            <a:r>
              <a:rPr lang="en-US" sz="5000">
                <a:solidFill>
                  <a:srgbClr val="000000"/>
                </a:solidFill>
                <a:cs typeface="Times New Roman" pitchFamily="18" charset="0"/>
              </a:rPr>
              <a:t/>
            </a:r>
            <a:br>
              <a:rPr lang="en-US" sz="5000">
                <a:solidFill>
                  <a:srgbClr val="000000"/>
                </a:solidFill>
                <a:cs typeface="Times New Roman" pitchFamily="18" charset="0"/>
              </a:rPr>
            </a:br>
            <a:r>
              <a:rPr lang="en-US" sz="3800" i="1">
                <a:solidFill>
                  <a:srgbClr val="000000"/>
                </a:solidFill>
                <a:cs typeface="Times New Roman" pitchFamily="18" charset="0"/>
              </a:rPr>
              <a:t>Berdasarkan</a:t>
            </a:r>
            <a:r>
              <a:rPr lang="en-US" sz="3800">
                <a:solidFill>
                  <a:srgbClr val="000000"/>
                </a:solidFill>
                <a:cs typeface="Times New Roman" pitchFamily="18" charset="0"/>
              </a:rPr>
              <a:t> </a:t>
            </a:r>
            <a:r>
              <a:rPr lang="en-US" sz="3800" b="1">
                <a:solidFill>
                  <a:srgbClr val="000000"/>
                </a:solidFill>
                <a:cs typeface="Times New Roman" pitchFamily="18" charset="0"/>
              </a:rPr>
              <a:t>economic rent</a:t>
            </a:r>
            <a:r>
              <a:rPr lang="en-US" sz="3800">
                <a:solidFill>
                  <a:srgbClr val="000000"/>
                </a:solidFill>
                <a:cs typeface="Times New Roman" pitchFamily="18" charset="0"/>
              </a:rPr>
              <a:t>   </a:t>
            </a:r>
            <a:r>
              <a:rPr lang="en-US" sz="3800" i="1">
                <a:solidFill>
                  <a:srgbClr val="000000"/>
                </a:solidFill>
                <a:cs typeface="Times New Roman" pitchFamily="18" charset="0"/>
              </a:rPr>
              <a:t>disusun</a:t>
            </a:r>
            <a:r>
              <a:rPr lang="en-US" sz="3800">
                <a:solidFill>
                  <a:srgbClr val="000000"/>
                </a:solidFill>
                <a:cs typeface="Times New Roman" pitchFamily="18" charset="0"/>
              </a:rPr>
              <a:t> </a:t>
            </a:r>
            <a:r>
              <a:rPr lang="en-US" sz="3800" b="1" i="1">
                <a:solidFill>
                  <a:srgbClr val="000000"/>
                </a:solidFill>
                <a:cs typeface="Times New Roman" pitchFamily="18" charset="0"/>
              </a:rPr>
              <a:t>zone - zone konsentris</a:t>
            </a:r>
            <a:r>
              <a:rPr lang="en-US" sz="3800">
                <a:solidFill>
                  <a:srgbClr val="000000"/>
                </a:solidFill>
                <a:cs typeface="Times New Roman" pitchFamily="18" charset="0"/>
              </a:rPr>
              <a:t>.</a:t>
            </a:r>
            <a:r>
              <a:rPr lang="en-US" sz="5000">
                <a:solidFill>
                  <a:srgbClr val="000000"/>
                </a:solidFill>
                <a:cs typeface="Times New Roman" pitchFamily="18" charset="0"/>
              </a:rPr>
              <a:t> </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4" name="Rectangle 4"/>
          <p:cNvSpPr>
            <a:spLocks noGrp="1" noChangeArrowheads="1"/>
          </p:cNvSpPr>
          <p:nvPr>
            <p:ph type="title"/>
          </p:nvPr>
        </p:nvSpPr>
        <p:spPr>
          <a:xfrm>
            <a:off x="246063" y="533400"/>
            <a:ext cx="8897937" cy="1143000"/>
          </a:xfrm>
        </p:spPr>
        <p:txBody>
          <a:bodyPr/>
          <a:lstStyle/>
          <a:p>
            <a:pPr algn="ctr"/>
            <a:r>
              <a:rPr lang="en-US" b="1" i="1"/>
              <a:t/>
            </a:r>
            <a:br>
              <a:rPr lang="en-US" b="1" i="1"/>
            </a:br>
            <a:r>
              <a:rPr lang="en-US" b="1" i="1"/>
              <a:t> Zone pertama  paling dekat kota</a:t>
            </a:r>
          </a:p>
        </p:txBody>
      </p:sp>
      <p:sp>
        <p:nvSpPr>
          <p:cNvPr id="184325" name="Rectangle 5"/>
          <p:cNvSpPr>
            <a:spLocks noGrp="1" noChangeArrowheads="1"/>
          </p:cNvSpPr>
          <p:nvPr>
            <p:ph idx="1"/>
          </p:nvPr>
        </p:nvSpPr>
        <p:spPr>
          <a:xfrm>
            <a:off x="1524000" y="2668588"/>
            <a:ext cx="7010400" cy="3351212"/>
          </a:xfrm>
        </p:spPr>
        <p:txBody>
          <a:bodyPr/>
          <a:lstStyle/>
          <a:p>
            <a:pPr>
              <a:lnSpc>
                <a:spcPct val="90000"/>
              </a:lnSpc>
            </a:pPr>
            <a:r>
              <a:rPr lang="en-US"/>
              <a:t>mengusahakan market gardening berupa sayuran terutama kentang dan susu  </a:t>
            </a:r>
          </a:p>
          <a:p>
            <a:pPr>
              <a:lnSpc>
                <a:spcPct val="90000"/>
              </a:lnSpc>
            </a:pPr>
            <a:r>
              <a:rPr lang="en-US"/>
              <a:t>membutuhkan tenaga buruh intensif dan ongkos transportasi yang tinggi </a:t>
            </a:r>
          </a:p>
          <a:p>
            <a:pPr>
              <a:lnSpc>
                <a:spcPct val="90000"/>
              </a:lnSpc>
            </a:pPr>
            <a:r>
              <a:rPr lang="en-US"/>
              <a:t>petani zone ini memasukkan hasil tertinggi per unit areal.</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idx="4294967295"/>
          </p:nvPr>
        </p:nvSpPr>
        <p:spPr>
          <a:xfrm>
            <a:off x="246063" y="930275"/>
            <a:ext cx="8897937" cy="5470525"/>
          </a:xfrm>
        </p:spPr>
        <p:txBody>
          <a:bodyPr/>
          <a:lstStyle/>
          <a:p>
            <a:r>
              <a:rPr lang="en-US" sz="4800" b="1" i="1">
                <a:solidFill>
                  <a:srgbClr val="000000"/>
                </a:solidFill>
                <a:cs typeface="Times New Roman" pitchFamily="18" charset="0"/>
              </a:rPr>
              <a:t>Zone kedua</a:t>
            </a:r>
            <a:r>
              <a:rPr lang="en-US" sz="5000">
                <a:solidFill>
                  <a:srgbClr val="000000"/>
                </a:solidFill>
                <a:cs typeface="Times New Roman" pitchFamily="18" charset="0"/>
              </a:rPr>
              <a:t> </a:t>
            </a:r>
            <a:br>
              <a:rPr lang="en-US" sz="5000">
                <a:solidFill>
                  <a:srgbClr val="000000"/>
                </a:solidFill>
                <a:cs typeface="Times New Roman" pitchFamily="18" charset="0"/>
              </a:rPr>
            </a:br>
            <a:r>
              <a:rPr lang="en-US" sz="5000">
                <a:solidFill>
                  <a:srgbClr val="000000"/>
                </a:solidFill>
                <a:cs typeface="Times New Roman" pitchFamily="18" charset="0"/>
              </a:rPr>
              <a:t/>
            </a:r>
            <a:br>
              <a:rPr lang="en-US" sz="5000">
                <a:solidFill>
                  <a:srgbClr val="000000"/>
                </a:solidFill>
                <a:cs typeface="Times New Roman" pitchFamily="18" charset="0"/>
              </a:rPr>
            </a:br>
            <a:r>
              <a:rPr lang="en-US" sz="4800" i="1">
                <a:solidFill>
                  <a:srgbClr val="000000"/>
                </a:solidFill>
                <a:cs typeface="Times New Roman" pitchFamily="18" charset="0"/>
              </a:rPr>
              <a:t>Kehutanan beserta hasilnya kayu.</a:t>
            </a:r>
            <a:r>
              <a:rPr lang="en-US" sz="5000" i="1">
                <a:solidFill>
                  <a:srgbClr val="000000"/>
                </a:solidFill>
                <a:cs typeface="Times New Roman" pitchFamily="18" charset="0"/>
              </a:rPr>
              <a:t> </a:t>
            </a:r>
            <a:r>
              <a:rPr lang="en-US" sz="5000" i="1">
                <a:cs typeface="Times New Roman" pitchFamily="18" charset="0"/>
              </a:rPr>
              <a:t/>
            </a:r>
            <a:br>
              <a:rPr lang="en-US" sz="5000" i="1">
                <a:cs typeface="Times New Roman" pitchFamily="18" charset="0"/>
              </a:rPr>
            </a:br>
            <a:endParaRPr lang="en-US" sz="5000" i="1">
              <a:cs typeface="Times New Roman" pitchFamily="18"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246063" y="930275"/>
            <a:ext cx="8593137" cy="5546725"/>
          </a:xfrm>
        </p:spPr>
        <p:txBody>
          <a:bodyPr/>
          <a:lstStyle/>
          <a:p>
            <a:r>
              <a:rPr lang="en-US" b="1" i="1">
                <a:solidFill>
                  <a:srgbClr val="000000"/>
                </a:solidFill>
                <a:cs typeface="Times New Roman" pitchFamily="18" charset="0"/>
              </a:rPr>
              <a:t>Zone ketiga</a:t>
            </a:r>
            <a:r>
              <a:rPr lang="en-US">
                <a:solidFill>
                  <a:srgbClr val="000000"/>
                </a:solidFill>
                <a:cs typeface="Times New Roman" pitchFamily="18" charset="0"/>
              </a:rPr>
              <a:t>  </a:t>
            </a:r>
            <a:br>
              <a:rPr lang="en-US">
                <a:solidFill>
                  <a:srgbClr val="000000"/>
                </a:solidFill>
                <a:cs typeface="Times New Roman" pitchFamily="18" charset="0"/>
              </a:rPr>
            </a:br>
            <a:r>
              <a:rPr lang="en-US">
                <a:solidFill>
                  <a:srgbClr val="000000"/>
                </a:solidFill>
                <a:cs typeface="Times New Roman" pitchFamily="18" charset="0"/>
              </a:rPr>
              <a:t/>
            </a:r>
            <a:br>
              <a:rPr lang="en-US">
                <a:solidFill>
                  <a:srgbClr val="000000"/>
                </a:solidFill>
                <a:cs typeface="Times New Roman" pitchFamily="18" charset="0"/>
              </a:rPr>
            </a:br>
            <a:r>
              <a:rPr lang="en-US" i="1">
                <a:solidFill>
                  <a:srgbClr val="000000"/>
                </a:solidFill>
                <a:cs typeface="Times New Roman" pitchFamily="18" charset="0"/>
              </a:rPr>
              <a:t>Menghasilkan tanaman biji bijian yakni gandum. Hasil ini dapat tahan lama sedang ongkos angkutnya relatif murah. </a:t>
            </a:r>
            <a:br>
              <a:rPr lang="en-US" i="1">
                <a:solidFill>
                  <a:srgbClr val="000000"/>
                </a:solidFill>
                <a:cs typeface="Times New Roman" pitchFamily="18" charset="0"/>
              </a:rPr>
            </a:br>
            <a:endParaRPr lang="en-US" i="1">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2"/>
          <p:cNvSpPr>
            <a:spLocks noGrp="1" noChangeArrowheads="1"/>
          </p:cNvSpPr>
          <p:nvPr>
            <p:ph type="title"/>
          </p:nvPr>
        </p:nvSpPr>
        <p:spPr>
          <a:xfrm>
            <a:off x="1524000" y="304800"/>
            <a:ext cx="7010400" cy="647700"/>
          </a:xfrm>
        </p:spPr>
        <p:txBody>
          <a:bodyPr>
            <a:normAutofit fontScale="90000"/>
          </a:bodyPr>
          <a:lstStyle/>
          <a:p>
            <a:r>
              <a:rPr lang="en-US" sz="3800"/>
              <a:t>de Blij dan Murphy, 1998</a:t>
            </a:r>
            <a:br>
              <a:rPr lang="en-US" sz="3800"/>
            </a:br>
            <a:endParaRPr lang="en-US" sz="3800"/>
          </a:p>
        </p:txBody>
      </p:sp>
      <p:sp>
        <p:nvSpPr>
          <p:cNvPr id="531459" name="Rectangle 3"/>
          <p:cNvSpPr>
            <a:spLocks noGrp="1" noChangeArrowheads="1"/>
          </p:cNvSpPr>
          <p:nvPr>
            <p:ph idx="1"/>
          </p:nvPr>
        </p:nvSpPr>
        <p:spPr>
          <a:xfrm>
            <a:off x="0" y="838200"/>
            <a:ext cx="9372600" cy="6019800"/>
          </a:xfrm>
        </p:spPr>
        <p:txBody>
          <a:bodyPr>
            <a:normAutofit lnSpcReduction="10000"/>
          </a:bodyPr>
          <a:lstStyle/>
          <a:p>
            <a:pPr>
              <a:lnSpc>
                <a:spcPct val="90000"/>
              </a:lnSpc>
            </a:pPr>
            <a:r>
              <a:rPr lang="en-US" sz="2400"/>
              <a:t>Physical and human geography are two great branches of disipline, but environmental geography is emerging as a link between the two</a:t>
            </a:r>
          </a:p>
          <a:p>
            <a:pPr>
              <a:lnSpc>
                <a:spcPct val="90000"/>
              </a:lnSpc>
            </a:pPr>
            <a:r>
              <a:rPr lang="en-US" sz="2400"/>
              <a:t>During the twentieth century geography has been marked by four durable tradition: </a:t>
            </a:r>
            <a:r>
              <a:rPr lang="en-US" sz="2400" i="1"/>
              <a:t>earth science, culture- environment, locational, and area analysis</a:t>
            </a:r>
          </a:p>
          <a:p>
            <a:pPr>
              <a:lnSpc>
                <a:spcPct val="90000"/>
              </a:lnSpc>
            </a:pPr>
            <a:r>
              <a:rPr lang="en-US" sz="2400"/>
              <a:t>The National Geographic Society in the 1980s proposed a usefull five theme framework for geography: </a:t>
            </a:r>
            <a:r>
              <a:rPr lang="en-US" sz="2400" i="1"/>
              <a:t>location, interaction human and the enviroment, regions, place,and movement</a:t>
            </a:r>
          </a:p>
          <a:p>
            <a:pPr>
              <a:lnSpc>
                <a:spcPct val="90000"/>
              </a:lnSpc>
            </a:pPr>
            <a:r>
              <a:rPr lang="en-US" sz="2400"/>
              <a:t>The spatial perspective is geogaphy’s unifying bond and is demonstrated through the use map</a:t>
            </a:r>
          </a:p>
          <a:p>
            <a:pPr>
              <a:lnSpc>
                <a:spcPct val="90000"/>
              </a:lnSpc>
            </a:pPr>
            <a:r>
              <a:rPr lang="en-US" sz="2400"/>
              <a:t>Maps are use to portray the distinctive character of places; their relationship to environment issues, the movements of people, goods, and ideas; and egions of various type</a:t>
            </a:r>
          </a:p>
          <a:p>
            <a:pPr>
              <a:lnSpc>
                <a:spcPct val="90000"/>
              </a:lnSpc>
            </a:pPr>
            <a:r>
              <a:rPr lang="en-US" sz="2400"/>
              <a:t>Pepople’s perception of places and regions are influenced by their individual mental maps as well as by printed maps</a:t>
            </a:r>
            <a:r>
              <a:rPr lang="en-US" sz="1800"/>
              <a:t>   </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lang="en-US">
                <a:solidFill>
                  <a:srgbClr val="000000"/>
                </a:solidFill>
                <a:cs typeface="Times New Roman" pitchFamily="18" charset="0"/>
              </a:rPr>
              <a:t/>
            </a:r>
            <a:br>
              <a:rPr lang="en-US">
                <a:solidFill>
                  <a:srgbClr val="000000"/>
                </a:solidFill>
                <a:cs typeface="Times New Roman" pitchFamily="18" charset="0"/>
              </a:rPr>
            </a:br>
            <a:endParaRPr lang="en-US">
              <a:solidFill>
                <a:srgbClr val="000000"/>
              </a:solidFill>
              <a:cs typeface="Times New Roman" pitchFamily="18" charset="0"/>
            </a:endParaRPr>
          </a:p>
        </p:txBody>
      </p:sp>
      <p:sp>
        <p:nvSpPr>
          <p:cNvPr id="191491" name="Rectangle 3"/>
          <p:cNvSpPr>
            <a:spLocks noGrp="1" noChangeArrowheads="1"/>
          </p:cNvSpPr>
          <p:nvPr>
            <p:ph idx="1"/>
          </p:nvPr>
        </p:nvSpPr>
        <p:spPr>
          <a:xfrm>
            <a:off x="0" y="1524000"/>
            <a:ext cx="9144000" cy="4114800"/>
          </a:xfrm>
        </p:spPr>
        <p:txBody>
          <a:bodyPr/>
          <a:lstStyle/>
          <a:p>
            <a:pPr marL="0" indent="0">
              <a:lnSpc>
                <a:spcPct val="90000"/>
              </a:lnSpc>
              <a:buFont typeface="Wingdings" pitchFamily="2" charset="2"/>
              <a:buNone/>
            </a:pPr>
            <a:r>
              <a:rPr lang="en-US" sz="4300" b="1">
                <a:solidFill>
                  <a:srgbClr val="000000"/>
                </a:solidFill>
                <a:latin typeface="Times New Roman" pitchFamily="18" charset="0"/>
                <a:cs typeface="Times New Roman" pitchFamily="18" charset="0"/>
              </a:rPr>
              <a:t>Zone keempat </a:t>
            </a:r>
          </a:p>
          <a:p>
            <a:pPr marL="0" indent="0">
              <a:lnSpc>
                <a:spcPct val="90000"/>
              </a:lnSpc>
              <a:buFont typeface="Wingdings" pitchFamily="2" charset="2"/>
              <a:buNone/>
            </a:pPr>
            <a:endParaRPr lang="en-US" sz="4300" b="1">
              <a:solidFill>
                <a:srgbClr val="000000"/>
              </a:solidFill>
              <a:latin typeface="Times New Roman" pitchFamily="18" charset="0"/>
              <a:cs typeface="Times New Roman" pitchFamily="18" charset="0"/>
            </a:endParaRPr>
          </a:p>
          <a:p>
            <a:pPr marL="0" indent="0">
              <a:lnSpc>
                <a:spcPct val="90000"/>
              </a:lnSpc>
              <a:buFont typeface="Wingdings" pitchFamily="2" charset="2"/>
              <a:buNone/>
            </a:pPr>
            <a:r>
              <a:rPr lang="en-US" sz="4300">
                <a:solidFill>
                  <a:srgbClr val="000000"/>
                </a:solidFill>
                <a:latin typeface="Times New Roman" pitchFamily="18" charset="0"/>
                <a:cs typeface="Times New Roman" pitchFamily="18" charset="0"/>
              </a:rPr>
              <a:t>Di usahakan sebagai lahan garapan dan rerumputan dengan tekanan pada hasil susu, mentega, dan keju. </a:t>
            </a:r>
            <a:br>
              <a:rPr lang="en-US" sz="4300">
                <a:solidFill>
                  <a:srgbClr val="000000"/>
                </a:solidFill>
                <a:latin typeface="Times New Roman" pitchFamily="18" charset="0"/>
                <a:cs typeface="Times New Roman" pitchFamily="18" charset="0"/>
              </a:rPr>
            </a:br>
            <a:endParaRPr lang="en-US" sz="430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idx="4294967295"/>
          </p:nvPr>
        </p:nvSpPr>
        <p:spPr>
          <a:xfrm>
            <a:off x="246063" y="930275"/>
            <a:ext cx="8897937" cy="5394325"/>
          </a:xfrm>
        </p:spPr>
        <p:txBody>
          <a:bodyPr/>
          <a:lstStyle/>
          <a:p>
            <a:r>
              <a:rPr lang="en-US" b="1" i="1">
                <a:solidFill>
                  <a:srgbClr val="000000"/>
                </a:solidFill>
                <a:cs typeface="Times New Roman" pitchFamily="18" charset="0"/>
              </a:rPr>
              <a:t>Zone kelima</a:t>
            </a:r>
            <a:r>
              <a:rPr lang="en-US">
                <a:solidFill>
                  <a:srgbClr val="000000"/>
                </a:solidFill>
                <a:cs typeface="Times New Roman" pitchFamily="18" charset="0"/>
              </a:rPr>
              <a:t>  </a:t>
            </a:r>
            <a:br>
              <a:rPr lang="en-US">
                <a:solidFill>
                  <a:srgbClr val="000000"/>
                </a:solidFill>
                <a:cs typeface="Times New Roman" pitchFamily="18" charset="0"/>
              </a:rPr>
            </a:br>
            <a:r>
              <a:rPr lang="en-US">
                <a:solidFill>
                  <a:srgbClr val="000000"/>
                </a:solidFill>
                <a:cs typeface="Times New Roman" pitchFamily="18" charset="0"/>
              </a:rPr>
              <a:t/>
            </a:r>
            <a:br>
              <a:rPr lang="en-US">
                <a:solidFill>
                  <a:srgbClr val="000000"/>
                </a:solidFill>
                <a:cs typeface="Times New Roman" pitchFamily="18" charset="0"/>
              </a:rPr>
            </a:br>
            <a:r>
              <a:rPr lang="en-US" i="1">
                <a:solidFill>
                  <a:srgbClr val="000000"/>
                </a:solidFill>
                <a:cs typeface="Times New Roman" pitchFamily="18" charset="0"/>
              </a:rPr>
              <a:t>Untuk pertanian yang hasilnya dapat berubah  ubah dengan beberapa jenis tanaman.</a:t>
            </a:r>
            <a:r>
              <a:rPr lang="en-US">
                <a:solidFill>
                  <a:srgbClr val="000000"/>
                </a:solidFill>
                <a:cs typeface="Times New Roman" pitchFamily="18" charset="0"/>
              </a:rPr>
              <a:t> </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246063" y="930275"/>
            <a:ext cx="8897937" cy="5622925"/>
          </a:xfrm>
        </p:spPr>
        <p:txBody>
          <a:bodyPr/>
          <a:lstStyle/>
          <a:p>
            <a:r>
              <a:rPr lang="en-US" sz="4000" i="1">
                <a:solidFill>
                  <a:srgbClr val="000000"/>
                </a:solidFill>
                <a:cs typeface="Times New Roman" pitchFamily="18" charset="0"/>
              </a:rPr>
              <a:t>Untuk perumputan ternak, yang sifatnya ekstensif tenaga kerja. </a:t>
            </a:r>
            <a:br>
              <a:rPr lang="en-US" sz="4000" i="1">
                <a:solidFill>
                  <a:srgbClr val="000000"/>
                </a:solidFill>
                <a:cs typeface="Times New Roman" pitchFamily="18" charset="0"/>
              </a:rPr>
            </a:br>
            <a:endParaRPr lang="en-US" sz="4000" i="1">
              <a:solidFill>
                <a:srgbClr val="000000"/>
              </a:solidFill>
              <a:cs typeface="Times New Roman" pitchFamily="18" charset="0"/>
            </a:endParaRPr>
          </a:p>
        </p:txBody>
      </p:sp>
      <p:sp>
        <p:nvSpPr>
          <p:cNvPr id="195587" name="Rectangle 3"/>
          <p:cNvSpPr>
            <a:spLocks noGrp="1" noChangeArrowheads="1"/>
          </p:cNvSpPr>
          <p:nvPr>
            <p:ph idx="1"/>
          </p:nvPr>
        </p:nvSpPr>
        <p:spPr>
          <a:xfrm>
            <a:off x="304800" y="1371600"/>
            <a:ext cx="7772400" cy="4891088"/>
          </a:xfrm>
        </p:spPr>
        <p:txBody>
          <a:bodyPr/>
          <a:lstStyle/>
          <a:p>
            <a:pPr>
              <a:buFont typeface="Wingdings" pitchFamily="2" charset="2"/>
              <a:buNone/>
            </a:pPr>
            <a:r>
              <a:rPr lang="en-US" sz="4300" b="1">
                <a:solidFill>
                  <a:srgbClr val="000000"/>
                </a:solidFill>
                <a:latin typeface="Times New Roman" pitchFamily="18" charset="0"/>
                <a:cs typeface="Times New Roman" pitchFamily="18" charset="0"/>
              </a:rPr>
              <a:t>Zone keenam</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r>
              <a:rPr lang="en-US">
                <a:solidFill>
                  <a:srgbClr val="000000"/>
                </a:solidFill>
                <a:cs typeface="Times New Roman" pitchFamily="18" charset="0"/>
              </a:rPr>
              <a:t/>
            </a:r>
            <a:br>
              <a:rPr lang="en-US">
                <a:solidFill>
                  <a:srgbClr val="000000"/>
                </a:solidFill>
                <a:cs typeface="Times New Roman" pitchFamily="18" charset="0"/>
              </a:rPr>
            </a:br>
            <a:endParaRPr lang="en-US">
              <a:solidFill>
                <a:srgbClr val="000000"/>
              </a:solidFill>
              <a:cs typeface="Times New Roman" pitchFamily="18" charset="0"/>
            </a:endParaRPr>
          </a:p>
        </p:txBody>
      </p:sp>
      <p:sp>
        <p:nvSpPr>
          <p:cNvPr id="197635" name="Rectangle 3"/>
          <p:cNvSpPr>
            <a:spLocks noGrp="1" noChangeArrowheads="1"/>
          </p:cNvSpPr>
          <p:nvPr>
            <p:ph idx="1"/>
          </p:nvPr>
        </p:nvSpPr>
        <p:spPr>
          <a:xfrm>
            <a:off x="0" y="1600200"/>
            <a:ext cx="9144000" cy="4662488"/>
          </a:xfrm>
        </p:spPr>
        <p:txBody>
          <a:bodyPr/>
          <a:lstStyle/>
          <a:p>
            <a:pPr marL="0" indent="0" algn="ctr">
              <a:buFont typeface="Wingdings" pitchFamily="2" charset="2"/>
              <a:buNone/>
            </a:pPr>
            <a:r>
              <a:rPr lang="en-US">
                <a:solidFill>
                  <a:srgbClr val="000000"/>
                </a:solidFill>
                <a:latin typeface="Times New Roman" pitchFamily="18" charset="0"/>
                <a:cs typeface="Times New Roman" pitchFamily="18" charset="0"/>
              </a:rPr>
              <a:t>Teori  untuk telaah lokasi pertanian.</a:t>
            </a:r>
          </a:p>
          <a:p>
            <a:pPr marL="0" indent="0" algn="ctr">
              <a:buFont typeface="Wingdings" pitchFamily="2" charset="2"/>
              <a:buNone/>
            </a:pPr>
            <a:r>
              <a:rPr lang="en-US" b="1">
                <a:solidFill>
                  <a:srgbClr val="FF0066"/>
                </a:solidFill>
                <a:latin typeface="Times New Roman" pitchFamily="18" charset="0"/>
                <a:cs typeface="Times New Roman" pitchFamily="18" charset="0"/>
              </a:rPr>
              <a:t>P =   V - ( E + T) atau L = H – (B+ A)</a:t>
            </a:r>
          </a:p>
          <a:p>
            <a:pPr marL="0" indent="0" algn="ctr">
              <a:buFont typeface="Wingdings" pitchFamily="2" charset="2"/>
              <a:buNone/>
            </a:pPr>
            <a:endParaRPr lang="en-US" b="1">
              <a:solidFill>
                <a:srgbClr val="000000"/>
              </a:solidFill>
              <a:latin typeface="Times New Roman" pitchFamily="18" charset="0"/>
              <a:cs typeface="Times New Roman" pitchFamily="18" charset="0"/>
            </a:endParaRPr>
          </a:p>
          <a:p>
            <a:pPr marL="0" indent="0" algn="just">
              <a:buFont typeface="Wingdings" pitchFamily="2" charset="2"/>
              <a:buNone/>
            </a:pPr>
            <a:r>
              <a:rPr lang="en-US" b="1">
                <a:solidFill>
                  <a:srgbClr val="000000"/>
                </a:solidFill>
                <a:latin typeface="Times New Roman" pitchFamily="18" charset="0"/>
                <a:cs typeface="Times New Roman" pitchFamily="18" charset="0"/>
              </a:rPr>
              <a:t>Keuntungan atau laba</a:t>
            </a:r>
            <a:r>
              <a:rPr lang="en-US">
                <a:solidFill>
                  <a:srgbClr val="000000"/>
                </a:solidFill>
                <a:latin typeface="Times New Roman" pitchFamily="18" charset="0"/>
                <a:cs typeface="Times New Roman" pitchFamily="18" charset="0"/>
              </a:rPr>
              <a:t> adalah </a:t>
            </a:r>
            <a:r>
              <a:rPr lang="en-US" b="1">
                <a:solidFill>
                  <a:srgbClr val="000000"/>
                </a:solidFill>
                <a:latin typeface="Times New Roman" pitchFamily="18" charset="0"/>
                <a:cs typeface="Times New Roman" pitchFamily="18" charset="0"/>
              </a:rPr>
              <a:t>harga penjualan hasil pertanian</a:t>
            </a:r>
            <a:r>
              <a:rPr lang="en-US">
                <a:solidFill>
                  <a:srgbClr val="000000"/>
                </a:solidFill>
                <a:latin typeface="Times New Roman" pitchFamily="18" charset="0"/>
                <a:cs typeface="Times New Roman" pitchFamily="18" charset="0"/>
              </a:rPr>
              <a:t>  dikurangi </a:t>
            </a:r>
            <a:r>
              <a:rPr lang="en-US" b="1">
                <a:solidFill>
                  <a:srgbClr val="000000"/>
                </a:solidFill>
                <a:latin typeface="Times New Roman" pitchFamily="18" charset="0"/>
                <a:cs typeface="Times New Roman" pitchFamily="18" charset="0"/>
              </a:rPr>
              <a:t>jumlah biaya produksi pertanian dan biaya angkutan.</a:t>
            </a:r>
          </a:p>
          <a:p>
            <a:pPr marL="0" indent="0" algn="just">
              <a:buFont typeface="Wingdings" pitchFamily="2" charset="2"/>
              <a:buNone/>
            </a:pPr>
            <a:endParaRPr lang="en-US" b="1">
              <a:solidFill>
                <a:srgbClr val="000000"/>
              </a:solidFill>
              <a:latin typeface="Times New Roman" pitchFamily="18" charset="0"/>
              <a:cs typeface="Times New Roman" pitchFamily="18" charset="0"/>
            </a:endParaRPr>
          </a:p>
          <a:p>
            <a:pPr marL="0" indent="0" algn="just">
              <a:buFont typeface="Wingdings" pitchFamily="2" charset="2"/>
              <a:buNone/>
            </a:pPr>
            <a:endParaRPr lang="en-US">
              <a:solidFill>
                <a:srgbClr val="000000"/>
              </a:solidFill>
              <a:latin typeface="Times New Roman" pitchFamily="18" charset="0"/>
              <a:cs typeface="Times New Roman" pitchFamily="18" charset="0"/>
            </a:endParaRPr>
          </a:p>
          <a:p>
            <a:pPr marL="0" indent="0" algn="just">
              <a:buFont typeface="Wingdings" pitchFamily="2" charset="2"/>
              <a:buNone/>
            </a:pPr>
            <a:endParaRPr lang="en-US">
              <a:solidFill>
                <a:srgbClr val="000000"/>
              </a:solidFill>
              <a:latin typeface="Times New Roman" pitchFamily="18" charset="0"/>
              <a:cs typeface="Times New Roman" pitchFamily="18" charset="0"/>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246063" y="930275"/>
            <a:ext cx="8897937" cy="1143000"/>
          </a:xfrm>
        </p:spPr>
        <p:txBody>
          <a:bodyPr/>
          <a:lstStyle/>
          <a:p>
            <a:pPr algn="ctr"/>
            <a:r>
              <a:rPr lang="en-US" b="1" i="1">
                <a:cs typeface="Times New Roman" pitchFamily="18" charset="0"/>
              </a:rPr>
              <a:t>Kritik  Teori</a:t>
            </a:r>
            <a:r>
              <a:rPr lang="en-US" sz="3000">
                <a:cs typeface="Times New Roman" pitchFamily="18" charset="0"/>
              </a:rPr>
              <a:t> Von Thunnen</a:t>
            </a:r>
            <a:br>
              <a:rPr lang="en-US" sz="3000">
                <a:cs typeface="Times New Roman" pitchFamily="18" charset="0"/>
              </a:rPr>
            </a:br>
            <a:endParaRPr lang="en-US" sz="3400" b="1">
              <a:cs typeface="Times New Roman" pitchFamily="18" charset="0"/>
            </a:endParaRPr>
          </a:p>
        </p:txBody>
      </p:sp>
      <p:sp>
        <p:nvSpPr>
          <p:cNvPr id="199683" name="Rectangle 3"/>
          <p:cNvSpPr>
            <a:spLocks noGrp="1" noChangeArrowheads="1"/>
          </p:cNvSpPr>
          <p:nvPr>
            <p:ph idx="1"/>
          </p:nvPr>
        </p:nvSpPr>
        <p:spPr>
          <a:xfrm>
            <a:off x="457200" y="2147888"/>
            <a:ext cx="8610600" cy="4114800"/>
          </a:xfrm>
        </p:spPr>
        <p:txBody>
          <a:bodyPr/>
          <a:lstStyle/>
          <a:p>
            <a:pPr marL="609600" indent="-609600">
              <a:lnSpc>
                <a:spcPct val="90000"/>
              </a:lnSpc>
              <a:buFontTx/>
              <a:buAutoNum type="arabicPeriod"/>
            </a:pPr>
            <a:r>
              <a:rPr lang="en-US" sz="2800">
                <a:latin typeface="Times New Roman" pitchFamily="18" charset="0"/>
                <a:cs typeface="Times New Roman" pitchFamily="18" charset="0"/>
              </a:rPr>
              <a:t>Adakah muka bumi ini yang homogen.</a:t>
            </a:r>
          </a:p>
          <a:p>
            <a:pPr marL="609600" indent="-609600">
              <a:lnSpc>
                <a:spcPct val="90000"/>
              </a:lnSpc>
              <a:buFontTx/>
              <a:buAutoNum type="arabicPeriod"/>
            </a:pPr>
            <a:r>
              <a:rPr lang="en-US" sz="2800">
                <a:latin typeface="Times New Roman" pitchFamily="18" charset="0"/>
                <a:cs typeface="Times New Roman" pitchFamily="18" charset="0"/>
              </a:rPr>
              <a:t>Tanpa memperhatikan  faktor pendukung pertanian. </a:t>
            </a:r>
          </a:p>
          <a:p>
            <a:pPr marL="609600" indent="-609600">
              <a:lnSpc>
                <a:spcPct val="90000"/>
              </a:lnSpc>
              <a:buFontTx/>
              <a:buAutoNum type="arabicPeriod"/>
            </a:pPr>
            <a:r>
              <a:rPr lang="en-US" sz="2800">
                <a:latin typeface="Times New Roman" pitchFamily="18" charset="0"/>
                <a:cs typeface="Times New Roman" pitchFamily="18" charset="0"/>
              </a:rPr>
              <a:t>Mengabaikan Fisik  dan Non fisik.</a:t>
            </a:r>
          </a:p>
          <a:p>
            <a:pPr marL="609600" indent="-609600">
              <a:lnSpc>
                <a:spcPct val="90000"/>
              </a:lnSpc>
              <a:buFontTx/>
              <a:buAutoNum type="arabicPeriod"/>
            </a:pPr>
            <a:r>
              <a:rPr lang="en-US" sz="2800">
                <a:latin typeface="Times New Roman" pitchFamily="18" charset="0"/>
                <a:cs typeface="Times New Roman" pitchFamily="18" charset="0"/>
              </a:rPr>
              <a:t>Mengabaikan waktu.</a:t>
            </a:r>
          </a:p>
          <a:p>
            <a:pPr marL="609600" indent="-609600">
              <a:lnSpc>
                <a:spcPct val="90000"/>
              </a:lnSpc>
              <a:buFontTx/>
              <a:buAutoNum type="arabicPeriod"/>
            </a:pPr>
            <a:r>
              <a:rPr lang="en-US" sz="2800">
                <a:latin typeface="Times New Roman" pitchFamily="18" charset="0"/>
                <a:cs typeface="Times New Roman" pitchFamily="18" charset="0"/>
              </a:rPr>
              <a:t>Mengabaikan perkembangan teknologi, dan dinamika keterjangkauan.</a:t>
            </a:r>
          </a:p>
          <a:p>
            <a:pPr marL="609600" indent="-609600">
              <a:lnSpc>
                <a:spcPct val="90000"/>
              </a:lnSpc>
              <a:buFontTx/>
              <a:buAutoNum type="arabicPeriod"/>
            </a:pPr>
            <a:r>
              <a:rPr lang="en-US" sz="2800">
                <a:latin typeface="Times New Roman" pitchFamily="18" charset="0"/>
                <a:cs typeface="Times New Roman" pitchFamily="18" charset="0"/>
              </a:rPr>
              <a:t>Mengabaikan dinamika peradaban manusia (produsen, konsumen, pasar)</a:t>
            </a:r>
            <a:br>
              <a:rPr lang="en-US" sz="2800">
                <a:latin typeface="Times New Roman" pitchFamily="18" charset="0"/>
                <a:cs typeface="Times New Roman" pitchFamily="18" charset="0"/>
              </a:rPr>
            </a:br>
            <a:endParaRPr lang="en-US" sz="2800">
              <a:latin typeface="Times New Roman" pitchFamily="18" charset="0"/>
              <a:cs typeface="Times New Roman" pitchFamily="18" charset="0"/>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a:xfrm>
            <a:off x="246063" y="1371600"/>
            <a:ext cx="8897937" cy="838200"/>
          </a:xfrm>
        </p:spPr>
        <p:txBody>
          <a:bodyPr/>
          <a:lstStyle/>
          <a:p>
            <a:r>
              <a:rPr lang="en-US" sz="5700" b="1" i="1"/>
              <a:t/>
            </a:r>
            <a:br>
              <a:rPr lang="en-US" sz="5700" b="1" i="1"/>
            </a:br>
            <a:r>
              <a:rPr lang="en-US" sz="5700" b="1" i="1"/>
              <a:t>Mengapa Teori </a:t>
            </a:r>
            <a:r>
              <a:rPr lang="en-US" sz="5700" b="1"/>
              <a:t>Von Thunnen</a:t>
            </a:r>
            <a:r>
              <a:rPr lang="en-US" sz="5700" b="1" i="1"/>
              <a:t> masih relevan</a:t>
            </a:r>
            <a:br>
              <a:rPr lang="en-US" sz="5700" b="1" i="1"/>
            </a:br>
            <a:endParaRPr lang="en-US" sz="5700" b="1" i="1"/>
          </a:p>
        </p:txBody>
      </p:sp>
      <p:sp>
        <p:nvSpPr>
          <p:cNvPr id="264195" name="Rectangle 3"/>
          <p:cNvSpPr>
            <a:spLocks noGrp="1" noChangeArrowheads="1"/>
          </p:cNvSpPr>
          <p:nvPr>
            <p:ph idx="1"/>
          </p:nvPr>
        </p:nvSpPr>
        <p:spPr>
          <a:xfrm>
            <a:off x="762000" y="2895600"/>
            <a:ext cx="7772400" cy="4114800"/>
          </a:xfrm>
        </p:spPr>
        <p:txBody>
          <a:bodyPr/>
          <a:lstStyle/>
          <a:p>
            <a:pPr marL="0" indent="0">
              <a:lnSpc>
                <a:spcPct val="90000"/>
              </a:lnSpc>
              <a:buFont typeface="Wingdings" pitchFamily="2" charset="2"/>
              <a:buNone/>
            </a:pPr>
            <a:r>
              <a:rPr lang="en-US" sz="5100" i="1">
                <a:solidFill>
                  <a:srgbClr val="FF0066"/>
                </a:solidFill>
                <a:cs typeface="Times New Roman" pitchFamily="18" charset="0"/>
              </a:rPr>
              <a:t>Terdapat  kaitan antara perkembangan spasial dengan ekonomi dan penggunaan lahan</a:t>
            </a:r>
            <a:r>
              <a:rPr lang="en-US" b="1" i="1">
                <a:solidFill>
                  <a:srgbClr val="FF0066"/>
                </a:solidFill>
                <a:cs typeface="Times New Roman" pitchFamily="18" charset="0"/>
              </a:rPr>
              <a:t/>
            </a:r>
            <a:br>
              <a:rPr lang="en-US" b="1" i="1">
                <a:solidFill>
                  <a:srgbClr val="FF0066"/>
                </a:solidFill>
                <a:cs typeface="Times New Roman" pitchFamily="18" charset="0"/>
              </a:rPr>
            </a:br>
            <a:endParaRPr lang="en-US" b="1" i="1">
              <a:solidFill>
                <a:srgbClr val="FF0066"/>
              </a:solidFill>
              <a:cs typeface="Times New Roman" pitchFamily="18" charset="0"/>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4" name="Rectangle 2"/>
          <p:cNvSpPr>
            <a:spLocks noGrp="1" noChangeArrowheads="1"/>
          </p:cNvSpPr>
          <p:nvPr>
            <p:ph type="title"/>
          </p:nvPr>
        </p:nvSpPr>
        <p:spPr>
          <a:xfrm>
            <a:off x="1524000" y="190500"/>
            <a:ext cx="7010400" cy="647700"/>
          </a:xfrm>
        </p:spPr>
        <p:txBody>
          <a:bodyPr/>
          <a:lstStyle/>
          <a:p>
            <a:pPr algn="ctr"/>
            <a:r>
              <a:rPr lang="en-US" sz="2800"/>
              <a:t>Pengajaran Geografi</a:t>
            </a:r>
          </a:p>
        </p:txBody>
      </p:sp>
      <p:sp>
        <p:nvSpPr>
          <p:cNvPr id="540675" name="Rectangle 3"/>
          <p:cNvSpPr>
            <a:spLocks noGrp="1" noChangeArrowheads="1"/>
          </p:cNvSpPr>
          <p:nvPr>
            <p:ph idx="1"/>
          </p:nvPr>
        </p:nvSpPr>
        <p:spPr>
          <a:xfrm>
            <a:off x="304800" y="990600"/>
            <a:ext cx="8839200" cy="5867400"/>
          </a:xfrm>
        </p:spPr>
        <p:txBody>
          <a:bodyPr/>
          <a:lstStyle/>
          <a:p>
            <a:pPr marL="571500" indent="-571500">
              <a:buFont typeface="Wingdings" pitchFamily="2" charset="2"/>
              <a:buAutoNum type="arabicPeriod"/>
            </a:pPr>
            <a:r>
              <a:rPr lang="en-US" sz="2000" b="1"/>
              <a:t>Menanamkan kesadaran kpd Tuhan YME</a:t>
            </a:r>
          </a:p>
          <a:p>
            <a:pPr marL="571500" indent="-571500">
              <a:buFont typeface="Wingdings" pitchFamily="2" charset="2"/>
              <a:buAutoNum type="arabicPeriod"/>
            </a:pPr>
            <a:r>
              <a:rPr lang="en-US" sz="2000" b="1"/>
              <a:t>Memahami relasi dan interaksi gejala fisis dan manusia dalam konteks keruangan</a:t>
            </a:r>
          </a:p>
          <a:p>
            <a:pPr marL="571500" indent="-571500">
              <a:buFont typeface="Wingdings" pitchFamily="2" charset="2"/>
              <a:buAutoNum type="arabicPeriod"/>
            </a:pPr>
            <a:r>
              <a:rPr lang="en-US" sz="2000" b="1"/>
              <a:t>Menanamkan kesadaran masyarakat</a:t>
            </a:r>
          </a:p>
          <a:p>
            <a:pPr marL="571500" indent="-571500">
              <a:buFont typeface="Wingdings" pitchFamily="2" charset="2"/>
              <a:buAutoNum type="arabicPeriod"/>
            </a:pPr>
            <a:r>
              <a:rPr lang="en-US" sz="2000" b="1"/>
              <a:t>Menanamkan rasa etis dan estetis</a:t>
            </a:r>
          </a:p>
          <a:p>
            <a:pPr marL="571500" indent="-571500">
              <a:buFont typeface="Wingdings" pitchFamily="2" charset="2"/>
              <a:buAutoNum type="arabicPeriod"/>
            </a:pPr>
            <a:r>
              <a:rPr lang="en-US" sz="2000" b="1"/>
              <a:t>Menanamkan cinta sesama</a:t>
            </a:r>
          </a:p>
          <a:p>
            <a:pPr marL="571500" indent="-571500">
              <a:buFont typeface="Wingdings" pitchFamily="2" charset="2"/>
              <a:buAutoNum type="arabicPeriod"/>
            </a:pPr>
            <a:r>
              <a:rPr lang="en-US" sz="2000" b="1"/>
              <a:t>Mengembangkan kemampuan memanfaatkan alam sekitar</a:t>
            </a:r>
          </a:p>
          <a:p>
            <a:pPr marL="571500" indent="-571500">
              <a:buFont typeface="Wingdings" pitchFamily="2" charset="2"/>
              <a:buAutoNum type="arabicPeriod"/>
            </a:pPr>
            <a:r>
              <a:rPr lang="en-US" sz="2000" b="1"/>
              <a:t>Mengembangkan keterampilan, pengamatan, mencatat, menafsirkan, menganalisis, mengklasifikasikan, mengevaluasi gejala fisis, dan sosial dalam lingkungannya</a:t>
            </a:r>
          </a:p>
          <a:p>
            <a:pPr marL="571500" indent="-571500">
              <a:buFont typeface="Wingdings" pitchFamily="2" charset="2"/>
              <a:buAutoNum type="arabicPeriod"/>
            </a:pPr>
            <a:r>
              <a:rPr lang="en-US" sz="2000" b="1"/>
              <a:t>Memupuk keterampilan membuat deskripsi dan membuat peta</a:t>
            </a:r>
          </a:p>
          <a:p>
            <a:pPr marL="571500" indent="-571500">
              <a:buFont typeface="Wingdings" pitchFamily="2" charset="2"/>
              <a:buAutoNum type="arabicPeriod"/>
            </a:pPr>
            <a:r>
              <a:rPr lang="en-US" sz="2000" b="1"/>
              <a:t>Memupuk kesadaran tentang ekologi</a:t>
            </a:r>
          </a:p>
          <a:p>
            <a:pPr marL="571500" indent="-571500">
              <a:buFont typeface="Wingdings" pitchFamily="2" charset="2"/>
              <a:buAutoNum type="arabicPeriod"/>
            </a:pPr>
            <a:r>
              <a:rPr lang="en-US" sz="2000" b="1"/>
              <a:t>Memupuk kesadaran akan pentingnya keseimbangan dan distribusi manusia dan lingkungan pendukung</a:t>
            </a:r>
          </a:p>
          <a:p>
            <a:pPr marL="571500" indent="-571500">
              <a:buFont typeface="Wingdings" pitchFamily="2" charset="2"/>
              <a:buAutoNum type="arabicPeriod"/>
            </a:pPr>
            <a:r>
              <a:rPr lang="en-US" sz="2000" b="1"/>
              <a:t>Pemahaman potensi daya dukung lingkungan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2918</TotalTime>
  <Words>3050</Words>
  <Application>Microsoft Office PowerPoint</Application>
  <PresentationFormat>On-screen Show (4:3)</PresentationFormat>
  <Paragraphs>699</Paragraphs>
  <Slides>96</Slides>
  <Notes>77</Notes>
  <HiddenSlides>0</HiddenSlides>
  <MMClips>0</MMClips>
  <ScaleCrop>false</ScaleCrop>
  <HeadingPairs>
    <vt:vector size="6" baseType="variant">
      <vt:variant>
        <vt:lpstr>Theme</vt:lpstr>
      </vt:variant>
      <vt:variant>
        <vt:i4>1</vt:i4>
      </vt:variant>
      <vt:variant>
        <vt:lpstr>Slide Titles</vt:lpstr>
      </vt:variant>
      <vt:variant>
        <vt:i4>96</vt:i4>
      </vt:variant>
      <vt:variant>
        <vt:lpstr>Custom Shows</vt:lpstr>
      </vt:variant>
      <vt:variant>
        <vt:i4>1</vt:i4>
      </vt:variant>
    </vt:vector>
  </HeadingPairs>
  <TitlesOfParts>
    <vt:vector size="98" baseType="lpstr">
      <vt:lpstr>Aspect</vt:lpstr>
      <vt:lpstr>DASAR-DASAR GEOGRAFI   Suparmini Pend Geografi FIS UNY </vt:lpstr>
      <vt:lpstr>MENGAPAPERLU GEOGRAFI? </vt:lpstr>
      <vt:lpstr>PowerPoint Presentation</vt:lpstr>
      <vt:lpstr>PowerPoint Presentation</vt:lpstr>
      <vt:lpstr>MENGAPA GEOGRAFI PELU DI PELAJARI?  MENGAPA TERJADI PERSAMAAN PERBEDAAN  DI PERMUKAAN BUMI?  APA AKIBAT DARI PERSAMAAN-PERBEDAAN TERSEBUT?  - TERJADI INTERDEPENDENSI &amp; INTERAKSI  - ALIRAN BARANG DAN JASA  APA GEOGRAFI ITU? </vt:lpstr>
      <vt:lpstr>KEHARUSAN KERJASAMA - ANTAR TEMPAT HINGGA ANTAR NEGARA - ANTAR INDIVIDU HINGGA ANTAR BANGSA</vt:lpstr>
      <vt:lpstr>Mengapa diperlukan kajian  GEOGRAFI ?</vt:lpstr>
      <vt:lpstr>Finch, 1951  ANDAIKAN DI PERMUKAAN BUMI INI TIDAK DITEMUKAN PERSAMAAN DAN PERBEDAAN FENOMENA FISIS, SOSIAL, EKONOMI, BUDAYA, MAKA TIDAK ADA LANDASAN UNTUK GEOGRAFI DAPAT EXSIST SEBAGAI DISIPLIN ILMU</vt:lpstr>
      <vt:lpstr>de Blij dan Murphy, 1998 </vt:lpstr>
      <vt:lpstr>Geografi sebagai ilmu dipaparkan Immanuel Kant (1724-1804) </vt:lpstr>
      <vt:lpstr>Geografi                            (Seminar Geografi di Semarang tahun 1988) </vt:lpstr>
      <vt:lpstr>Menurut Bidle  Geografi meliputi:</vt:lpstr>
      <vt:lpstr>CIRI GEOGRAFI SEBAGAI ILMU</vt:lpstr>
      <vt:lpstr>Definisi geografi</vt:lpstr>
      <vt:lpstr>Hagget (2001)</vt:lpstr>
      <vt:lpstr>Prinsip-Prinsip Geografi</vt:lpstr>
      <vt:lpstr>Prinsip geografi secara teoritis terdiri atas:</vt:lpstr>
      <vt:lpstr>PowerPoint Presentation</vt:lpstr>
      <vt:lpstr>PowerPoint Presentation</vt:lpstr>
      <vt:lpstr>PowerPoint Presentation</vt:lpstr>
      <vt:lpstr>Konsep-Konsep Geografi</vt:lpstr>
      <vt:lpstr>Konsep geografi dibedakan atas, konsep dasar dan konsep esensial.</vt:lpstr>
      <vt:lpstr>Rasional: Mengapa konsep dasar perlu dipahami?</vt:lpstr>
      <vt:lpstr>Konsep dasar geografi dari Edwin N.Thomas</vt:lpstr>
      <vt:lpstr>Konsep geografi Getrude Whipple </vt:lpstr>
      <vt:lpstr>Konsep dasar geografi dari Henry J.Warman</vt:lpstr>
      <vt:lpstr>PowerPoint Presentation</vt:lpstr>
      <vt:lpstr>Konsep esensial geografi</vt:lpstr>
      <vt:lpstr>Konsep esensial dalam kurikulum geografi di SMA</vt:lpstr>
      <vt:lpstr>KONSEP-KONSEP ESENSIAL GEOGRAFI TERDIRI  10 KONSEP</vt:lpstr>
      <vt:lpstr>Konsep Geografi</vt:lpstr>
      <vt:lpstr>PowerPoint Presentation</vt:lpstr>
      <vt:lpstr>Konsep Geografi</vt:lpstr>
      <vt:lpstr>Konsep Geografi</vt:lpstr>
      <vt:lpstr>KONSEP DASAR GEOGRAFI (BROKE, 1970, DALDJOENI 1982)</vt:lpstr>
      <vt:lpstr>Tema Geografi  (Keys dan Mathew dari Guidelinenes for Geographic Publsh 1984)</vt:lpstr>
      <vt:lpstr>David Harvey (1986)</vt:lpstr>
      <vt:lpstr>Prinsip Geografi</vt:lpstr>
      <vt:lpstr>Pekerjaan Geograf  terkait misal dengan Rancangan</vt:lpstr>
      <vt:lpstr>Obyek Material Geosfer</vt:lpstr>
      <vt:lpstr>Lithosfer</vt:lpstr>
      <vt:lpstr>Susunan bumi</vt:lpstr>
      <vt:lpstr>Atmosfer</vt:lpstr>
      <vt:lpstr>HIDROSFER</vt:lpstr>
      <vt:lpstr>BIOSFER</vt:lpstr>
      <vt:lpstr>ANTROPOSFER</vt:lpstr>
      <vt:lpstr>FENOMENA PERMUKAAN BUMI (GEOSFER) SUGENG MARTOPO, 1988.</vt:lpstr>
      <vt:lpstr>E.W MILLER (GLOBAL GEOGRAPHY) 2 BAGIAN</vt:lpstr>
      <vt:lpstr>GEOMORFOLOGI:  MEMPELAJARI BENTUK-BENTUK PERMUKAAN BUMI, SEBAGAI AKIBAT PENGARUH TENAGA DARI DALAM DAN LUAR BUMI, YANG MENGHASILKAN PROSES YANG MENG AKIBATKAN BERUBAHNYA BENTUK PERMUKAANN BUMI; MENGETAHUI KEADAAN DAN TAHAP-TAHAP PERKEMBANGAN BENTUK MUKA BUMI DI BERBAGAI TEMPAT</vt:lpstr>
      <vt:lpstr>ILMU KEBUMIAN YANG BERHUBUNGAN DGN GEOGRAFI (EARTH SCIENCES)</vt:lpstr>
      <vt:lpstr>KAJIAN PERAIRAN YANG BERHUBUNGAN DENGAN GEOGRAFI</vt:lpstr>
      <vt:lpstr>Pendekatan dan Kedudukan Geografi </vt:lpstr>
      <vt:lpstr>Kajian  geografi  Kitchin dan Tate, 2000 de Blij dan Murphy, 1999</vt:lpstr>
      <vt:lpstr>Studi dan Analisa Geografi meliputi analisa gejala manusia dengan gejala alam, dan meliputi analisa penyebarannya- interelasinya- interaksinya  dalam ruang</vt:lpstr>
      <vt:lpstr>Peranan Geografi</vt:lpstr>
      <vt:lpstr>Penelitian Geografi</vt:lpstr>
      <vt:lpstr>Perbedaan Metode Kuantitatif dan Kualitatif </vt:lpstr>
      <vt:lpstr>Langkah Penelitian Geografi al</vt:lpstr>
      <vt:lpstr>Obyek Formal  Pendekatan geografi   </vt:lpstr>
      <vt:lpstr>Pendekatan Keruangan Hadi Sabari Yunus, 2005 </vt:lpstr>
      <vt:lpstr>Analisis Spasial  (Knox dan Marston, 2000)</vt:lpstr>
      <vt:lpstr>Pendekatan Kelingkungan</vt:lpstr>
      <vt:lpstr>PENDEKATAN EKOLOGI/ Kelingkungan</vt:lpstr>
      <vt:lpstr>Regional Analysis  (Knox dan Marston, 2000)</vt:lpstr>
      <vt:lpstr>PENDEKATAN Kompleks Wilayah</vt:lpstr>
      <vt:lpstr>Pendekatan  kewilayahan</vt:lpstr>
      <vt:lpstr> Aplikasi  Pendekatan Geografi</vt:lpstr>
      <vt:lpstr> Pendekatan Geografi</vt:lpstr>
      <vt:lpstr> Pendekatan geografi  (obyek formal) </vt:lpstr>
      <vt:lpstr>KETERKAITAN PARADIGMA KEILMUAN GEOGRAFI DG PENDEKATAN</vt:lpstr>
      <vt:lpstr>PowerPoint Presentation</vt:lpstr>
      <vt:lpstr>Contoh Paradigma Geografi Harvey dan Holly</vt:lpstr>
      <vt:lpstr>   </vt:lpstr>
      <vt:lpstr>Ilmu Penunjang Geografi</vt:lpstr>
      <vt:lpstr>Beda Tinggi</vt:lpstr>
      <vt:lpstr>Tanah</vt:lpstr>
      <vt:lpstr>Wilayah dengan lahan cenderung  luas  persatuan unit penguasaan,  dipengaruhi :</vt:lpstr>
      <vt:lpstr>TEORI PENGGUNAAN LAHAN VON THUNNEN dalam Geografi</vt:lpstr>
      <vt:lpstr>ASUMSI : VON THUNNNEN</vt:lpstr>
      <vt:lpstr>PowerPoint Presentation</vt:lpstr>
      <vt:lpstr>  Asumsi Ketiga</vt:lpstr>
      <vt:lpstr>  Asumsi Keempat</vt:lpstr>
      <vt:lpstr> Asumsi Kelima  </vt:lpstr>
      <vt:lpstr> Asumsi keenam</vt:lpstr>
      <vt:lpstr> </vt:lpstr>
      <vt:lpstr>Model Von Thunnen   Berdasarkan economic rent   disusun zone - zone konsentris. </vt:lpstr>
      <vt:lpstr>  Zone pertama  paling dekat kota</vt:lpstr>
      <vt:lpstr>Zone kedua   Kehutanan beserta hasilnya kayu.  </vt:lpstr>
      <vt:lpstr>Zone ketiga    Menghasilkan tanaman biji bijian yakni gandum. Hasil ini dapat tahan lama sedang ongkos angkutnya relatif murah.  </vt:lpstr>
      <vt:lpstr> </vt:lpstr>
      <vt:lpstr>Zone kelima    Untuk pertanian yang hasilnya dapat berubah  ubah dengan beberapa jenis tanaman. </vt:lpstr>
      <vt:lpstr>Untuk perumputan ternak, yang sifatnya ekstensif tenaga kerja.  </vt:lpstr>
      <vt:lpstr> </vt:lpstr>
      <vt:lpstr>Kritik  Teori Von Thunnen </vt:lpstr>
      <vt:lpstr> Mengapa Teori Von Thunnen masih relevan </vt:lpstr>
      <vt:lpstr>Pengajaran Geografi</vt:lpstr>
      <vt:lpstr>Custom Show 1</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Hastuti</dc:creator>
  <cp:lastModifiedBy>Supermini</cp:lastModifiedBy>
  <cp:revision>541</cp:revision>
  <dcterms:created xsi:type="dcterms:W3CDTF">2005-03-29T13:25:55Z</dcterms:created>
  <dcterms:modified xsi:type="dcterms:W3CDTF">2014-04-27T07:17:35Z</dcterms:modified>
</cp:coreProperties>
</file>