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theme/themeOverride12.xml" ContentType="application/vnd.openxmlformats-officedocument.themeOverr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theme/themeOverride17.xml" ContentType="application/vnd.openxmlformats-officedocument.themeOverride+xml"/>
  <Override PartName="/ppt/theme/themeOverride24.xml" ContentType="application/vnd.openxmlformats-officedocument.themeOverr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theme/themeOverride20.xml" ContentType="application/vnd.openxmlformats-officedocument.themeOverride+xml"/>
  <Default Extension="bin" ContentType="application/vnd.openxmlformats-officedocument.oleObject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gif" ContentType="image/gif"/>
  <Override PartName="/ppt/theme/themeOverride18.xml" ContentType="application/vnd.openxmlformats-officedocument.themeOverride+xml"/>
  <Default Extension="vml" ContentType="application/vnd.openxmlformats-officedocument.vmlDrawing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Override19.xml" ContentType="application/vnd.openxmlformats-officedocument.themeOverride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Override22.xml" ContentType="application/vnd.openxmlformats-officedocument.themeOverr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Override4.xml" ContentType="application/vnd.openxmlformats-officedocument.themeOverr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Default Extension="wav" ContentType="audio/wav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Override9.xml" ContentType="application/vnd.openxmlformats-officedocument.themeOverride+xml"/>
  <Override PartName="/ppt/theme/themeOverride23.xml" ContentType="application/vnd.openxmlformats-officedocument.themeOverride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Override5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412" r:id="rId2"/>
    <p:sldMasterId id="2147484472" r:id="rId3"/>
    <p:sldMasterId id="2147484484" r:id="rId4"/>
    <p:sldMasterId id="2147484496" r:id="rId5"/>
    <p:sldMasterId id="2147484520" r:id="rId6"/>
    <p:sldMasterId id="2147484532" r:id="rId7"/>
    <p:sldMasterId id="2147484544" r:id="rId8"/>
    <p:sldMasterId id="2147484556" r:id="rId9"/>
    <p:sldMasterId id="2147484568" r:id="rId10"/>
  </p:sldMasterIdLst>
  <p:notesMasterIdLst>
    <p:notesMasterId r:id="rId40"/>
  </p:notesMasterIdLst>
  <p:sldIdLst>
    <p:sldId id="256" r:id="rId11"/>
    <p:sldId id="260" r:id="rId12"/>
    <p:sldId id="319" r:id="rId13"/>
    <p:sldId id="261" r:id="rId14"/>
    <p:sldId id="318" r:id="rId15"/>
    <p:sldId id="298" r:id="rId16"/>
    <p:sldId id="265" r:id="rId17"/>
    <p:sldId id="302" r:id="rId18"/>
    <p:sldId id="306" r:id="rId19"/>
    <p:sldId id="294" r:id="rId20"/>
    <p:sldId id="300" r:id="rId21"/>
    <p:sldId id="299" r:id="rId22"/>
    <p:sldId id="301" r:id="rId23"/>
    <p:sldId id="322" r:id="rId24"/>
    <p:sldId id="266" r:id="rId25"/>
    <p:sldId id="320" r:id="rId26"/>
    <p:sldId id="321" r:id="rId27"/>
    <p:sldId id="267" r:id="rId28"/>
    <p:sldId id="323" r:id="rId29"/>
    <p:sldId id="324" r:id="rId30"/>
    <p:sldId id="328" r:id="rId31"/>
    <p:sldId id="329" r:id="rId32"/>
    <p:sldId id="325" r:id="rId33"/>
    <p:sldId id="330" r:id="rId34"/>
    <p:sldId id="331" r:id="rId35"/>
    <p:sldId id="332" r:id="rId36"/>
    <p:sldId id="333" r:id="rId37"/>
    <p:sldId id="326" r:id="rId38"/>
    <p:sldId id="270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C0000"/>
    <a:srgbClr val="000099"/>
    <a:srgbClr val="66FF66"/>
    <a:srgbClr val="CCFF33"/>
    <a:srgbClr val="003300"/>
    <a:srgbClr val="006600"/>
    <a:srgbClr val="CCECFF"/>
    <a:srgbClr val="CCFFCC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739" autoAdjust="0"/>
    <p:restoredTop sz="94660"/>
  </p:normalViewPr>
  <p:slideViewPr>
    <p:cSldViewPr>
      <p:cViewPr>
        <p:scale>
          <a:sx n="60" d="100"/>
          <a:sy n="60" d="100"/>
        </p:scale>
        <p:origin x="-127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364F30-D8FC-4F64-9DC8-8087C5490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6B5529-8586-45DC-8057-2F97D943AF6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C766F-65AA-43E5-A929-A58FA56AB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8ABDD-6919-4930-83F0-F70593EC4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C58F5-C78D-43C4-85D4-B2A104C26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>
            <a:normAutofit/>
          </a:bodyPr>
          <a:lstStyle/>
          <a:p>
            <a:pPr lvl="0"/>
            <a:endParaRPr lang="id-ID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0F039-5FAB-4801-BE51-EE70BD82D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AC393-D6EB-4B3E-9DD9-0391BE5C6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D2CA1-86A8-46DF-9ACD-4741E9FD3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A3A73-8080-42AF-B8C1-7D385149A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4702C30-A603-450B-9E65-7630C93315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EF6C1D-7F93-4055-BACE-23BEEE5E8B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A4531E-41F4-4376-9AD3-3F333D7934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C1F33E-21B4-4E44-8AB8-E1ADE772F5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B2A9AE-B643-444A-930E-7612EB0815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E4D9F-7650-4DFB-815B-C4AE94579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F862B1-B899-4693-93B2-8F017DF909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855A28-810C-4752-8501-594F06E506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09A5C66-E93A-43CE-96F8-3BB2AB5D0D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E933A6-181C-44C4-9600-C5DDED4A50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CA209B-5874-44E3-8E22-24C458FEC0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1F2175-0F1A-4ECA-AB8D-147A87D3A0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0C056-EF2F-4718-B7EF-C68B322E4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9D40E-AEAC-4FCD-AF03-783A8D7DB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D13F8-50C6-44D0-8BD7-17D95C88B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5C766F-65AA-43E5-A929-A58FA56AB4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913E9-4FA1-46B4-999F-C803881E53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553AC393-D6EB-4B3E-9DD9-0391BE5C68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00D2CA1-86A8-46DF-9ACD-4741E9FD3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6A3A73-8080-42AF-B8C1-7D385149A6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4EE4D9F-7650-4DFB-815B-C4AE94579A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6510C056-EF2F-4718-B7EF-C68B322E4A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49D40E-AEAC-4FCD-AF03-783A8D7DB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3ED13F8-50C6-44D0-8BD7-17D95C88B4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120913E9-4FA1-46B4-999F-C803881E53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8ABDD-6919-4930-83F0-F70593EC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F9AC58F5-C78D-43C4-85D4-B2A104C269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158375-57D8-41AF-8490-438A9CD95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7" r:id="rId5"/>
    <p:sldLayoutId id="2147484348" r:id="rId6"/>
    <p:sldLayoutId id="2147484349" r:id="rId7"/>
    <p:sldLayoutId id="2147484350" r:id="rId8"/>
    <p:sldLayoutId id="2147484351" r:id="rId9"/>
    <p:sldLayoutId id="2147484352" r:id="rId10"/>
    <p:sldLayoutId id="21474843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569" r:id="rId1"/>
    <p:sldLayoutId id="2147484570" r:id="rId2"/>
    <p:sldLayoutId id="2147484571" r:id="rId3"/>
    <p:sldLayoutId id="2147484572" r:id="rId4"/>
    <p:sldLayoutId id="2147484573" r:id="rId5"/>
    <p:sldLayoutId id="2147484574" r:id="rId6"/>
    <p:sldLayoutId id="2147484575" r:id="rId7"/>
    <p:sldLayoutId id="2147484576" r:id="rId8"/>
    <p:sldLayoutId id="2147484577" r:id="rId9"/>
    <p:sldLayoutId id="2147484578" r:id="rId10"/>
    <p:sldLayoutId id="2147484579" r:id="rId11"/>
    <p:sldLayoutId id="2147484580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3" r:id="rId1"/>
    <p:sldLayoutId id="2147484414" r:id="rId2"/>
    <p:sldLayoutId id="2147484415" r:id="rId3"/>
    <p:sldLayoutId id="2147484416" r:id="rId4"/>
    <p:sldLayoutId id="2147484417" r:id="rId5"/>
    <p:sldLayoutId id="2147484418" r:id="rId6"/>
    <p:sldLayoutId id="2147484419" r:id="rId7"/>
    <p:sldLayoutId id="2147484420" r:id="rId8"/>
    <p:sldLayoutId id="2147484421" r:id="rId9"/>
    <p:sldLayoutId id="2147484422" r:id="rId10"/>
    <p:sldLayoutId id="214748442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3" r:id="rId1"/>
    <p:sldLayoutId id="2147484474" r:id="rId2"/>
    <p:sldLayoutId id="2147484475" r:id="rId3"/>
    <p:sldLayoutId id="2147484476" r:id="rId4"/>
    <p:sldLayoutId id="2147484477" r:id="rId5"/>
    <p:sldLayoutId id="2147484478" r:id="rId6"/>
    <p:sldLayoutId id="2147484479" r:id="rId7"/>
    <p:sldLayoutId id="2147484480" r:id="rId8"/>
    <p:sldLayoutId id="2147484481" r:id="rId9"/>
    <p:sldLayoutId id="2147484482" r:id="rId10"/>
    <p:sldLayoutId id="21474844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7" r:id="rId1"/>
    <p:sldLayoutId id="2147484498" r:id="rId2"/>
    <p:sldLayoutId id="2147484499" r:id="rId3"/>
    <p:sldLayoutId id="2147484500" r:id="rId4"/>
    <p:sldLayoutId id="2147484501" r:id="rId5"/>
    <p:sldLayoutId id="2147484502" r:id="rId6"/>
    <p:sldLayoutId id="2147484503" r:id="rId7"/>
    <p:sldLayoutId id="2147484504" r:id="rId8"/>
    <p:sldLayoutId id="2147484505" r:id="rId9"/>
    <p:sldLayoutId id="2147484506" r:id="rId10"/>
    <p:sldLayoutId id="21474845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1" r:id="rId1"/>
    <p:sldLayoutId id="2147484522" r:id="rId2"/>
    <p:sldLayoutId id="2147484523" r:id="rId3"/>
    <p:sldLayoutId id="2147484524" r:id="rId4"/>
    <p:sldLayoutId id="2147484525" r:id="rId5"/>
    <p:sldLayoutId id="2147484526" r:id="rId6"/>
    <p:sldLayoutId id="2147484527" r:id="rId7"/>
    <p:sldLayoutId id="2147484528" r:id="rId8"/>
    <p:sldLayoutId id="2147484529" r:id="rId9"/>
    <p:sldLayoutId id="2147484530" r:id="rId10"/>
    <p:sldLayoutId id="21474845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3" r:id="rId1"/>
    <p:sldLayoutId id="2147484534" r:id="rId2"/>
    <p:sldLayoutId id="2147484535" r:id="rId3"/>
    <p:sldLayoutId id="2147484536" r:id="rId4"/>
    <p:sldLayoutId id="2147484537" r:id="rId5"/>
    <p:sldLayoutId id="2147484538" r:id="rId6"/>
    <p:sldLayoutId id="2147484539" r:id="rId7"/>
    <p:sldLayoutId id="2147484540" r:id="rId8"/>
    <p:sldLayoutId id="2147484541" r:id="rId9"/>
    <p:sldLayoutId id="2147484542" r:id="rId10"/>
    <p:sldLayoutId id="21474845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5" r:id="rId1"/>
    <p:sldLayoutId id="2147484546" r:id="rId2"/>
    <p:sldLayoutId id="2147484547" r:id="rId3"/>
    <p:sldLayoutId id="2147484548" r:id="rId4"/>
    <p:sldLayoutId id="2147484549" r:id="rId5"/>
    <p:sldLayoutId id="2147484550" r:id="rId6"/>
    <p:sldLayoutId id="2147484551" r:id="rId7"/>
    <p:sldLayoutId id="2147484552" r:id="rId8"/>
    <p:sldLayoutId id="2147484553" r:id="rId9"/>
    <p:sldLayoutId id="2147484554" r:id="rId10"/>
    <p:sldLayoutId id="21474845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4158375-57D8-41AF-8490-438A9CD95E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58" r:id="rId2"/>
    <p:sldLayoutId id="2147484559" r:id="rId3"/>
    <p:sldLayoutId id="2147484560" r:id="rId4"/>
    <p:sldLayoutId id="2147484561" r:id="rId5"/>
    <p:sldLayoutId id="2147484562" r:id="rId6"/>
    <p:sldLayoutId id="2147484563" r:id="rId7"/>
    <p:sldLayoutId id="2147484564" r:id="rId8"/>
    <p:sldLayoutId id="2147484565" r:id="rId9"/>
    <p:sldLayoutId id="2147484566" r:id="rId10"/>
    <p:sldLayoutId id="21474845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9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90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90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90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01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01.xml"/><Relationship Id="rId1" Type="http://schemas.openxmlformats.org/officeDocument/2006/relationships/themeOverride" Target="../theme/themeOverride18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0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9.png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ununga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0000"/>
          </a:blip>
          <a:srcRect/>
          <a:stretch>
            <a:fillRect/>
          </a:stretch>
        </p:blipFill>
        <p:spPr bwMode="auto">
          <a:xfrm>
            <a:off x="0" y="1066800"/>
            <a:ext cx="441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534400" cy="19812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4800" b="1" dirty="0" smtClean="0">
                <a:solidFill>
                  <a:schemeClr val="accent3">
                    <a:lumMod val="50000"/>
                  </a:schemeClr>
                </a:solidFill>
                <a:latin typeface="Rockwell" pitchFamily="18" charset="0"/>
              </a:rPr>
              <a:t>PENILAIAN OTENTIK  </a:t>
            </a:r>
            <a:r>
              <a:rPr lang="id-ID" sz="4000" b="1" dirty="0" smtClean="0">
                <a:solidFill>
                  <a:schemeClr val="accent3">
                    <a:lumMod val="50000"/>
                  </a:schemeClr>
                </a:solidFill>
                <a:latin typeface="Rockwell" pitchFamily="18" charset="0"/>
              </a:rPr>
              <a:t/>
            </a:r>
            <a:br>
              <a:rPr lang="id-ID" sz="4000" b="1" dirty="0" smtClean="0">
                <a:solidFill>
                  <a:schemeClr val="accent3">
                    <a:lumMod val="50000"/>
                  </a:schemeClr>
                </a:solidFill>
                <a:latin typeface="Rockwell" pitchFamily="18" charset="0"/>
              </a:rPr>
            </a:br>
            <a:r>
              <a:rPr lang="id-ID" sz="4000" b="1" dirty="0" smtClean="0">
                <a:solidFill>
                  <a:srgbClr val="FFFFFF"/>
                </a:solidFill>
                <a:latin typeface="Rockwell" pitchFamily="18" charset="0"/>
              </a:rPr>
              <a:t>D</a:t>
            </a:r>
            <a:r>
              <a:rPr lang="id-ID" sz="4000" b="1" dirty="0" smtClean="0">
                <a:solidFill>
                  <a:schemeClr val="accent3">
                    <a:lumMod val="50000"/>
                  </a:schemeClr>
                </a:solidFill>
                <a:latin typeface="Rockwell" pitchFamily="18" charset="0"/>
              </a:rPr>
              <a:t>ALAM EMBELAJARAN BAHASA</a:t>
            </a:r>
            <a:endParaRPr lang="en-US" sz="4000" b="1" dirty="0" smtClean="0">
              <a:solidFill>
                <a:schemeClr val="accent3">
                  <a:lumMod val="50000"/>
                </a:schemeClr>
              </a:solidFill>
              <a:latin typeface="Rockwell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343400"/>
            <a:ext cx="6934200" cy="1981200"/>
          </a:xfrm>
        </p:spPr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Rockwell" pitchFamily="18" charset="0"/>
              </a:rPr>
              <a:t>Burhan Nurgiyantoro</a:t>
            </a:r>
          </a:p>
          <a:p>
            <a:pPr algn="r" eaLnBrk="1" hangingPunct="1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Rockwell" pitchFamily="18" charset="0"/>
              </a:rPr>
              <a:t>FBS Universitas Negeri Yogyakarta </a:t>
            </a:r>
          </a:p>
          <a:p>
            <a:pPr algn="r" eaLnBrk="1" hangingPunct="1">
              <a:defRPr/>
            </a:pPr>
            <a:r>
              <a:rPr lang="id-ID" sz="2800" b="1" dirty="0" smtClean="0">
                <a:solidFill>
                  <a:srgbClr val="002060"/>
                </a:solidFill>
                <a:latin typeface="Rockwell" pitchFamily="18" charset="0"/>
              </a:rPr>
              <a:t>Yogyakarta, 25 Januari 2011</a:t>
            </a:r>
            <a:endParaRPr lang="en-US" sz="2800" b="1" dirty="0" smtClean="0">
              <a:solidFill>
                <a:srgbClr val="00206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50"/>
                            </p:stCondLst>
                            <p:childTnLst>
                              <p:par>
                                <p:cTn id="33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CCFF33"/>
          </a:solidFill>
          <a:ln>
            <a:noFill/>
          </a:ln>
        </p:spPr>
        <p:txBody>
          <a:bodyPr>
            <a:normAutofit/>
          </a:bodyPr>
          <a:lstStyle/>
          <a:p>
            <a:pPr algn="just"/>
            <a:r>
              <a:rPr lang="id-ID" sz="3600" cap="none" dirty="0" smtClean="0">
                <a:solidFill>
                  <a:srgbClr val="0000FF"/>
                </a:solidFill>
              </a:rPr>
              <a:t>	</a:t>
            </a:r>
            <a:r>
              <a:rPr lang="en-US" sz="3600" b="1" cap="none" dirty="0" err="1" smtClean="0">
                <a:solidFill>
                  <a:srgbClr val="0000FF"/>
                </a:solidFill>
                <a:latin typeface="Rockwell" pitchFamily="18" charset="0"/>
              </a:rPr>
              <a:t>Tes</a:t>
            </a:r>
            <a:r>
              <a:rPr lang="en-US" sz="3600" b="1" cap="none" dirty="0" smtClean="0">
                <a:solidFill>
                  <a:srgbClr val="0000FF"/>
                </a:solidFill>
                <a:latin typeface="Rockwell" pitchFamily="18" charset="0"/>
              </a:rPr>
              <a:t> </a:t>
            </a:r>
            <a:r>
              <a:rPr lang="en-US" sz="3600" b="1" cap="none" dirty="0" err="1" smtClean="0">
                <a:solidFill>
                  <a:srgbClr val="0000FF"/>
                </a:solidFill>
                <a:latin typeface="Rockwell" pitchFamily="18" charset="0"/>
              </a:rPr>
              <a:t>Tradisional</a:t>
            </a:r>
            <a:r>
              <a:rPr lang="en-US" sz="3600" b="1" cap="none" dirty="0" smtClean="0">
                <a:solidFill>
                  <a:srgbClr val="0000FF"/>
                </a:solidFill>
                <a:latin typeface="Rockwell" pitchFamily="18" charset="0"/>
              </a:rPr>
              <a:t> </a:t>
            </a:r>
            <a:r>
              <a:rPr lang="en-US" sz="3600" b="1" cap="none" dirty="0" err="1" smtClean="0">
                <a:solidFill>
                  <a:srgbClr val="0000FF"/>
                </a:solidFill>
                <a:latin typeface="Rockwell" pitchFamily="18" charset="0"/>
              </a:rPr>
              <a:t>vs</a:t>
            </a:r>
            <a:r>
              <a:rPr lang="en-US" sz="3600" b="1" cap="none" dirty="0" smtClean="0">
                <a:solidFill>
                  <a:srgbClr val="0000FF"/>
                </a:solidFill>
                <a:latin typeface="Rockwell" pitchFamily="18" charset="0"/>
              </a:rPr>
              <a:t> </a:t>
            </a:r>
            <a:r>
              <a:rPr lang="en-US" sz="3600" b="1" cap="none" dirty="0" err="1" smtClean="0">
                <a:solidFill>
                  <a:srgbClr val="0000FF"/>
                </a:solidFill>
                <a:latin typeface="Rockwell" pitchFamily="18" charset="0"/>
              </a:rPr>
              <a:t>Tes</a:t>
            </a:r>
            <a:r>
              <a:rPr lang="en-US" sz="3600" b="1" cap="none" dirty="0" smtClean="0">
                <a:solidFill>
                  <a:srgbClr val="0000FF"/>
                </a:solidFill>
                <a:latin typeface="Rockwell" pitchFamily="18" charset="0"/>
              </a:rPr>
              <a:t> </a:t>
            </a:r>
            <a:r>
              <a:rPr lang="en-US" sz="3600" b="1" cap="none" dirty="0" err="1" smtClean="0">
                <a:solidFill>
                  <a:srgbClr val="0000FF"/>
                </a:solidFill>
                <a:latin typeface="Rockwell" pitchFamily="18" charset="0"/>
              </a:rPr>
              <a:t>Otentik</a:t>
            </a:r>
            <a:endParaRPr lang="en-US" sz="1800" b="1" cap="none" dirty="0" smtClean="0">
              <a:solidFill>
                <a:schemeClr val="tx1"/>
              </a:solidFill>
              <a:latin typeface="Rockwell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76400"/>
            <a:ext cx="8077200" cy="48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d-ID" sz="3200" b="1" dirty="0" smtClean="0">
                <a:solidFill>
                  <a:srgbClr val="002060"/>
                </a:solidFill>
                <a:latin typeface="Rockwell" pitchFamily="18" charset="0"/>
              </a:rPr>
              <a:t>P</a:t>
            </a:r>
            <a:r>
              <a:rPr lang="en-US" sz="3200" b="1" dirty="0" err="1" smtClean="0">
                <a:solidFill>
                  <a:srgbClr val="002060"/>
                </a:solidFill>
                <a:latin typeface="Rockwell" pitchFamily="18" charset="0"/>
              </a:rPr>
              <a:t>erbedaan</a:t>
            </a:r>
            <a:r>
              <a:rPr lang="en-US" sz="3200" b="1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Rockwell" pitchFamily="18" charset="0"/>
              </a:rPr>
              <a:t>antara</a:t>
            </a:r>
            <a:r>
              <a:rPr lang="en-US" sz="3200" b="1" dirty="0" smtClean="0">
                <a:solidFill>
                  <a:srgbClr val="002060"/>
                </a:solidFill>
                <a:latin typeface="Rockwell" pitchFamily="18" charset="0"/>
              </a:rPr>
              <a:t>: </a:t>
            </a:r>
            <a:endParaRPr lang="id-ID" sz="3200" b="1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536575" lvl="1" indent="-363538">
              <a:buClr>
                <a:srgbClr val="002060"/>
              </a:buClr>
              <a:buSzPct val="86000"/>
              <a:buFont typeface="Wingdings 2" pitchFamily="18" charset="2"/>
              <a:buChar char=""/>
            </a:pP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memilih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jawaban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dan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menunjukkan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suatu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aktivitas</a:t>
            </a:r>
            <a:endParaRPr lang="id-ID" sz="27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marL="536575" lvl="1" indent="-363538">
              <a:buClr>
                <a:srgbClr val="002060"/>
              </a:buClr>
              <a:buSzPct val="86000"/>
              <a:buFont typeface="Wingdings 2" pitchFamily="18" charset="2"/>
              <a:buChar char=""/>
            </a:pP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menunjukkan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penguasaan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pengetahuan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dan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i="1" dirty="0" smtClean="0">
                <a:solidFill>
                  <a:srgbClr val="003300"/>
                </a:solidFill>
                <a:latin typeface="Rockwell" pitchFamily="18" charset="0"/>
              </a:rPr>
              <a:t>demonstrate proficiency by doing something</a:t>
            </a:r>
            <a:endParaRPr lang="id-ID" sz="2700" i="1" dirty="0" smtClean="0">
              <a:solidFill>
                <a:srgbClr val="003300"/>
              </a:solidFill>
              <a:latin typeface="Rockwell" pitchFamily="18" charset="0"/>
            </a:endParaRPr>
          </a:p>
          <a:p>
            <a:pPr marL="536575" lvl="1" indent="-363538">
              <a:buClr>
                <a:srgbClr val="002060"/>
              </a:buClr>
              <a:buSzPct val="86000"/>
              <a:buFont typeface="Wingdings 2" pitchFamily="18" charset="2"/>
              <a:buChar char=""/>
            </a:pP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memanggil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kembali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atau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re</a:t>
            </a:r>
            <a:r>
              <a:rPr lang="id-ID" sz="2700" dirty="0" smtClean="0">
                <a:solidFill>
                  <a:srgbClr val="003300"/>
                </a:solidFill>
                <a:latin typeface="Rockwell" pitchFamily="18" charset="0"/>
              </a:rPr>
              <a:t>k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ognisi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dan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mengonstruksi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atau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aplikasi</a:t>
            </a:r>
            <a:endParaRPr lang="id-ID" sz="27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marL="536575" lvl="1" indent="-363538">
              <a:buClr>
                <a:srgbClr val="002060"/>
              </a:buClr>
              <a:buSzPct val="86000"/>
              <a:buFont typeface="Wingdings 2" pitchFamily="18" charset="2"/>
              <a:buChar char=""/>
            </a:pP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soal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dan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jawaban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disusun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guru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dan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siswa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menyusun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sendiri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jawaban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endParaRPr lang="id-ID" sz="27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marL="536575" lvl="1" indent="-363538">
              <a:buClr>
                <a:srgbClr val="002060"/>
              </a:buClr>
              <a:buSzPct val="86000"/>
              <a:buFont typeface="Wingdings 2" pitchFamily="18" charset="2"/>
              <a:buChar char=""/>
            </a:pP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bukti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tidak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langsung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dan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bukti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langsung</a:t>
            </a:r>
            <a:r>
              <a:rPr lang="en-US" sz="2700" dirty="0" smtClean="0">
                <a:solidFill>
                  <a:srgbClr val="003300"/>
                </a:solidFill>
                <a:latin typeface="Rockwell" pitchFamily="18" charset="0"/>
              </a:rPr>
              <a:t> (</a:t>
            </a:r>
            <a:r>
              <a:rPr lang="en-US" sz="2700" dirty="0" err="1" smtClean="0">
                <a:solidFill>
                  <a:srgbClr val="003300"/>
                </a:solidFill>
                <a:latin typeface="Rockwell" pitchFamily="18" charset="0"/>
              </a:rPr>
              <a:t>faktual</a:t>
            </a:r>
            <a:r>
              <a:rPr lang="en-US" sz="2400" dirty="0" smtClean="0">
                <a:solidFill>
                  <a:srgbClr val="003300"/>
                </a:solidFill>
                <a:latin typeface="Rockwell" pitchFamily="18" charset="0"/>
              </a:rPr>
              <a:t>)</a:t>
            </a:r>
            <a:endParaRPr lang="id-ID" sz="24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marL="536575" indent="-363538">
              <a:buNone/>
            </a:pPr>
            <a:r>
              <a:rPr lang="en-US" sz="2800" dirty="0" smtClean="0">
                <a:solidFill>
                  <a:srgbClr val="003300"/>
                </a:solidFill>
                <a:latin typeface="Rockwell" pitchFamily="18" charset="0"/>
              </a:rPr>
              <a:t>	</a:t>
            </a:r>
            <a:endParaRPr lang="id-ID" sz="2800" dirty="0">
              <a:solidFill>
                <a:srgbClr val="00330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CCFF33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	Model Ujian Ber-BI:</a:t>
            </a:r>
            <a:b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	Tradisional atau Otentik?</a:t>
            </a:r>
            <a:r>
              <a:rPr lang="id-ID" sz="1600" cap="none" dirty="0" smtClean="0">
                <a:solidFill>
                  <a:srgbClr val="002060"/>
                </a:solidFill>
                <a:latin typeface="Arial Black" pitchFamily="34" charset="0"/>
              </a:rPr>
              <a:t>(3)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00200"/>
            <a:ext cx="80772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4400" b="1" dirty="0" smtClean="0">
                <a:solidFill>
                  <a:srgbClr val="003300"/>
                </a:solidFill>
                <a:latin typeface="Rockwell" pitchFamily="18" charset="0"/>
              </a:rPr>
              <a:t>Pertanyaan:</a:t>
            </a:r>
          </a:p>
          <a:p>
            <a:pPr>
              <a:buNone/>
            </a:pPr>
            <a:r>
              <a:rPr lang="id-ID" sz="2800" b="1" dirty="0" smtClean="0">
                <a:solidFill>
                  <a:srgbClr val="6C0000"/>
                </a:solidFill>
                <a:latin typeface="Rockwell" pitchFamily="18" charset="0"/>
              </a:rPr>
              <a:t>Model mana yang lebih baik?</a:t>
            </a:r>
          </a:p>
          <a:p>
            <a:pPr>
              <a:buNone/>
            </a:pPr>
            <a:r>
              <a:rPr lang="id-ID" sz="2800" b="1" dirty="0" smtClean="0">
                <a:solidFill>
                  <a:srgbClr val="6C0000"/>
                </a:solidFill>
                <a:latin typeface="Rockwell" pitchFamily="18" charset="0"/>
              </a:rPr>
              <a:t>Penilaian tradisional ataukah otentik?</a:t>
            </a:r>
          </a:p>
          <a:p>
            <a:pPr marL="319088" indent="-319088" algn="ctr">
              <a:buNone/>
            </a:pPr>
            <a:endParaRPr lang="id-ID" sz="2800" b="1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0" indent="0">
              <a:buNone/>
            </a:pPr>
            <a:r>
              <a:rPr lang="id-ID" sz="2800" b="1" dirty="0" smtClean="0">
                <a:solidFill>
                  <a:srgbClr val="002060"/>
                </a:solidFill>
                <a:latin typeface="Rockwell" pitchFamily="18" charset="0"/>
              </a:rPr>
              <a:t>Jawabnya: standar, keduanya baik, tergantung </a:t>
            </a:r>
            <a:r>
              <a:rPr lang="id-ID" sz="2800" b="1" dirty="0" smtClean="0">
                <a:solidFill>
                  <a:srgbClr val="FF0000"/>
                </a:solidFill>
                <a:latin typeface="Rockwell" pitchFamily="18" charset="0"/>
              </a:rPr>
              <a:t>kapan dan bagaimana </a:t>
            </a:r>
            <a:r>
              <a:rPr lang="id-ID" sz="2800" b="1" dirty="0" smtClean="0">
                <a:solidFill>
                  <a:srgbClr val="002060"/>
                </a:solidFill>
                <a:latin typeface="Rockwell" pitchFamily="18" charset="0"/>
              </a:rPr>
              <a:t>penggunaanny</a:t>
            </a:r>
            <a:r>
              <a:rPr lang="id-ID" sz="3200" b="1" dirty="0" smtClean="0">
                <a:solidFill>
                  <a:srgbClr val="002060"/>
                </a:solidFill>
                <a:latin typeface="Rockwell" pitchFamily="18" charset="0"/>
              </a:rPr>
              <a:t>a</a:t>
            </a:r>
          </a:p>
          <a:p>
            <a:pPr marL="0" indent="0">
              <a:buNone/>
            </a:pPr>
            <a:endParaRPr lang="id-ID" sz="2800" b="1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0" indent="0">
              <a:buNone/>
            </a:pPr>
            <a:r>
              <a:rPr lang="id-ID" sz="2800" b="1" dirty="0" smtClean="0">
                <a:solidFill>
                  <a:srgbClr val="002060"/>
                </a:solidFill>
                <a:latin typeface="Rockwell" pitchFamily="18" charset="0"/>
              </a:rPr>
              <a:t>Untuk penilaian produk (akhir) atau proses?</a:t>
            </a:r>
          </a:p>
          <a:p>
            <a:pPr marL="0" indent="0">
              <a:buNone/>
            </a:pPr>
            <a:endParaRPr lang="id-ID" sz="3200" b="1" dirty="0" smtClean="0">
              <a:solidFill>
                <a:srgbClr val="00206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CCFF33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	Model Ujian Ber-BI:</a:t>
            </a:r>
            <a:b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id-ID" sz="3200" dirty="0" smtClean="0">
                <a:solidFill>
                  <a:srgbClr val="002060"/>
                </a:solidFill>
                <a:latin typeface="Arial Black" pitchFamily="34" charset="0"/>
              </a:rPr>
              <a:t>    	</a:t>
            </a:r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Tradisional atau Otentik?</a:t>
            </a:r>
            <a:r>
              <a:rPr lang="id-ID" sz="1600" cap="none" dirty="0" smtClean="0">
                <a:solidFill>
                  <a:srgbClr val="002060"/>
                </a:solidFill>
                <a:latin typeface="Arial Black" pitchFamily="34" charset="0"/>
              </a:rPr>
              <a:t>(4)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00200"/>
            <a:ext cx="8458200" cy="4876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sz="2600" b="1" dirty="0" smtClean="0">
                <a:solidFill>
                  <a:srgbClr val="6C0000"/>
                </a:solidFill>
                <a:latin typeface="Rockwell" pitchFamily="18" charset="0"/>
              </a:rPr>
              <a:t>Ujian Ber-BI secara Tradisional-Objektif</a:t>
            </a:r>
          </a:p>
          <a:p>
            <a:pPr>
              <a:buClr>
                <a:srgbClr val="002060"/>
              </a:buClr>
              <a:buSzPct val="85000"/>
              <a:buFont typeface="Wingdings" pitchFamily="2" charset="2"/>
              <a:buChar char="µ"/>
            </a:pPr>
            <a:r>
              <a:rPr lang="id-ID" sz="2200" dirty="0" smtClean="0">
                <a:solidFill>
                  <a:srgbClr val="000099"/>
                </a:solidFill>
                <a:latin typeface="Rockwell" pitchFamily="18" charset="0"/>
              </a:rPr>
              <a:t>Ujian ber-BI dengan model tradisional lebih praktis dan efisien untuk ujian-ujian akhir yang waktunya terbatas</a:t>
            </a:r>
          </a:p>
          <a:p>
            <a:pPr>
              <a:buClr>
                <a:srgbClr val="002060"/>
              </a:buClr>
              <a:buSzPct val="85000"/>
              <a:buFont typeface="Wingdings" pitchFamily="2" charset="2"/>
              <a:buChar char="µ"/>
            </a:pPr>
            <a:r>
              <a:rPr lang="id-ID" sz="2200" dirty="0" smtClean="0">
                <a:solidFill>
                  <a:srgbClr val="000099"/>
                </a:solidFill>
                <a:latin typeface="Rockwell" pitchFamily="18" charset="0"/>
              </a:rPr>
              <a:t>Namun sekali lagi,  soal-soal ujian harus dikreasikan sedemikian rupa sehingga betul-betul mengungkap kompetensi ber-BI dan bukan hanya sistem BI</a:t>
            </a:r>
          </a:p>
          <a:p>
            <a:pPr>
              <a:buClr>
                <a:srgbClr val="002060"/>
              </a:buClr>
              <a:buSzPct val="85000"/>
              <a:buFont typeface="Wingdings" pitchFamily="2" charset="2"/>
              <a:buChar char="µ"/>
            </a:pPr>
            <a:r>
              <a:rPr lang="id-ID" sz="2200" dirty="0" smtClean="0">
                <a:solidFill>
                  <a:srgbClr val="000099"/>
                </a:solidFill>
                <a:latin typeface="Rockwell" pitchFamily="18" charset="0"/>
              </a:rPr>
              <a:t>Tekanan pengukuran pada kompetensi pemahaman dan kompetensi memilih proposisi jawaban yang tepat untuk mengisi stem (pokok soal)</a:t>
            </a:r>
          </a:p>
          <a:p>
            <a:pPr>
              <a:buClr>
                <a:srgbClr val="002060"/>
              </a:buClr>
              <a:buSzPct val="85000"/>
              <a:buFont typeface="Wingdings" pitchFamily="2" charset="2"/>
              <a:buChar char="µ"/>
            </a:pPr>
            <a:r>
              <a:rPr lang="id-ID" sz="2200" dirty="0" smtClean="0">
                <a:solidFill>
                  <a:srgbClr val="000099"/>
                </a:solidFill>
                <a:latin typeface="Rockwell" pitchFamily="18" charset="0"/>
              </a:rPr>
              <a:t>Model yang populer adalah  objektif pilihan ganda, namun hal itu tidak mengurangi kreativitas pengembangan model-model pengukuran agar soal terasa segar</a:t>
            </a:r>
          </a:p>
          <a:p>
            <a:pPr>
              <a:buClr>
                <a:srgbClr val="002060"/>
              </a:buClr>
              <a:buSzPct val="85000"/>
              <a:buFont typeface="Wingdings" pitchFamily="2" charset="2"/>
              <a:buChar char="µ"/>
            </a:pPr>
            <a:r>
              <a:rPr lang="id-ID" sz="2200" dirty="0" smtClean="0">
                <a:solidFill>
                  <a:srgbClr val="000099"/>
                </a:solidFill>
                <a:latin typeface="Rockwell" pitchFamily="18" charset="0"/>
              </a:rPr>
              <a:t>Khususnya yang berkaitan dengan </a:t>
            </a:r>
            <a:r>
              <a:rPr lang="id-ID" sz="2200" b="1" dirty="0" smtClean="0">
                <a:solidFill>
                  <a:srgbClr val="6C0000"/>
                </a:solidFill>
                <a:latin typeface="Rockwell" pitchFamily="18" charset="0"/>
              </a:rPr>
              <a:t>apa yang ditanyakan (makna) </a:t>
            </a:r>
            <a:r>
              <a:rPr lang="id-ID" sz="2200" dirty="0" smtClean="0">
                <a:solidFill>
                  <a:srgbClr val="000099"/>
                </a:solidFill>
                <a:latin typeface="Rockwell" pitchFamily="18" charset="0"/>
              </a:rPr>
              <a:t>dan </a:t>
            </a:r>
            <a:r>
              <a:rPr lang="id-ID" sz="2200" b="1" dirty="0" smtClean="0">
                <a:solidFill>
                  <a:srgbClr val="6C0000"/>
                </a:solidFill>
                <a:latin typeface="Rockwell" pitchFamily="18" charset="0"/>
              </a:rPr>
              <a:t>bagaimana cara menanyakan (bentuk, stile)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33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	Model Ujian Ber-BI:</a:t>
            </a:r>
            <a:b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id-ID" sz="3200" dirty="0" smtClean="0">
                <a:solidFill>
                  <a:srgbClr val="002060"/>
                </a:solidFill>
                <a:latin typeface="Arial Black" pitchFamily="34" charset="0"/>
              </a:rPr>
              <a:t>    	</a:t>
            </a:r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Tradisional atau Otentik?</a:t>
            </a:r>
            <a:r>
              <a:rPr lang="id-ID" sz="1600" cap="none" dirty="0" smtClean="0">
                <a:solidFill>
                  <a:srgbClr val="002060"/>
                </a:solidFill>
                <a:latin typeface="Arial Black" pitchFamily="34" charset="0"/>
              </a:rPr>
              <a:t>(5)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10600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sz="2600" b="1" dirty="0" smtClean="0">
                <a:solidFill>
                  <a:srgbClr val="6C0000"/>
                </a:solidFill>
                <a:latin typeface="Rockwell" pitchFamily="18" charset="0"/>
              </a:rPr>
              <a:t>Ujian Ber-BI secara Otentik</a:t>
            </a:r>
          </a:p>
          <a:p>
            <a:pPr>
              <a:buClr>
                <a:srgbClr val="003300"/>
              </a:buClr>
              <a:buSzPct val="85000"/>
              <a:buFont typeface="Wingdings" pitchFamily="2" charset="2"/>
              <a:buChar char="µ"/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Ujian ber-BI secara otentik tepat diterapkan dalam penilaian proses karena waktu yang relatif panjang</a:t>
            </a:r>
          </a:p>
          <a:p>
            <a:pPr>
              <a:buClr>
                <a:srgbClr val="003300"/>
              </a:buClr>
              <a:buSzPct val="85000"/>
              <a:buFont typeface="Wingdings" pitchFamily="2" charset="2"/>
              <a:buChar char="µ"/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Asesmen otentik mengukur kompetensi kinerja ber-BI secara aktif-produktif dengan berbagai model/bentuk yang dapat dipilih</a:t>
            </a:r>
          </a:p>
          <a:p>
            <a:pPr>
              <a:buClr>
                <a:srgbClr val="003300"/>
              </a:buClr>
              <a:buSzPct val="85000"/>
              <a:buFont typeface="Wingdings" pitchFamily="2" charset="2"/>
              <a:buChar char="µ"/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Skor tes otentik mencerminkan kompetensi ber-BI yang sebenarnya, maka nilai ini harus ikut menentukan nilai akhir capaian seorang peserta didik</a:t>
            </a:r>
          </a:p>
          <a:p>
            <a:pPr>
              <a:buClr>
                <a:srgbClr val="003300"/>
              </a:buClr>
              <a:buSzPct val="85000"/>
              <a:buFont typeface="Wingdings" pitchFamily="2" charset="2"/>
              <a:buChar char="µ"/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Idealnya, hal itu </a:t>
            </a:r>
            <a:r>
              <a:rPr lang="id-ID" sz="2300" dirty="0" smtClean="0">
                <a:solidFill>
                  <a:srgbClr val="6C0000"/>
                </a:solidFill>
                <a:latin typeface="Rockwell" pitchFamily="18" charset="0"/>
              </a:rPr>
              <a:t>tidak hanya terjadi pada ujian-ujian sekolah untuk mengisi rapor dan menentukan kenaikan kelas, melainkan juga untuk Ujian Nasional (UN, UNAS)</a:t>
            </a:r>
          </a:p>
          <a:p>
            <a:pPr>
              <a:buClr>
                <a:srgbClr val="003300"/>
              </a:buClr>
              <a:buSzPct val="85000"/>
              <a:buFont typeface="Wingdings" pitchFamily="2" charset="2"/>
              <a:buChar char="µ"/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Jadi, </a:t>
            </a:r>
            <a:r>
              <a:rPr lang="id-ID" sz="2300" dirty="0" smtClean="0">
                <a:solidFill>
                  <a:srgbClr val="6C0000"/>
                </a:solidFill>
                <a:latin typeface="Rockwell" pitchFamily="18" charset="0"/>
              </a:rPr>
              <a:t>penentu kelulusan tidak semata dari skor UN yang pengukurannya hanya lewat tes objektif, melainkan juga skor tes proses yang diukur dengan tes otentik</a:t>
            </a:r>
          </a:p>
          <a:p>
            <a:pPr>
              <a:buBlip>
                <a:blip r:embed="rId3"/>
              </a:buBlip>
            </a:pPr>
            <a:endParaRPr lang="id-ID" dirty="0" smtClean="0">
              <a:solidFill>
                <a:srgbClr val="000099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40000"/>
            <a:lumOff val="6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CCFF33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	Model Ujian Ber-BI:</a:t>
            </a:r>
            <a:b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id-ID" sz="3200" dirty="0" smtClean="0">
                <a:solidFill>
                  <a:srgbClr val="002060"/>
                </a:solidFill>
                <a:latin typeface="Arial Black" pitchFamily="34" charset="0"/>
              </a:rPr>
              <a:t>    	</a:t>
            </a:r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Tradisional atau Otentik?</a:t>
            </a:r>
            <a:r>
              <a:rPr lang="id-ID" sz="1600" cap="none" dirty="0" smtClean="0">
                <a:solidFill>
                  <a:srgbClr val="002060"/>
                </a:solidFill>
                <a:latin typeface="Arial Black" pitchFamily="34" charset="0"/>
              </a:rPr>
              <a:t>(6)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10600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sz="2600" b="1" dirty="0" smtClean="0">
                <a:solidFill>
                  <a:srgbClr val="6C0000"/>
                </a:solidFill>
                <a:latin typeface="Rockwell" pitchFamily="18" charset="0"/>
              </a:rPr>
              <a:t>    Ujian Ber-BI bentuk tradisional objektif, tetapi bernuansakan otentik</a:t>
            </a:r>
          </a:p>
          <a:p>
            <a:pPr>
              <a:buClr>
                <a:srgbClr val="002060"/>
              </a:buClr>
              <a:buSzPct val="85000"/>
              <a:buFont typeface="Wingdings" pitchFamily="2" charset="2"/>
              <a:buChar char="µ"/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Ujian ber-BI secara tradisional dalam bentuk objektif pilihan ganda lebih memfokus pada pemahaman (aktif-reseptif) walau yang diteskan sebetulnya kompetensi aktif-produktif</a:t>
            </a:r>
          </a:p>
          <a:p>
            <a:pPr>
              <a:buClr>
                <a:srgbClr val="002060"/>
              </a:buClr>
              <a:buSzPct val="85000"/>
              <a:buFont typeface="Wingdings" pitchFamily="2" charset="2"/>
              <a:buChar char="µ"/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Jika peserta didik telah terbiasa diuji secara otentik, artinya betul-betul ujian ber-BI, berhadapan dengan soal-soal ujian ber-BI dalam bentuk objektif tentunya lebih mudah</a:t>
            </a:r>
            <a:endParaRPr lang="id-ID" sz="2300" dirty="0" smtClean="0">
              <a:solidFill>
                <a:srgbClr val="6C0000"/>
              </a:solidFill>
              <a:latin typeface="Rockwell" pitchFamily="18" charset="0"/>
            </a:endParaRPr>
          </a:p>
          <a:p>
            <a:pPr>
              <a:buClr>
                <a:srgbClr val="002060"/>
              </a:buClr>
              <a:buSzPct val="85000"/>
              <a:buFont typeface="Wingdings" pitchFamily="2" charset="2"/>
              <a:buChar char="µ"/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Dalam soal ujian objektif peserta uji tinggal merespon soal jawaban yang telah disediakan yang bernuansakan otentik</a:t>
            </a:r>
          </a:p>
          <a:p>
            <a:pPr>
              <a:buClr>
                <a:srgbClr val="002060"/>
              </a:buClr>
              <a:buSzPct val="85000"/>
              <a:buFont typeface="Wingdings" pitchFamily="2" charset="2"/>
              <a:buChar char="µ"/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Bernuansakan otentik karena soal-soal itu juga menekankan kebermaknaan, namun bukan berkinerja aktif-produktif</a:t>
            </a:r>
          </a:p>
          <a:p>
            <a:pPr>
              <a:buClr>
                <a:srgbClr val="002060"/>
              </a:buClr>
              <a:buSzPct val="85000"/>
              <a:buFont typeface="Wingdings" pitchFamily="2" charset="2"/>
              <a:buChar char="µ"/>
            </a:pP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Soal-soal ujian yang demikian juga sudah bagus dan mengukur kompetensi ber-BI</a:t>
            </a:r>
          </a:p>
          <a:p>
            <a:pPr>
              <a:buBlip>
                <a:blip r:embed="rId3"/>
              </a:buBlip>
            </a:pPr>
            <a:endParaRPr lang="id-ID" sz="2300" dirty="0" smtClean="0">
              <a:solidFill>
                <a:srgbClr val="6C0000"/>
              </a:solidFill>
              <a:latin typeface="Rockwell" pitchFamily="18" charset="0"/>
            </a:endParaRPr>
          </a:p>
          <a:p>
            <a:pPr>
              <a:buBlip>
                <a:blip r:embed="rId3"/>
              </a:buBlip>
            </a:pPr>
            <a:endParaRPr lang="id-ID" dirty="0" smtClean="0">
              <a:solidFill>
                <a:srgbClr val="000099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696200" cy="762000"/>
          </a:xfrm>
          <a:noFill/>
        </p:spPr>
        <p:txBody>
          <a:bodyPr>
            <a:normAutofit/>
          </a:bodyPr>
          <a:lstStyle/>
          <a:p>
            <a:pPr algn="ctr" eaLnBrk="1" hangingPunct="1"/>
            <a:r>
              <a:rPr lang="id-ID" b="1" dirty="0" smtClean="0">
                <a:solidFill>
                  <a:srgbClr val="6C0000"/>
                </a:solidFill>
                <a:latin typeface="Arial Black" pitchFamily="34" charset="0"/>
              </a:rPr>
              <a:t>STRATEGI </a:t>
            </a:r>
            <a:r>
              <a:rPr lang="en-US" b="1" dirty="0" smtClean="0">
                <a:solidFill>
                  <a:srgbClr val="6C0000"/>
                </a:solidFill>
                <a:latin typeface="Arial Black" pitchFamily="34" charset="0"/>
              </a:rPr>
              <a:t>A</a:t>
            </a:r>
            <a:r>
              <a:rPr lang="id-ID" b="1" dirty="0" smtClean="0">
                <a:solidFill>
                  <a:srgbClr val="6C0000"/>
                </a:solidFill>
                <a:latin typeface="Arial Black" pitchFamily="34" charset="0"/>
              </a:rPr>
              <a:t>SESMEN OTENTIK</a:t>
            </a:r>
            <a:r>
              <a:rPr lang="id-ID" sz="2000" b="1" dirty="0" smtClean="0">
                <a:solidFill>
                  <a:srgbClr val="6C0000"/>
                </a:solidFill>
              </a:rPr>
              <a:t>(1)</a:t>
            </a:r>
            <a:endParaRPr lang="en-US" sz="3600" b="1" dirty="0" smtClean="0">
              <a:solidFill>
                <a:srgbClr val="6C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371600"/>
            <a:ext cx="8305800" cy="5105400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3"/>
              </a:buBlip>
            </a:pPr>
            <a:r>
              <a:rPr lang="id-ID" sz="2200" b="1" dirty="0" smtClean="0">
                <a:solidFill>
                  <a:srgbClr val="C00000"/>
                </a:solidFill>
              </a:rPr>
              <a:t>Penilaian Kinerja (</a:t>
            </a:r>
            <a:r>
              <a:rPr lang="id-ID" sz="2200" b="1" i="1" dirty="0" smtClean="0">
                <a:solidFill>
                  <a:srgbClr val="C00000"/>
                </a:solidFill>
              </a:rPr>
              <a:t>Performance Assessment</a:t>
            </a:r>
            <a:r>
              <a:rPr lang="id-ID" sz="2200" b="1" dirty="0" smtClean="0">
                <a:solidFill>
                  <a:srgbClr val="C00000"/>
                </a:solidFill>
              </a:rPr>
              <a:t>): </a:t>
            </a:r>
          </a:p>
          <a:p>
            <a:pPr lvl="1">
              <a:buClr>
                <a:srgbClr val="000099"/>
              </a:buClr>
              <a:buSzPct val="80000"/>
              <a:buFont typeface="Wingdings" pitchFamily="2" charset="2"/>
              <a:buChar char="µ"/>
            </a:pPr>
            <a:r>
              <a:rPr lang="id-ID" dirty="0" smtClean="0">
                <a:solidFill>
                  <a:srgbClr val="003399"/>
                </a:solidFill>
              </a:rPr>
              <a:t>Menguji kemampuan mendemonstrasikan pengetahuan dan keterampilan, menguji apa yang  diketahui dan dapat dilakukan, sebagaimana ditemukan dalam situasi nyata dan dalam konteks tertentu</a:t>
            </a:r>
          </a:p>
          <a:p>
            <a:pPr lvl="1">
              <a:buClr>
                <a:srgbClr val="000099"/>
              </a:buClr>
              <a:buSzPct val="80000"/>
              <a:buFont typeface="Wingdings" pitchFamily="2" charset="2"/>
              <a:buChar char="µ"/>
            </a:pPr>
            <a:r>
              <a:rPr lang="id-ID" dirty="0" smtClean="0">
                <a:solidFill>
                  <a:srgbClr val="003399"/>
                </a:solidFill>
              </a:rPr>
              <a:t>Unjuk kerja dalam konteks hasil pembelajaran bahasa berkaitan dengan kinerja aktif-produktif lewat berbicara dan menulis</a:t>
            </a:r>
          </a:p>
          <a:p>
            <a:pPr lvl="1">
              <a:buClr>
                <a:srgbClr val="000099"/>
              </a:buClr>
              <a:buSzPct val="80000"/>
              <a:buFont typeface="Wingdings" pitchFamily="2" charset="2"/>
              <a:buChar char="µ"/>
            </a:pPr>
            <a:r>
              <a:rPr lang="id-ID" dirty="0" smtClean="0">
                <a:solidFill>
                  <a:srgbClr val="003399"/>
                </a:solidFill>
              </a:rPr>
              <a:t>Kinerja sering dilakukan atau adalah berbicara dan menulis dengan segala jenisnya secara bermakna</a:t>
            </a:r>
          </a:p>
          <a:p>
            <a:pPr>
              <a:buBlip>
                <a:blip r:embed="rId3"/>
              </a:buBlip>
            </a:pPr>
            <a:r>
              <a:rPr lang="id-ID" sz="2200" b="1" dirty="0" smtClean="0">
                <a:solidFill>
                  <a:srgbClr val="C00000"/>
                </a:solidFill>
              </a:rPr>
              <a:t>Wawancara Lisan (O</a:t>
            </a:r>
            <a:r>
              <a:rPr lang="id-ID" sz="2200" b="1" i="1" dirty="0" smtClean="0">
                <a:solidFill>
                  <a:srgbClr val="C00000"/>
                </a:solidFill>
              </a:rPr>
              <a:t>ral Interview</a:t>
            </a:r>
            <a:r>
              <a:rPr lang="id-ID" sz="2200" b="1" dirty="0" smtClean="0">
                <a:solidFill>
                  <a:srgbClr val="C00000"/>
                </a:solidFill>
              </a:rPr>
              <a:t>)</a:t>
            </a:r>
            <a:r>
              <a:rPr lang="id-ID" sz="2200" dirty="0" smtClean="0">
                <a:solidFill>
                  <a:srgbClr val="C00000"/>
                </a:solidFill>
              </a:rPr>
              <a:t>: </a:t>
            </a:r>
          </a:p>
          <a:p>
            <a:pPr lvl="1">
              <a:buClr>
                <a:srgbClr val="002060"/>
              </a:buClr>
              <a:buSzPct val="80000"/>
              <a:buFont typeface="Wingdings" pitchFamily="2" charset="2"/>
              <a:buChar char="µ"/>
            </a:pPr>
            <a:r>
              <a:rPr lang="id-ID" dirty="0" smtClean="0">
                <a:solidFill>
                  <a:srgbClr val="000099"/>
                </a:solidFill>
              </a:rPr>
              <a:t>Tugas ini bagian kinerja kebahasaan</a:t>
            </a:r>
          </a:p>
          <a:p>
            <a:pPr lvl="1">
              <a:buClr>
                <a:srgbClr val="002060"/>
              </a:buClr>
              <a:buSzPct val="80000"/>
              <a:buFont typeface="Wingdings" pitchFamily="2" charset="2"/>
              <a:buChar char="µ"/>
            </a:pPr>
            <a:r>
              <a:rPr lang="id-ID" dirty="0" smtClean="0">
                <a:solidFill>
                  <a:srgbClr val="000099"/>
                </a:solidFill>
              </a:rPr>
              <a:t>Dalam penilaian pembelajaran bahasa tujuan utamanya  adalah menilai kompetensi peserta didik membahasakan secara lisan informasi yang ditanyakan</a:t>
            </a:r>
          </a:p>
          <a:p>
            <a:pPr lvl="1">
              <a:buClr>
                <a:srgbClr val="002060"/>
              </a:buClr>
              <a:buSzPct val="80000"/>
              <a:buFont typeface="Wingdings" pitchFamily="2" charset="2"/>
              <a:buChar char="µ"/>
            </a:pPr>
            <a:r>
              <a:rPr lang="id-ID" dirty="0" smtClean="0">
                <a:solidFill>
                  <a:srgbClr val="000099"/>
                </a:solidFill>
              </a:rPr>
              <a:t>Dalam asesmen otentik yang diutamakan adalah ketepatan bahasa dan kejelasan informasi yang disampaikan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696200" cy="762000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id-ID" b="1" dirty="0" smtClean="0">
                <a:solidFill>
                  <a:srgbClr val="6C0000"/>
                </a:solidFill>
                <a:latin typeface="Arial Black" pitchFamily="34" charset="0"/>
              </a:rPr>
              <a:t>Strategi </a:t>
            </a:r>
            <a:r>
              <a:rPr lang="en-US" b="1" dirty="0" smtClean="0">
                <a:solidFill>
                  <a:srgbClr val="6C0000"/>
                </a:solidFill>
                <a:latin typeface="Arial Black" pitchFamily="34" charset="0"/>
              </a:rPr>
              <a:t>A</a:t>
            </a:r>
            <a:r>
              <a:rPr lang="id-ID" b="1" dirty="0" smtClean="0">
                <a:solidFill>
                  <a:srgbClr val="6C0000"/>
                </a:solidFill>
                <a:latin typeface="Arial Black" pitchFamily="34" charset="0"/>
              </a:rPr>
              <a:t>sesmen Otentik</a:t>
            </a:r>
            <a:r>
              <a:rPr lang="id-ID" sz="2000" b="1" dirty="0" smtClean="0">
                <a:solidFill>
                  <a:srgbClr val="6C0000"/>
                </a:solidFill>
              </a:rPr>
              <a:t>(2)</a:t>
            </a:r>
            <a:endParaRPr lang="en-US" sz="3600" b="1" dirty="0" smtClean="0">
              <a:solidFill>
                <a:srgbClr val="6C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371600"/>
            <a:ext cx="8305800" cy="5105400"/>
          </a:xfrm>
        </p:spPr>
        <p:txBody>
          <a:bodyPr>
            <a:normAutofit fontScale="62500" lnSpcReduction="20000"/>
          </a:bodyPr>
          <a:lstStyle/>
          <a:p>
            <a:pPr>
              <a:buBlip>
                <a:blip r:embed="rId3"/>
              </a:buBlip>
            </a:pPr>
            <a:r>
              <a:rPr lang="id-ID" sz="3600" b="1" dirty="0" smtClean="0">
                <a:solidFill>
                  <a:srgbClr val="C00000"/>
                </a:solidFill>
              </a:rPr>
              <a:t>Pertanyaan Terbuka</a:t>
            </a:r>
            <a:r>
              <a:rPr lang="id-ID" sz="3600" dirty="0" smtClean="0">
                <a:solidFill>
                  <a:srgbClr val="C00000"/>
                </a:solidFill>
              </a:rPr>
              <a:t> (</a:t>
            </a:r>
            <a:r>
              <a:rPr lang="id-ID" sz="3600" b="1" dirty="0" smtClean="0">
                <a:solidFill>
                  <a:srgbClr val="C00000"/>
                </a:solidFill>
              </a:rPr>
              <a:t>C</a:t>
            </a:r>
            <a:r>
              <a:rPr lang="id-ID" sz="3600" b="1" i="1" dirty="0" smtClean="0">
                <a:solidFill>
                  <a:srgbClr val="C00000"/>
                </a:solidFill>
              </a:rPr>
              <a:t>onstructed-Response Items</a:t>
            </a:r>
            <a:r>
              <a:rPr lang="id-ID" sz="3600" dirty="0" smtClean="0">
                <a:solidFill>
                  <a:srgbClr val="C00000"/>
                </a:solidFill>
              </a:rPr>
              <a:t>):</a:t>
            </a:r>
          </a:p>
          <a:p>
            <a:pPr>
              <a:buClr>
                <a:srgbClr val="002060"/>
              </a:buClr>
              <a:buFont typeface="Wingdings" pitchFamily="2" charset="2"/>
              <a:buChar char="µ"/>
            </a:pPr>
            <a:r>
              <a:rPr lang="id-ID" sz="2800" dirty="0" smtClean="0">
                <a:solidFill>
                  <a:srgbClr val="000099"/>
                </a:solidFill>
              </a:rPr>
              <a:t> </a:t>
            </a:r>
            <a:r>
              <a:rPr lang="id-ID" sz="3200" dirty="0" smtClean="0">
                <a:solidFill>
                  <a:srgbClr val="000099"/>
                </a:solidFill>
              </a:rPr>
              <a:t>Penilaian dengan memberikan pertanyaan/tugas yang harus dijawab atau dilakukan oleh siswa secara tertulis atau lisan</a:t>
            </a:r>
          </a:p>
          <a:p>
            <a:pPr>
              <a:buClr>
                <a:srgbClr val="002060"/>
              </a:buClr>
              <a:buFont typeface="Wingdings" pitchFamily="2" charset="2"/>
              <a:buChar char="µ"/>
            </a:pPr>
            <a:r>
              <a:rPr lang="id-ID" sz="3200" dirty="0" smtClean="0">
                <a:solidFill>
                  <a:srgbClr val="000099"/>
                </a:solidFill>
              </a:rPr>
              <a:t>Pertanyaan harus memaksa siswa mengreasikan jawaban yang menunjukkan kualitas berpikir, mengembangkan argumentasi, dan membuat kesimpulan. </a:t>
            </a:r>
          </a:p>
          <a:p>
            <a:pPr>
              <a:buClr>
                <a:srgbClr val="002060"/>
              </a:buClr>
              <a:buFont typeface="Wingdings" pitchFamily="2" charset="2"/>
              <a:buChar char="µ"/>
            </a:pPr>
            <a:r>
              <a:rPr lang="id-ID" sz="3200" dirty="0" smtClean="0">
                <a:solidFill>
                  <a:srgbClr val="000099"/>
                </a:solidFill>
              </a:rPr>
              <a:t>Kemampuan memilih atau mengreasikan pesan dan bahasa secara akurat dan tepat mencerminkan kualitas berpikir tingkat tinggi.</a:t>
            </a:r>
          </a:p>
          <a:p>
            <a:pPr>
              <a:buBlip>
                <a:blip r:embed="rId3"/>
              </a:buBlip>
            </a:pPr>
            <a:r>
              <a:rPr lang="id-ID" sz="3500" b="1" dirty="0" smtClean="0">
                <a:solidFill>
                  <a:srgbClr val="C00000"/>
                </a:solidFill>
              </a:rPr>
              <a:t>Menceritakan kembali Teks atau Cerita (S</a:t>
            </a:r>
            <a:r>
              <a:rPr lang="id-ID" sz="3500" b="1" i="1" dirty="0" smtClean="0">
                <a:solidFill>
                  <a:srgbClr val="C00000"/>
                </a:solidFill>
              </a:rPr>
              <a:t>tory or Text Retelling</a:t>
            </a:r>
            <a:r>
              <a:rPr lang="id-ID" sz="3500" b="1" dirty="0" smtClean="0">
                <a:solidFill>
                  <a:srgbClr val="C00000"/>
                </a:solidFill>
              </a:rPr>
              <a:t>):</a:t>
            </a:r>
          </a:p>
          <a:p>
            <a:pPr>
              <a:buClr>
                <a:srgbClr val="002060"/>
              </a:buClr>
              <a:buFont typeface="Wingdings" pitchFamily="2" charset="2"/>
              <a:buChar char="µ"/>
            </a:pPr>
            <a:r>
              <a:rPr lang="id-ID" sz="3200" dirty="0" smtClean="0">
                <a:solidFill>
                  <a:srgbClr val="000099"/>
                </a:solidFill>
              </a:rPr>
              <a:t>Pemberian tugas menceritakan kembali wacana yang didengar atau dibaca secara lisan atau tertulis</a:t>
            </a:r>
          </a:p>
          <a:p>
            <a:pPr>
              <a:buClr>
                <a:srgbClr val="002060"/>
              </a:buClr>
              <a:buFont typeface="Wingdings" pitchFamily="2" charset="2"/>
              <a:buChar char="µ"/>
            </a:pPr>
            <a:r>
              <a:rPr lang="id-ID" sz="3200" dirty="0" smtClean="0">
                <a:solidFill>
                  <a:srgbClr val="000099"/>
                </a:solidFill>
              </a:rPr>
              <a:t>Ada integrasi beberapa kemampuan berbahasa. Misalnya teks bacaan dapat diceritakan kembali secara lisan dan tertulis.</a:t>
            </a:r>
          </a:p>
          <a:p>
            <a:pPr>
              <a:buClr>
                <a:srgbClr val="002060"/>
              </a:buClr>
              <a:buFont typeface="Wingdings" pitchFamily="2" charset="2"/>
              <a:buChar char="µ"/>
            </a:pPr>
            <a:r>
              <a:rPr lang="id-ID" sz="3200" dirty="0" smtClean="0">
                <a:solidFill>
                  <a:srgbClr val="000099"/>
                </a:solidFill>
              </a:rPr>
              <a:t>Tugas ini dimaksudkan untuk mengukur kompetensi pemahaman isi dan informasi yang terkandung dalam wacana yang disampaikan.</a:t>
            </a:r>
          </a:p>
          <a:p>
            <a:pPr>
              <a:buClr>
                <a:srgbClr val="002060"/>
              </a:buClr>
              <a:buFont typeface="Wingdings" pitchFamily="2" charset="2"/>
              <a:buChar char="µ"/>
            </a:pPr>
            <a:r>
              <a:rPr lang="id-ID" sz="3200" dirty="0" smtClean="0">
                <a:solidFill>
                  <a:srgbClr val="000099"/>
                </a:solidFill>
              </a:rPr>
              <a:t>Penilaian terkait dengan ketepatan bahasa dan ketepatan informasi yang terkandung dalam wacana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696200" cy="762000"/>
          </a:xfrm>
          <a:noFill/>
        </p:spPr>
        <p:txBody>
          <a:bodyPr>
            <a:normAutofit/>
          </a:bodyPr>
          <a:lstStyle/>
          <a:p>
            <a:pPr algn="l" eaLnBrk="1" hangingPunct="1"/>
            <a:r>
              <a:rPr lang="id-ID" b="1" dirty="0" smtClean="0">
                <a:solidFill>
                  <a:srgbClr val="6C0000"/>
                </a:solidFill>
                <a:latin typeface="Arial Black" pitchFamily="34" charset="0"/>
              </a:rPr>
              <a:t>Strategi </a:t>
            </a:r>
            <a:r>
              <a:rPr lang="en-US" b="1" dirty="0" smtClean="0">
                <a:solidFill>
                  <a:srgbClr val="6C0000"/>
                </a:solidFill>
                <a:latin typeface="Arial Black" pitchFamily="34" charset="0"/>
              </a:rPr>
              <a:t>A</a:t>
            </a:r>
            <a:r>
              <a:rPr lang="id-ID" b="1" dirty="0" smtClean="0">
                <a:solidFill>
                  <a:srgbClr val="6C0000"/>
                </a:solidFill>
                <a:latin typeface="Arial Black" pitchFamily="34" charset="0"/>
              </a:rPr>
              <a:t>sesmen Otentik</a:t>
            </a:r>
            <a:r>
              <a:rPr lang="id-ID" sz="2000" b="1" dirty="0" smtClean="0">
                <a:solidFill>
                  <a:srgbClr val="6C0000"/>
                </a:solidFill>
              </a:rPr>
              <a:t>(3)</a:t>
            </a:r>
            <a:endParaRPr lang="en-US" sz="3600" b="1" dirty="0" smtClean="0">
              <a:solidFill>
                <a:srgbClr val="6C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371600"/>
            <a:ext cx="8305800" cy="5105400"/>
          </a:xfrm>
        </p:spPr>
        <p:txBody>
          <a:bodyPr>
            <a:normAutofit fontScale="47500" lnSpcReduction="20000"/>
          </a:bodyPr>
          <a:lstStyle/>
          <a:p>
            <a:pPr>
              <a:buBlip>
                <a:blip r:embed="rId3"/>
              </a:buBlip>
            </a:pPr>
            <a:r>
              <a:rPr lang="id-ID" sz="4600" b="1" dirty="0" smtClean="0">
                <a:solidFill>
                  <a:srgbClr val="C00000"/>
                </a:solidFill>
              </a:rPr>
              <a:t>Portofolio (</a:t>
            </a:r>
            <a:r>
              <a:rPr lang="id-ID" sz="4600" b="1" i="1" dirty="0" smtClean="0">
                <a:solidFill>
                  <a:srgbClr val="C00000"/>
                </a:solidFill>
              </a:rPr>
              <a:t>Portfolio</a:t>
            </a:r>
            <a:r>
              <a:rPr lang="id-ID" sz="4600" dirty="0" smtClean="0">
                <a:solidFill>
                  <a:srgbClr val="C00000"/>
                </a:solidFill>
              </a:rPr>
              <a:t>):</a:t>
            </a:r>
          </a:p>
          <a:p>
            <a:pPr>
              <a:buClr>
                <a:srgbClr val="002060"/>
              </a:buClr>
              <a:buFont typeface="Wingdings" pitchFamily="2" charset="2"/>
              <a:buChar char="µ"/>
            </a:pPr>
            <a:r>
              <a:rPr lang="id-ID" sz="4000" dirty="0" smtClean="0">
                <a:solidFill>
                  <a:srgbClr val="000099"/>
                </a:solidFill>
              </a:rPr>
              <a:t>Portofolio: asesmen otentik yang tepat dipakai dalam penilaian proses</a:t>
            </a:r>
          </a:p>
          <a:p>
            <a:pPr>
              <a:buClr>
                <a:srgbClr val="002060"/>
              </a:buClr>
              <a:buFont typeface="Wingdings" pitchFamily="2" charset="2"/>
              <a:buChar char="µ"/>
            </a:pPr>
            <a:r>
              <a:rPr lang="id-ID" sz="4000" dirty="0" smtClean="0">
                <a:solidFill>
                  <a:srgbClr val="000099"/>
                </a:solidFill>
              </a:rPr>
              <a:t>Portofolio: kumpulan karya siswa yang dibuat secara terencana dan sistemik yang kemudian dianalisis secara cermat untuk menunjukkan perkembangan kemajuan mereka setiap waktu</a:t>
            </a:r>
          </a:p>
          <a:p>
            <a:pPr>
              <a:buClr>
                <a:srgbClr val="002060"/>
              </a:buClr>
              <a:buFont typeface="Wingdings" pitchFamily="2" charset="2"/>
              <a:buChar char="µ"/>
            </a:pPr>
            <a:r>
              <a:rPr lang="id-ID" sz="4000" dirty="0" smtClean="0">
                <a:solidFill>
                  <a:srgbClr val="000099"/>
                </a:solidFill>
              </a:rPr>
              <a:t>Jika ada banyak karya,  dipilih dengan memergunakan kriteria tertentu, misalnya yang relevan, bermakna, dan menggambarkan kemajuan serta capaian belajar</a:t>
            </a:r>
          </a:p>
          <a:p>
            <a:pPr>
              <a:buBlip>
                <a:blip r:embed="rId3"/>
              </a:buBlip>
            </a:pPr>
            <a:r>
              <a:rPr lang="id-ID" sz="4600" b="1" dirty="0" smtClean="0">
                <a:solidFill>
                  <a:srgbClr val="C00000"/>
                </a:solidFill>
              </a:rPr>
              <a:t>Proyek (</a:t>
            </a:r>
            <a:r>
              <a:rPr lang="id-ID" sz="4600" b="1" i="1" dirty="0" smtClean="0">
                <a:solidFill>
                  <a:srgbClr val="C00000"/>
                </a:solidFill>
              </a:rPr>
              <a:t>Projects</a:t>
            </a:r>
            <a:r>
              <a:rPr lang="id-ID" sz="4600" b="1" dirty="0" smtClean="0">
                <a:solidFill>
                  <a:srgbClr val="C00000"/>
                </a:solidFill>
              </a:rPr>
              <a:t>):</a:t>
            </a:r>
          </a:p>
          <a:p>
            <a:pPr>
              <a:buClr>
                <a:srgbClr val="002060"/>
              </a:buClr>
              <a:buFont typeface="Wingdings" pitchFamily="2" charset="2"/>
              <a:buChar char="µ"/>
            </a:pPr>
            <a:r>
              <a:rPr lang="id-ID" sz="4000" dirty="0" smtClean="0">
                <a:solidFill>
                  <a:srgbClr val="000099"/>
                </a:solidFill>
              </a:rPr>
              <a:t>Tugas penelitian seperti menganalisis fiksi, makna puisi-puisi anak, tajuk rencana bermuatan kependidikan di koran, pementasan drama, dll.</a:t>
            </a:r>
          </a:p>
          <a:p>
            <a:pPr>
              <a:buClr>
                <a:srgbClr val="002060"/>
              </a:buClr>
              <a:buFont typeface="Wingdings" pitchFamily="2" charset="2"/>
              <a:buChar char="µ"/>
            </a:pPr>
            <a:r>
              <a:rPr lang="id-ID" sz="4000" dirty="0" smtClean="0">
                <a:solidFill>
                  <a:srgbClr val="000099"/>
                </a:solidFill>
              </a:rPr>
              <a:t>Pemilihan topik proyek sebaiknya didiskusikan dengan peserta didik. Kegiatan proyek harus dapat diselesaikan dalam jangka waktu tertentu.</a:t>
            </a:r>
          </a:p>
          <a:p>
            <a:pPr>
              <a:buClr>
                <a:srgbClr val="002060"/>
              </a:buClr>
              <a:buFont typeface="Wingdings" pitchFamily="2" charset="2"/>
              <a:buChar char="µ"/>
            </a:pPr>
            <a:r>
              <a:rPr lang="id-ID" sz="4000" dirty="0" smtClean="0">
                <a:solidFill>
                  <a:srgbClr val="000099"/>
                </a:solidFill>
              </a:rPr>
              <a:t>Tugas proyek merupakan kegiatan investigasi sejak perencanaan, pengumpulan data, pengorganisasian, pengolahan dan penyajian data sampai pembuatan laporan</a:t>
            </a:r>
          </a:p>
          <a:p>
            <a:pPr>
              <a:buClr>
                <a:srgbClr val="002060"/>
              </a:buClr>
              <a:buFont typeface="Wingdings" pitchFamily="2" charset="2"/>
              <a:buChar char="µ"/>
            </a:pPr>
            <a:r>
              <a:rPr lang="id-ID" sz="4000" dirty="0" smtClean="0">
                <a:solidFill>
                  <a:srgbClr val="000099"/>
                </a:solidFill>
              </a:rPr>
              <a:t>Tugas proyek menunjukkan penguasaan pengetahuan, pemahaman, aplikasi, analisis, sintesis informasi,  sampai dengan pemaknaan dan penyimpulan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05800" cy="86836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id-ID" sz="3200" b="1" dirty="0" smtClean="0">
                <a:solidFill>
                  <a:schemeClr val="bg1"/>
                </a:solidFill>
                <a:latin typeface="Rockwell" pitchFamily="18" charset="0"/>
              </a:rPr>
              <a:t>ASESMEN OTENTIK BER-BI DAN BERSASTRA</a:t>
            </a:r>
            <a:r>
              <a:rPr lang="id-ID" sz="1800" b="1" dirty="0" smtClean="0">
                <a:solidFill>
                  <a:schemeClr val="bg1"/>
                </a:solidFill>
                <a:latin typeface="Rockwell" pitchFamily="18" charset="0"/>
              </a:rPr>
              <a:t>(1)</a:t>
            </a:r>
            <a:endParaRPr lang="en-US" sz="1800" b="1" dirty="0" smtClean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Tes kinerja berbahasa dan bersatra mesti melalui keempat kompetensi berbahasa</a:t>
            </a:r>
          </a:p>
          <a:p>
            <a:pPr>
              <a:lnSpc>
                <a:spcPct val="80000"/>
              </a:lnSpc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Persoalannya adalah bagaimana mengembangkan  soal keempat kompetensi berbahasa tersebut menjadi tes otentik (atau minimal bernuansakan otentik)</a:t>
            </a:r>
          </a:p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Tes berbicara dan menulis mudah untuk dijadikan tes otentik, tetapi bagaimana dg tes menyimak dan membaca yang bersifat aktif reseptif yang notabene lebih banyak untuk mengukur pemahaman?</a:t>
            </a:r>
          </a:p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Sebetulnya, kuncinya adalah bagaimana cara mengukur kemampuan pemahaman itu</a:t>
            </a:r>
          </a:p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Tes yang lazim (tradisional-objektif ) adalah meminta siswa merespon jawaban </a:t>
            </a:r>
            <a:r>
              <a:rPr lang="id-ID" sz="2400" dirty="0" smtClean="0">
                <a:solidFill>
                  <a:srgbClr val="FF0000"/>
                </a:solidFill>
                <a:latin typeface="Rockwell" pitchFamily="18" charset="0"/>
              </a:rPr>
              <a:t>(s</a:t>
            </a:r>
            <a:r>
              <a:rPr lang="en-US" sz="2400" i="1" dirty="0" smtClean="0">
                <a:solidFill>
                  <a:srgbClr val="FF0000"/>
                </a:solidFill>
                <a:latin typeface="Rockwell" pitchFamily="18" charset="0"/>
              </a:rPr>
              <a:t>electing a </a:t>
            </a:r>
            <a:r>
              <a:rPr lang="id-ID" sz="2400" i="1" dirty="0" smtClean="0">
                <a:solidFill>
                  <a:srgbClr val="FF0000"/>
                </a:solidFill>
                <a:latin typeface="Rockwell" pitchFamily="18" charset="0"/>
              </a:rPr>
              <a:t>r</a:t>
            </a:r>
            <a:r>
              <a:rPr lang="en-US" sz="2400" i="1" dirty="0" err="1" smtClean="0">
                <a:solidFill>
                  <a:srgbClr val="FF0000"/>
                </a:solidFill>
                <a:latin typeface="Rockwell" pitchFamily="18" charset="0"/>
              </a:rPr>
              <a:t>esponse</a:t>
            </a:r>
            <a:r>
              <a:rPr lang="id-ID" sz="2400" i="1" dirty="0" smtClean="0">
                <a:solidFill>
                  <a:srgbClr val="FF0000"/>
                </a:solidFill>
                <a:latin typeface="Rockwell" pitchFamily="18" charset="0"/>
              </a:rPr>
              <a:t>)</a:t>
            </a:r>
            <a:endParaRPr lang="id-ID" sz="2400" dirty="0" smtClean="0">
              <a:solidFill>
                <a:srgbClr val="FF0000"/>
              </a:solidFill>
              <a:latin typeface="Rockwell" pitchFamily="18" charset="0"/>
            </a:endParaRPr>
          </a:p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Padahal, tes otentik menuntut siswa untuk melakukan sesuatu </a:t>
            </a:r>
            <a:r>
              <a:rPr lang="id-ID" sz="2400" dirty="0" smtClean="0">
                <a:solidFill>
                  <a:srgbClr val="FF0000"/>
                </a:solidFill>
                <a:latin typeface="Rockwell" pitchFamily="18" charset="0"/>
              </a:rPr>
              <a:t>(</a:t>
            </a:r>
            <a:r>
              <a:rPr lang="id-ID" sz="2400" i="1" dirty="0" smtClean="0">
                <a:solidFill>
                  <a:srgbClr val="FF0000"/>
                </a:solidFill>
                <a:latin typeface="Rockwell" pitchFamily="18" charset="0"/>
              </a:rPr>
              <a:t>pe</a:t>
            </a:r>
            <a:r>
              <a:rPr lang="en-US" sz="2400" i="1" dirty="0" err="1" smtClean="0">
                <a:solidFill>
                  <a:srgbClr val="FF0000"/>
                </a:solidFill>
                <a:latin typeface="Rockwell" pitchFamily="18" charset="0"/>
              </a:rPr>
              <a:t>rforming</a:t>
            </a:r>
            <a:r>
              <a:rPr lang="en-US" sz="2400" i="1" dirty="0" smtClean="0">
                <a:solidFill>
                  <a:srgbClr val="FF0000"/>
                </a:solidFill>
                <a:latin typeface="Rockwell" pitchFamily="18" charset="0"/>
              </a:rPr>
              <a:t> a </a:t>
            </a:r>
            <a:r>
              <a:rPr lang="id-ID" sz="2400" i="1" dirty="0" smtClean="0">
                <a:solidFill>
                  <a:srgbClr val="FF0000"/>
                </a:solidFill>
                <a:latin typeface="Rockwell" pitchFamily="18" charset="0"/>
              </a:rPr>
              <a:t>t</a:t>
            </a:r>
            <a:r>
              <a:rPr lang="en-US" sz="2400" i="1" dirty="0" smtClean="0">
                <a:solidFill>
                  <a:srgbClr val="FF0000"/>
                </a:solidFill>
                <a:latin typeface="Rockwell" pitchFamily="18" charset="0"/>
              </a:rPr>
              <a:t>ask</a:t>
            </a:r>
            <a:r>
              <a:rPr lang="id-ID" sz="2400" i="1" dirty="0" smtClean="0">
                <a:solidFill>
                  <a:srgbClr val="FF0000"/>
                </a:solidFill>
                <a:latin typeface="Rockwell" pitchFamily="18" charset="0"/>
              </a:rPr>
              <a:t>) </a:t>
            </a: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sebagai bukti nyata bahwa mereka memang memahami hal-hal yang dipelajari</a:t>
            </a:r>
          </a:p>
          <a:p>
            <a:pPr>
              <a:lnSpc>
                <a:spcPct val="80000"/>
              </a:lnSpc>
              <a:buBlip>
                <a:blip r:embed="rId3"/>
              </a:buBlip>
            </a:pPr>
            <a:endParaRPr lang="id-ID" sz="24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7620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  <a:latin typeface="Rockwell" pitchFamily="18" charset="0"/>
              </a:rPr>
              <a:t>Asesmen Otentik Ber-BI dan Bersastra</a:t>
            </a:r>
            <a:r>
              <a:rPr lang="id-ID" sz="2000" b="1" dirty="0" smtClean="0">
                <a:solidFill>
                  <a:schemeClr val="bg1"/>
                </a:solidFill>
                <a:latin typeface="Rockwell" pitchFamily="18" charset="0"/>
              </a:rPr>
              <a:t>(2</a:t>
            </a:r>
            <a:r>
              <a:rPr lang="id-ID" sz="1800" b="1" dirty="0" smtClean="0">
                <a:solidFill>
                  <a:schemeClr val="bg1"/>
                </a:solidFill>
                <a:latin typeface="Rockwell" pitchFamily="18" charset="0"/>
              </a:rPr>
              <a:t>)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buClr>
                <a:srgbClr val="6C0000"/>
              </a:buClr>
              <a:buSzPct val="90000"/>
              <a:buFont typeface="Wingdings 2" pitchFamily="18" charset="2"/>
              <a:buChar char=""/>
              <a:defRPr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Jadi, masalahnya adalah bagaimana membuat tes menyimak dan membaca menjadi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pe</a:t>
            </a:r>
            <a:r>
              <a:rPr lang="en-US" sz="2800" i="1" dirty="0" err="1" smtClean="0">
                <a:solidFill>
                  <a:srgbClr val="FF0000"/>
                </a:solidFill>
                <a:latin typeface="Rockwell" pitchFamily="18" charset="0"/>
              </a:rPr>
              <a:t>rforming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 a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t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ask </a:t>
            </a: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dan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 </a:t>
            </a: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bukan sekadar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s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electing a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r</a:t>
            </a:r>
            <a:r>
              <a:rPr lang="en-US" sz="2800" i="1" dirty="0" err="1" smtClean="0">
                <a:solidFill>
                  <a:srgbClr val="FF0000"/>
                </a:solidFill>
                <a:latin typeface="Rockwell" pitchFamily="18" charset="0"/>
              </a:rPr>
              <a:t>esponse</a:t>
            </a:r>
            <a:endParaRPr lang="id-ID" sz="2800" dirty="0" smtClean="0">
              <a:solidFill>
                <a:srgbClr val="FF0000"/>
              </a:solidFill>
              <a:latin typeface="Rockwell" pitchFamily="18" charset="0"/>
            </a:endParaRPr>
          </a:p>
          <a:p>
            <a:pPr marL="274320" indent="-274320">
              <a:buClr>
                <a:srgbClr val="6C0000"/>
              </a:buClr>
              <a:buSzPct val="90000"/>
              <a:buFont typeface="Wingdings 2" pitchFamily="18" charset="2"/>
              <a:buChar char=""/>
              <a:defRPr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Di pihak lain, </a:t>
            </a:r>
            <a:r>
              <a:rPr lang="id-ID" sz="2800" dirty="0" smtClean="0">
                <a:solidFill>
                  <a:srgbClr val="FF0000"/>
                </a:solidFill>
                <a:latin typeface="Rockwell" pitchFamily="18" charset="0"/>
              </a:rPr>
              <a:t>tes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pe</a:t>
            </a:r>
            <a:r>
              <a:rPr lang="en-US" sz="2800" i="1" dirty="0" err="1" smtClean="0">
                <a:solidFill>
                  <a:srgbClr val="FF0000"/>
                </a:solidFill>
                <a:latin typeface="Rockwell" pitchFamily="18" charset="0"/>
              </a:rPr>
              <a:t>rforming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 a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t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ask </a:t>
            </a:r>
            <a:r>
              <a:rPr lang="id-ID" sz="2800" dirty="0" smtClean="0">
                <a:solidFill>
                  <a:srgbClr val="FF0000"/>
                </a:solidFill>
                <a:latin typeface="Rockwell" pitchFamily="18" charset="0"/>
              </a:rPr>
              <a:t> </a:t>
            </a: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menuntut peserta didik untuk aktif produktif  dalam bentuk unjuk kerja berbahasa secara bermakna</a:t>
            </a:r>
          </a:p>
          <a:p>
            <a:pPr marL="274320" indent="-274320">
              <a:buClr>
                <a:srgbClr val="6C0000"/>
              </a:buClr>
              <a:buSzPct val="90000"/>
              <a:buFont typeface="Wingdings 2" pitchFamily="18" charset="2"/>
              <a:buChar char=""/>
              <a:defRPr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Hal itu berarti bahwa untuk mengukur kemampuan menyimak dan membaca dibuat menjadi tes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pe</a:t>
            </a:r>
            <a:r>
              <a:rPr lang="en-US" sz="2800" i="1" dirty="0" err="1" smtClean="0">
                <a:solidFill>
                  <a:srgbClr val="FF0000"/>
                </a:solidFill>
                <a:latin typeface="Rockwell" pitchFamily="18" charset="0"/>
              </a:rPr>
              <a:t>rforming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 a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t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ask </a:t>
            </a:r>
            <a:endParaRPr lang="id-ID" sz="2800" i="1" dirty="0" smtClean="0">
              <a:solidFill>
                <a:srgbClr val="FF0000"/>
              </a:solidFill>
              <a:latin typeface="Rockwell" pitchFamily="18" charset="0"/>
            </a:endParaRPr>
          </a:p>
          <a:p>
            <a:pPr marL="268288" indent="-268288"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Respon biasanya terkait dengan pemahaman siswa tentang materi yang disimak atau didengarkan, dan respon itu harus diubah menjadi tes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pe</a:t>
            </a:r>
            <a:r>
              <a:rPr lang="en-US" sz="2800" i="1" dirty="0" err="1" smtClean="0">
                <a:solidFill>
                  <a:srgbClr val="FF0000"/>
                </a:solidFill>
                <a:latin typeface="Rockwell" pitchFamily="18" charset="0"/>
              </a:rPr>
              <a:t>rforming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 a </a:t>
            </a:r>
            <a:r>
              <a:rPr lang="id-ID" sz="2800" i="1" dirty="0" smtClean="0">
                <a:solidFill>
                  <a:srgbClr val="FF0000"/>
                </a:solidFill>
                <a:latin typeface="Rockwell" pitchFamily="18" charset="0"/>
              </a:rPr>
              <a:t>t</a:t>
            </a:r>
            <a:r>
              <a:rPr lang="en-US" sz="2800" i="1" dirty="0" smtClean="0">
                <a:solidFill>
                  <a:srgbClr val="FF0000"/>
                </a:solidFill>
                <a:latin typeface="Rockwell" pitchFamily="18" charset="0"/>
              </a:rPr>
              <a:t>ask </a:t>
            </a:r>
            <a:endParaRPr lang="id-ID" sz="2800" i="1" dirty="0" smtClean="0">
              <a:solidFill>
                <a:srgbClr val="FF0000"/>
              </a:solidFill>
              <a:latin typeface="Rockwell" pitchFamily="18" charset="0"/>
            </a:endParaRPr>
          </a:p>
          <a:p>
            <a:pPr marL="268288" indent="-268288"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Soal  harus dijadikan tugas-tugas kinerja bahasa secara bermakna walau hal itu juga harus tetap diprasyarati kemampuan pemahaman bahan yang disimak dan dibaca</a:t>
            </a:r>
          </a:p>
          <a:p>
            <a:pPr marL="268288" indent="-268288"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800" dirty="0" smtClean="0">
                <a:solidFill>
                  <a:srgbClr val="002060"/>
                </a:solidFill>
                <a:latin typeface="Rockwell" pitchFamily="18" charset="0"/>
              </a:rPr>
              <a:t>Artinya, tanpa bekal pemahaman isi teks yang didengar atau dibaca, peserta didik </a:t>
            </a:r>
            <a:r>
              <a:rPr lang="id-ID" sz="2700" dirty="0" smtClean="0">
                <a:solidFill>
                  <a:srgbClr val="002060"/>
                </a:solidFill>
                <a:latin typeface="Rockwell" pitchFamily="18" charset="0"/>
              </a:rPr>
              <a:t>tidak bisa melakukan tugas yang diberikan</a:t>
            </a:r>
          </a:p>
          <a:p>
            <a:pPr marL="274320" indent="-274320">
              <a:buClr>
                <a:schemeClr val="accent3"/>
              </a:buClr>
              <a:buBlip>
                <a:blip r:embed="rId3"/>
              </a:buBlip>
              <a:defRPr/>
            </a:pPr>
            <a:endParaRPr lang="id-ID" sz="2400" dirty="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4"/>
              </a:buBlip>
            </a:pPr>
            <a:endParaRPr lang="id-ID" sz="24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50838"/>
            <a:ext cx="6629400" cy="792162"/>
          </a:xfrm>
          <a:noFill/>
          <a:ln>
            <a:noFill/>
          </a:ln>
        </p:spPr>
        <p:txBody>
          <a:bodyPr>
            <a:noAutofit/>
          </a:bodyPr>
          <a:lstStyle/>
          <a:p>
            <a:pPr eaLnBrk="1" hangingPunct="1"/>
            <a:r>
              <a:rPr lang="id-ID" sz="4800" b="1" dirty="0" smtClean="0">
                <a:solidFill>
                  <a:srgbClr val="002060"/>
                </a:solidFill>
                <a:latin typeface="Rockwell Extra Bold" pitchFamily="18" charset="0"/>
              </a:rPr>
              <a:t>P</a:t>
            </a:r>
            <a:r>
              <a:rPr lang="en-US" sz="4800" b="1" cap="all" dirty="0" smtClean="0">
                <a:solidFill>
                  <a:srgbClr val="002060"/>
                </a:solidFill>
                <a:latin typeface="Rockwell Extra Bold" pitchFamily="18" charset="0"/>
              </a:rPr>
              <a:t>en</a:t>
            </a:r>
            <a:r>
              <a:rPr lang="id-ID" sz="4800" b="1" cap="all" dirty="0" smtClean="0">
                <a:solidFill>
                  <a:srgbClr val="002060"/>
                </a:solidFill>
                <a:latin typeface="Rockwell Extra Bold" pitchFamily="18" charset="0"/>
              </a:rPr>
              <a:t>dahuluan</a:t>
            </a:r>
            <a:endParaRPr lang="en-US" sz="4800" b="1" cap="all" dirty="0" smtClean="0">
              <a:solidFill>
                <a:srgbClr val="002060"/>
              </a:solidFill>
              <a:latin typeface="Rockwell Extra Bold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5029200"/>
          </a:xfrm>
          <a:noFill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Clr>
                <a:srgbClr val="6C0000"/>
              </a:buClr>
              <a:buFont typeface="Wingdings" pitchFamily="2" charset="2"/>
              <a:buChar char="u"/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Kurikulum yang kini dipakai di dunia pendidikan di Indonesia (KBK/KTSP) menekankan pentingnya kompetensi </a:t>
            </a: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berkinerja, ber-</a:t>
            </a:r>
            <a:r>
              <a:rPr lang="id-ID" sz="2300" i="1" dirty="0" smtClean="0">
                <a:solidFill>
                  <a:srgbClr val="000099"/>
                </a:solidFill>
                <a:latin typeface="Rockwell" pitchFamily="18" charset="0"/>
              </a:rPr>
              <a:t>doing</a:t>
            </a:r>
            <a:r>
              <a:rPr lang="id-ID" sz="2300" dirty="0" smtClean="0">
                <a:solidFill>
                  <a:srgbClr val="000099"/>
                </a:solidFill>
                <a:latin typeface="Rockwell" pitchFamily="18" charset="0"/>
              </a:rPr>
              <a:t> </a:t>
            </a:r>
            <a:r>
              <a:rPr lang="id-ID" sz="2300" i="1" dirty="0" smtClean="0">
                <a:solidFill>
                  <a:srgbClr val="000099"/>
                </a:solidFill>
                <a:latin typeface="Rockwell" pitchFamily="18" charset="0"/>
              </a:rPr>
              <a:t>something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Font typeface="Wingdings" pitchFamily="2" charset="2"/>
              <a:buChar char="u"/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Berkinerja yang dimaksud haruslah dipahami sesuai dengan kondisi tiap mata pelajaran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Font typeface="Wingdings" pitchFamily="2" charset="2"/>
              <a:buChar char="u"/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Pelaksanaan pembelajaran dalam KBK/KTSP disarankan memergunakan  metode pembelajaran kontekstual (CTL, </a:t>
            </a:r>
            <a:r>
              <a:rPr lang="id-ID" sz="2300" i="1" dirty="0" smtClean="0">
                <a:solidFill>
                  <a:srgbClr val="003300"/>
                </a:solidFill>
                <a:latin typeface="Rockwell" pitchFamily="18" charset="0"/>
              </a:rPr>
              <a:t>Contextual teaching and Learning</a:t>
            </a: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)</a:t>
            </a:r>
            <a:endParaRPr lang="en-US" sz="23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Font typeface="Wingdings" pitchFamily="2" charset="2"/>
              <a:buChar char="u"/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Ada sejumlah hal yang disarankan dalam pelaksanaan CTL, yang salah satunya dalam hal penilaian hasil pembelajaran adalah penggunaan model asesmen otentik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Font typeface="Wingdings" pitchFamily="2" charset="2"/>
              <a:buChar char="u"/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Asesmen otentik menekankan kinerja secara nyata lewat demonstrasi dan atau praktik melakukan sesuatu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Font typeface="Wingdings" pitchFamily="2" charset="2"/>
              <a:buChar char="u"/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Dalam penilaian kompetensi berbahasa (BI) berarti hal itu menunjuk pada kompetensi berbahasa aktif-produktif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868362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  <a:latin typeface="Rockwell" pitchFamily="18" charset="0"/>
              </a:rPr>
              <a:t>Asesmen Otentik Ber-BI dan Bersastra</a:t>
            </a:r>
            <a:r>
              <a:rPr lang="id-ID" sz="2000" b="1" dirty="0" smtClean="0">
                <a:solidFill>
                  <a:schemeClr val="bg1"/>
                </a:solidFill>
                <a:latin typeface="Rockwell" pitchFamily="18" charset="0"/>
              </a:rPr>
              <a:t>(3</a:t>
            </a:r>
            <a:r>
              <a:rPr lang="id-ID" sz="1800" b="1" dirty="0" smtClean="0">
                <a:solidFill>
                  <a:schemeClr val="bg1"/>
                </a:solidFill>
                <a:latin typeface="Rockwell" pitchFamily="18" charset="0"/>
              </a:rPr>
              <a:t>)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500" dirty="0" smtClean="0">
                <a:solidFill>
                  <a:srgbClr val="000099"/>
                </a:solidFill>
                <a:latin typeface="Rockwell" pitchFamily="18" charset="0"/>
              </a:rPr>
              <a:t>Bentuk kinerja bahasa adalah berbicara atau menulis</a:t>
            </a:r>
          </a:p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500" dirty="0" smtClean="0">
                <a:solidFill>
                  <a:srgbClr val="000099"/>
                </a:solidFill>
                <a:latin typeface="Rockwell" pitchFamily="18" charset="0"/>
              </a:rPr>
              <a:t>Jadi, tes menyimak dan membaca kini diubah dengan menuntut jawaban siswa lewat berbicara atau menulis, jadi mereka mengreasikan jawaban sendiri</a:t>
            </a:r>
          </a:p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500" dirty="0" smtClean="0">
                <a:solidFill>
                  <a:srgbClr val="000099"/>
                </a:solidFill>
                <a:latin typeface="Rockwell" pitchFamily="18" charset="0"/>
              </a:rPr>
              <a:t>Bentuk tugas kinerja dapat berupa menceritakan kembali secara lisan dan atau menuliskan kembali secara tertulis</a:t>
            </a:r>
          </a:p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500" dirty="0" smtClean="0">
                <a:solidFill>
                  <a:srgbClr val="000099"/>
                </a:solidFill>
                <a:latin typeface="Rockwell" pitchFamily="18" charset="0"/>
              </a:rPr>
              <a:t>Selain itu, agar tugas-tugas itu juga harus bermakna sebagaimana tuntutan tes otentik, perlu adanya komentar atau tanggapan kawannya</a:t>
            </a:r>
          </a:p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500" dirty="0" smtClean="0">
                <a:solidFill>
                  <a:srgbClr val="000099"/>
                </a:solidFill>
                <a:latin typeface="Rockwell" pitchFamily="18" charset="0"/>
              </a:rPr>
              <a:t>Tanggapan ditekankan pada isi teks, tetapi dapat juga berkaitan dengan aspek kebahasaan</a:t>
            </a:r>
          </a:p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500" dirty="0" smtClean="0">
                <a:solidFill>
                  <a:srgbClr val="000099"/>
                </a:solidFill>
                <a:latin typeface="Rockwell" pitchFamily="18" charset="0"/>
              </a:rPr>
              <a:t>Untuk menilai tingkat kemampuan siswa dibuatkan lembar-lembar rubrik yang sesuai</a:t>
            </a:r>
          </a:p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500" dirty="0" smtClean="0">
                <a:solidFill>
                  <a:srgbClr val="000099"/>
                </a:solidFill>
                <a:latin typeface="Rockwell" pitchFamily="18" charset="0"/>
              </a:rPr>
              <a:t>Di bawah dicontohkan rubrik yang dimaksud 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/>
          <a:lstStyle/>
          <a:p>
            <a:r>
              <a:rPr lang="id-ID" sz="2400" b="1" dirty="0" smtClean="0">
                <a:solidFill>
                  <a:srgbClr val="6C0000"/>
                </a:solidFill>
              </a:rPr>
              <a:t>Contoh Rubrik Penilaian Kinerja Pemahaman Menyimak/Membaca Secara Lisan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153401" cy="44398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2000"/>
                <a:gridCol w="3541184"/>
                <a:gridCol w="830439"/>
                <a:gridCol w="830439"/>
                <a:gridCol w="754945"/>
                <a:gridCol w="754945"/>
                <a:gridCol w="679449"/>
              </a:tblGrid>
              <a:tr h="355181">
                <a:tc rowSpan="2"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No.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Aspek</a:t>
                      </a:r>
                      <a:r>
                        <a:rPr lang="id-ID" sz="2000" b="1" baseline="0" dirty="0" smtClean="0">
                          <a:solidFill>
                            <a:srgbClr val="002060"/>
                          </a:solidFill>
                        </a:rPr>
                        <a:t> yang Dinilai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Tingkat  Kefasihan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5181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1.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Pemahaman isi teks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2.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Keruntutan pengungkapan isi teks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613053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3.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Kelancaran dan kewajaran pengungkapan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4.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Ketepatan diksi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5.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Ketepatan struktur kalimat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559532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6. 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Kebermaknaan penuturan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710363">
                <a:tc gridSpan="2">
                  <a:txBody>
                    <a:bodyPr/>
                    <a:lstStyle/>
                    <a:p>
                      <a:pPr algn="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Jumlah Skor:</a:t>
                      </a:r>
                    </a:p>
                    <a:p>
                      <a:pPr algn="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Nilai</a:t>
                      </a:r>
                      <a:r>
                        <a:rPr lang="id-ID" sz="2000" b="1" dirty="0" smtClean="0"/>
                        <a:t>: </a:t>
                      </a:r>
                      <a:endParaRPr lang="id-ID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d-ID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id-ID" sz="2400" b="1" dirty="0" smtClean="0">
                <a:solidFill>
                  <a:srgbClr val="6C0000"/>
                </a:solidFill>
              </a:rPr>
              <a:t>Contoh Rubrik Penilaian Kinerja Pemahaman Menyimak/membaca Secara Tertulis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47238" cy="44457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/>
                <a:gridCol w="3809999"/>
                <a:gridCol w="694268"/>
                <a:gridCol w="830439"/>
                <a:gridCol w="766092"/>
                <a:gridCol w="781191"/>
                <a:gridCol w="679449"/>
              </a:tblGrid>
              <a:tr h="355181">
                <a:tc rowSpan="2"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No.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Aspek</a:t>
                      </a:r>
                      <a:r>
                        <a:rPr lang="id-ID" sz="2000" b="1" baseline="0" dirty="0" smtClean="0">
                          <a:solidFill>
                            <a:srgbClr val="002060"/>
                          </a:solidFill>
                        </a:rPr>
                        <a:t> yang Dinilai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Tingkat  Ketepatan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55181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id-ID" sz="20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1.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Pemahaman isi teks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2.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Keruntuttan pengungkapan isi teks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3.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Ketepatan diksi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4.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Ketepatan struktur kalimat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55181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5.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Ejaan dan tatatulis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559532"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6. 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Kebermaknaan penuturan</a:t>
                      </a:r>
                      <a:endParaRPr lang="id-ID" b="1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725290">
                <a:tc gridSpan="2">
                  <a:txBody>
                    <a:bodyPr/>
                    <a:lstStyle/>
                    <a:p>
                      <a:pPr algn="r"/>
                      <a:r>
                        <a:rPr lang="id-ID" sz="2400" dirty="0" smtClean="0">
                          <a:solidFill>
                            <a:srgbClr val="002060"/>
                          </a:solidFill>
                        </a:rPr>
                        <a:t>Jumlah Skor:</a:t>
                      </a:r>
                    </a:p>
                    <a:p>
                      <a:pPr algn="r"/>
                      <a:r>
                        <a:rPr lang="id-ID" sz="2400" dirty="0" smtClean="0">
                          <a:solidFill>
                            <a:srgbClr val="002060"/>
                          </a:solidFill>
                        </a:rPr>
                        <a:t>Nilai</a:t>
                      </a:r>
                      <a:r>
                        <a:rPr lang="id-ID" sz="2400" dirty="0" smtClean="0"/>
                        <a:t>:</a:t>
                      </a:r>
                      <a:endParaRPr lang="id-ID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305800" cy="715962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id-ID" sz="3200" b="1" dirty="0" smtClean="0">
                <a:solidFill>
                  <a:schemeClr val="bg1"/>
                </a:solidFill>
                <a:latin typeface="Rockwell" pitchFamily="18" charset="0"/>
              </a:rPr>
              <a:t>Asesmen Otentik Ber-BI dan Bersastra</a:t>
            </a:r>
            <a:r>
              <a:rPr lang="id-ID" sz="2000" b="1" dirty="0" smtClean="0">
                <a:solidFill>
                  <a:schemeClr val="bg1"/>
                </a:solidFill>
                <a:latin typeface="Rockwell" pitchFamily="18" charset="0"/>
              </a:rPr>
              <a:t>(4</a:t>
            </a:r>
            <a:r>
              <a:rPr lang="id-ID" sz="1800" b="1" dirty="0" smtClean="0">
                <a:solidFill>
                  <a:schemeClr val="bg1"/>
                </a:solidFill>
                <a:latin typeface="Rockwell" pitchFamily="18" charset="0"/>
              </a:rPr>
              <a:t>)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Tes kompetensi berbicara dan menulis otomatis akan berwujud </a:t>
            </a:r>
            <a:r>
              <a:rPr lang="id-ID" sz="2500" i="1" dirty="0" smtClean="0">
                <a:solidFill>
                  <a:srgbClr val="FF0000"/>
                </a:solidFill>
                <a:latin typeface="Rockwell" pitchFamily="18" charset="0"/>
              </a:rPr>
              <a:t>pe</a:t>
            </a:r>
            <a:r>
              <a:rPr lang="en-US" sz="2500" i="1" dirty="0" err="1" smtClean="0">
                <a:solidFill>
                  <a:srgbClr val="FF0000"/>
                </a:solidFill>
                <a:latin typeface="Rockwell" pitchFamily="18" charset="0"/>
              </a:rPr>
              <a:t>rforming</a:t>
            </a:r>
            <a:r>
              <a:rPr lang="en-US" sz="2500" i="1" dirty="0" smtClean="0">
                <a:solidFill>
                  <a:srgbClr val="FF0000"/>
                </a:solidFill>
                <a:latin typeface="Rockwell" pitchFamily="18" charset="0"/>
              </a:rPr>
              <a:t> a </a:t>
            </a:r>
            <a:r>
              <a:rPr lang="id-ID" sz="2500" i="1" dirty="0" smtClean="0">
                <a:solidFill>
                  <a:srgbClr val="FF0000"/>
                </a:solidFill>
                <a:latin typeface="Rockwell" pitchFamily="18" charset="0"/>
              </a:rPr>
              <a:t>t</a:t>
            </a:r>
            <a:r>
              <a:rPr lang="en-US" sz="2500" i="1" dirty="0" smtClean="0">
                <a:solidFill>
                  <a:srgbClr val="FF0000"/>
                </a:solidFill>
                <a:latin typeface="Rockwell" pitchFamily="18" charset="0"/>
              </a:rPr>
              <a:t>ask</a:t>
            </a:r>
            <a:r>
              <a:rPr lang="id-ID" sz="2500" i="1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dan bukan sekadar memilih respon yang disediakan, </a:t>
            </a:r>
            <a:r>
              <a:rPr lang="id-ID" sz="2500" i="1" dirty="0" smtClean="0">
                <a:solidFill>
                  <a:srgbClr val="FF0000"/>
                </a:solidFill>
                <a:latin typeface="Rockwell" pitchFamily="18" charset="0"/>
              </a:rPr>
              <a:t>s</a:t>
            </a:r>
            <a:r>
              <a:rPr lang="en-US" sz="2500" i="1" dirty="0" smtClean="0">
                <a:solidFill>
                  <a:srgbClr val="FF0000"/>
                </a:solidFill>
                <a:latin typeface="Rockwell" pitchFamily="18" charset="0"/>
              </a:rPr>
              <a:t>electing a </a:t>
            </a:r>
            <a:r>
              <a:rPr lang="id-ID" sz="2500" i="1" dirty="0" smtClean="0">
                <a:solidFill>
                  <a:srgbClr val="FF0000"/>
                </a:solidFill>
                <a:latin typeface="Rockwell" pitchFamily="18" charset="0"/>
              </a:rPr>
              <a:t>r</a:t>
            </a:r>
            <a:r>
              <a:rPr lang="en-US" sz="2500" i="1" dirty="0" err="1" smtClean="0">
                <a:solidFill>
                  <a:srgbClr val="FF0000"/>
                </a:solidFill>
                <a:latin typeface="Rockwell" pitchFamily="18" charset="0"/>
              </a:rPr>
              <a:t>esponse</a:t>
            </a:r>
            <a:endParaRPr lang="id-ID" sz="2500" i="1" dirty="0" smtClean="0">
              <a:solidFill>
                <a:srgbClr val="FF0000"/>
              </a:solidFill>
              <a:latin typeface="Rockwell" pitchFamily="18" charset="0"/>
            </a:endParaRPr>
          </a:p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Jika tes sudah berupa </a:t>
            </a:r>
            <a:r>
              <a:rPr lang="id-ID" sz="2500" i="1" dirty="0" smtClean="0">
                <a:solidFill>
                  <a:srgbClr val="FF0000"/>
                </a:solidFill>
                <a:latin typeface="Rockwell" pitchFamily="18" charset="0"/>
              </a:rPr>
              <a:t>pe</a:t>
            </a:r>
            <a:r>
              <a:rPr lang="en-US" sz="2500" i="1" dirty="0" err="1" smtClean="0">
                <a:solidFill>
                  <a:srgbClr val="FF0000"/>
                </a:solidFill>
                <a:latin typeface="Rockwell" pitchFamily="18" charset="0"/>
              </a:rPr>
              <a:t>rforming</a:t>
            </a:r>
            <a:r>
              <a:rPr lang="en-US" sz="2500" i="1" dirty="0" smtClean="0">
                <a:solidFill>
                  <a:srgbClr val="FF0000"/>
                </a:solidFill>
                <a:latin typeface="Rockwell" pitchFamily="18" charset="0"/>
              </a:rPr>
              <a:t> a </a:t>
            </a:r>
            <a:r>
              <a:rPr lang="id-ID" sz="2500" i="1" dirty="0" smtClean="0">
                <a:solidFill>
                  <a:srgbClr val="FF0000"/>
                </a:solidFill>
                <a:latin typeface="Rockwell" pitchFamily="18" charset="0"/>
              </a:rPr>
              <a:t>t</a:t>
            </a:r>
            <a:r>
              <a:rPr lang="en-US" sz="2500" i="1" dirty="0" smtClean="0">
                <a:solidFill>
                  <a:srgbClr val="FF0000"/>
                </a:solidFill>
                <a:latin typeface="Rockwell" pitchFamily="18" charset="0"/>
              </a:rPr>
              <a:t>ask</a:t>
            </a: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, kita tinggal membawa, menjadikan, atau memastikan bahwa tugas-tugas itu bermakna sesuai dengan tuntutan tes otentik</a:t>
            </a:r>
          </a:p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Tugas kinerja berbicara  dapat berupa  </a:t>
            </a:r>
            <a:r>
              <a:rPr lang="id-ID" sz="2500" dirty="0" smtClean="0">
                <a:solidFill>
                  <a:srgbClr val="FF0000"/>
                </a:solidFill>
                <a:latin typeface="Rockwell" pitchFamily="18" charset="0"/>
              </a:rPr>
              <a:t>berdiskusi, berpidato, wawancara, penyampaian laporan</a:t>
            </a: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, dll</a:t>
            </a:r>
          </a:p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Tugas kinerja menulis dapat berupa </a:t>
            </a:r>
            <a:r>
              <a:rPr lang="id-ID" sz="2500" dirty="0" smtClean="0">
                <a:solidFill>
                  <a:srgbClr val="FF0000"/>
                </a:solidFill>
                <a:latin typeface="Rockwell" pitchFamily="18" charset="0"/>
              </a:rPr>
              <a:t>menulis dengan tema tertentu, membuat laporan kegiatan, membuat resensi buku, membuat bermacam surat, menulis puisi</a:t>
            </a: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, dll</a:t>
            </a:r>
          </a:p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Model penyekoran tes berbicara dan menulis secara  otentik adalah dengan rubrik</a:t>
            </a:r>
          </a:p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Ada banyak model rubrik penilaian tergantung pada tugas berbicara atau menulis yang diberikan</a:t>
            </a:r>
          </a:p>
          <a:p>
            <a:pPr>
              <a:buClr>
                <a:srgbClr val="6C0000"/>
              </a:buClr>
              <a:buSzPct val="90000"/>
              <a:buFont typeface="Wingdings 2" pitchFamily="18" charset="2"/>
              <a:buChar char=""/>
            </a:pPr>
            <a:r>
              <a:rPr lang="id-ID" sz="2500" dirty="0" smtClean="0">
                <a:solidFill>
                  <a:srgbClr val="002060"/>
                </a:solidFill>
                <a:latin typeface="Rockwell" pitchFamily="18" charset="0"/>
              </a:rPr>
              <a:t>Di bawah dicontohkan beberapa model rubrik penilaian untuk  kinerja berbicara dan menu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>
              <a:solidFill>
                <a:srgbClr val="00206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</p:spPr>
        <p:txBody>
          <a:bodyPr/>
          <a:lstStyle/>
          <a:p>
            <a:pPr algn="ctr" eaLnBrk="1" hangingPunct="1"/>
            <a:r>
              <a:rPr lang="id-ID" sz="2400" b="1" dirty="0" smtClean="0">
                <a:solidFill>
                  <a:srgbClr val="003300"/>
                </a:solidFill>
              </a:rPr>
              <a:t>Contoh Pedoman Penilaian Kompetensi Berbicara (Contoh 1)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599" cy="4475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733800"/>
                <a:gridCol w="838200"/>
                <a:gridCol w="762000"/>
                <a:gridCol w="838200"/>
                <a:gridCol w="762000"/>
                <a:gridCol w="685799"/>
              </a:tblGrid>
              <a:tr h="394855">
                <a:tc rowSpan="2"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No.</a:t>
                      </a:r>
                      <a:endParaRPr lang="id-ID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d-ID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Aspek  yang Dinilai</a:t>
                      </a:r>
                      <a:endParaRPr lang="id-ID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Tingkat  Kefasihan</a:t>
                      </a:r>
                      <a:endParaRPr lang="id-ID" sz="200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94855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1</a:t>
                      </a:r>
                      <a:endParaRPr lang="id-ID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2</a:t>
                      </a:r>
                      <a:endParaRPr lang="id-ID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3</a:t>
                      </a:r>
                      <a:endParaRPr lang="id-ID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4</a:t>
                      </a:r>
                      <a:endParaRPr lang="id-ID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5</a:t>
                      </a:r>
                      <a:endParaRPr lang="id-ID" sz="20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1.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Keaktualan topik penuturan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2.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Keluasan materi penuturan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3.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dirty="0" smtClean="0">
                          <a:latin typeface="Rockwell" pitchFamily="18" charset="0"/>
                        </a:rPr>
                        <a:t>Keruntutan penyampaian gagasan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4.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Ketepatan diksi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5.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Ketepatan struktur kalimat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94855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6.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Kelancaran dan kewajaran penuturan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/>
                </a:tc>
              </a:tr>
              <a:tr h="394855">
                <a:tc gridSpan="2">
                  <a:txBody>
                    <a:bodyPr/>
                    <a:lstStyle/>
                    <a:p>
                      <a:pPr algn="r"/>
                      <a:r>
                        <a:rPr lang="id-ID" sz="2400" dirty="0" smtClean="0">
                          <a:latin typeface="Rockwell" pitchFamily="18" charset="0"/>
                        </a:rPr>
                        <a:t>Jumlah Skor:</a:t>
                      </a:r>
                    </a:p>
                    <a:p>
                      <a:pPr algn="r"/>
                      <a:r>
                        <a:rPr lang="id-ID" sz="2400" dirty="0" smtClean="0">
                          <a:latin typeface="Rockwell" pitchFamily="18" charset="0"/>
                        </a:rPr>
                        <a:t>Nila</a:t>
                      </a:r>
                      <a:r>
                        <a:rPr lang="id-ID" sz="2400" dirty="0" smtClean="0"/>
                        <a:t>i:</a:t>
                      </a:r>
                      <a:endParaRPr lang="id-ID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001000" cy="600075"/>
          </a:xfrm>
          <a:noFill/>
        </p:spPr>
        <p:txBody>
          <a:bodyPr anchor="ctr"/>
          <a:lstStyle/>
          <a:p>
            <a:pPr algn="ctr" eaLnBrk="1" hangingPunct="1"/>
            <a:r>
              <a:rPr lang="id-ID" sz="2400" b="1" dirty="0" smtClean="0">
                <a:solidFill>
                  <a:srgbClr val="A50021"/>
                </a:solidFill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</a:rPr>
              <a:t>Contoh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id-ID" sz="2400" b="1" dirty="0" smtClean="0">
                <a:solidFill>
                  <a:srgbClr val="002060"/>
                </a:solidFill>
              </a:rPr>
              <a:t>Pedoman</a:t>
            </a:r>
            <a:r>
              <a:rPr lang="en-US" sz="2400" b="1" dirty="0" err="1" smtClean="0">
                <a:solidFill>
                  <a:srgbClr val="002060"/>
                </a:solidFill>
              </a:rPr>
              <a:t>Penilaian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Kemampuan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Berbicara</a:t>
            </a:r>
            <a:r>
              <a:rPr lang="id-ID" sz="2400" b="1" dirty="0" smtClean="0">
                <a:solidFill>
                  <a:srgbClr val="002060"/>
                </a:solidFill>
              </a:rPr>
              <a:t> (Contoh 2)</a:t>
            </a:r>
            <a:endParaRPr lang="en-US" sz="24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1014" name="Group 198"/>
          <p:cNvGraphicFramePr>
            <a:graphicFrameLocks noGrp="1"/>
          </p:cNvGraphicFramePr>
          <p:nvPr>
            <p:ph type="tbl" idx="1"/>
          </p:nvPr>
        </p:nvGraphicFramePr>
        <p:xfrm>
          <a:off x="457200" y="1752600"/>
          <a:ext cx="7924800" cy="4259054"/>
        </p:xfrm>
        <a:graphic>
          <a:graphicData uri="http://schemas.openxmlformats.org/drawingml/2006/table">
            <a:tbl>
              <a:tblPr/>
              <a:tblGrid>
                <a:gridCol w="605366"/>
                <a:gridCol w="994834"/>
                <a:gridCol w="1143000"/>
                <a:gridCol w="1143000"/>
                <a:gridCol w="1076806"/>
                <a:gridCol w="1120679"/>
                <a:gridCol w="800485"/>
                <a:gridCol w="1040630"/>
              </a:tblGrid>
              <a:tr h="57665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No.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Nama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Siswa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Aspek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yang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Dinilai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Jumlah Skor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87114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Keakuratan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&amp; Kelengkap-an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Informasi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Keruntutan </a:t>
                      </a:r>
                      <a:r>
                        <a:rPr kumimoji="0" lang="id-ID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Penyampaian 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Gagasan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Ketepatan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Struktur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&amp;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Kosakata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Ke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lancaran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 </a:t>
                      </a:r>
                      <a:r>
                        <a:rPr kumimoji="0" lang="id-ID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dan Kewajaran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Gaya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Rockwell" pitchFamily="18" charset="0"/>
                        </a:rPr>
                        <a:t>Pengu-capan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94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5*)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5*)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*)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*)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</a:t>
                      </a:r>
                      <a:r>
                        <a:rPr kumimoji="0" lang="id-ID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C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*)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C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494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495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490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  <a:tr h="548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id-ID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6019800"/>
            <a:ext cx="4343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>
                <a:solidFill>
                  <a:srgbClr val="000099"/>
                </a:solidFill>
                <a:latin typeface="Rockwell" pitchFamily="18" charset="0"/>
              </a:rPr>
              <a:t>*) Skor  Maksimal</a:t>
            </a:r>
            <a:endParaRPr lang="id-ID" dirty="0">
              <a:solidFill>
                <a:srgbClr val="000099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90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934200" cy="533400"/>
          </a:xfrm>
          <a:noFill/>
          <a:ln>
            <a:noFill/>
          </a:ln>
        </p:spPr>
        <p:txBody>
          <a:bodyPr/>
          <a:lstStyle/>
          <a:p>
            <a:r>
              <a:rPr lang="id-ID" sz="2400" b="1" dirty="0" smtClean="0">
                <a:solidFill>
                  <a:srgbClr val="002060"/>
                </a:solidFill>
              </a:rPr>
              <a:t>Contoh Panduan Penilaian Menulis (Contoh 1)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983163"/>
          </a:xfrm>
        </p:spPr>
        <p:txBody>
          <a:bodyPr/>
          <a:lstStyle/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endParaRPr lang="id-ID" smtClean="0"/>
          </a:p>
          <a:p>
            <a:pPr>
              <a:buFontTx/>
              <a:buNone/>
            </a:pPr>
            <a:endParaRPr lang="id-ID" smtClean="0"/>
          </a:p>
          <a:p>
            <a:endParaRPr lang="id-ID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143000"/>
          <a:ext cx="8001001" cy="49530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5968"/>
                <a:gridCol w="3372970"/>
                <a:gridCol w="784412"/>
                <a:gridCol w="862853"/>
                <a:gridCol w="784412"/>
                <a:gridCol w="784412"/>
                <a:gridCol w="705974"/>
              </a:tblGrid>
              <a:tr h="456919">
                <a:tc rowSpan="2"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No.</a:t>
                      </a:r>
                      <a:endParaRPr lang="id-ID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Komponen yang Dinilai</a:t>
                      </a:r>
                      <a:endParaRPr lang="id-ID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Tingkat Ketercapaian</a:t>
                      </a:r>
                      <a:endParaRPr lang="id-ID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56919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1</a:t>
                      </a:r>
                      <a:endParaRPr lang="id-ID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2</a:t>
                      </a:r>
                      <a:endParaRPr lang="id-ID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3</a:t>
                      </a:r>
                      <a:endParaRPr lang="id-ID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4</a:t>
                      </a:r>
                      <a:endParaRPr lang="id-ID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00099"/>
                          </a:solidFill>
                          <a:latin typeface="Rockwell" pitchFamily="18" charset="0"/>
                        </a:rPr>
                        <a:t>5</a:t>
                      </a:r>
                      <a:endParaRPr lang="id-ID" dirty="0">
                        <a:solidFill>
                          <a:srgbClr val="000099"/>
                        </a:solidFill>
                        <a:latin typeface="Rockwell" pitchFamily="18" charset="0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456919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1.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Keaktualan topik penulisan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6919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2.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Keluasan materi penulisan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67624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3.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b="1" dirty="0" smtClean="0">
                          <a:latin typeface="Rockwell" pitchFamily="18" charset="0"/>
                        </a:rPr>
                        <a:t>Keruntutan penyampaian gagasan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6919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4.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Ketepatan diksi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6919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5.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Ketepatan struktur kalimat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6919"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6.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b="1" dirty="0" smtClean="0">
                          <a:latin typeface="Rockwell" pitchFamily="18" charset="0"/>
                        </a:rPr>
                        <a:t>Ketepatan  ejaan</a:t>
                      </a:r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d-ID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86945">
                <a:tc gridSpan="2">
                  <a:txBody>
                    <a:bodyPr/>
                    <a:lstStyle/>
                    <a:p>
                      <a:pPr algn="r"/>
                      <a:r>
                        <a:rPr lang="id-ID" sz="2400" b="1" dirty="0" smtClean="0"/>
                        <a:t>Jumlah</a:t>
                      </a:r>
                      <a:r>
                        <a:rPr lang="id-ID" sz="2400" b="1" baseline="0" dirty="0" smtClean="0"/>
                        <a:t>  Skor:</a:t>
                      </a:r>
                    </a:p>
                    <a:p>
                      <a:pPr algn="r"/>
                      <a:r>
                        <a:rPr lang="id-ID" sz="2400" b="1" baseline="0" dirty="0" smtClean="0"/>
                        <a:t>Nilai:</a:t>
                      </a:r>
                      <a:endParaRPr lang="id-ID" sz="2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920038" cy="742950"/>
          </a:xfrm>
          <a:noFill/>
          <a:ln>
            <a:noFill/>
          </a:ln>
        </p:spPr>
        <p:txBody>
          <a:bodyPr/>
          <a:lstStyle/>
          <a:p>
            <a:r>
              <a:rPr lang="id-ID" sz="2400" b="1" dirty="0" smtClean="0">
                <a:solidFill>
                  <a:srgbClr val="002060"/>
                </a:solidFill>
              </a:rPr>
              <a:t>Contoh Panduan Penilaian Menulis (Contoh 2)</a:t>
            </a: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r">
              <a:buFont typeface="Wingdings" pitchFamily="2" charset="2"/>
              <a:buNone/>
            </a:pPr>
            <a:endParaRPr lang="en-US" smtClean="0"/>
          </a:p>
          <a:p>
            <a:pPr marL="0" indent="0" algn="r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45720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39671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55102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d-ID"/>
          </a:p>
        </p:txBody>
      </p:sp>
      <p:graphicFrame>
        <p:nvGraphicFramePr>
          <p:cNvPr id="277595" name="Group 91"/>
          <p:cNvGraphicFramePr>
            <a:graphicFrameLocks noGrp="1"/>
          </p:cNvGraphicFramePr>
          <p:nvPr/>
        </p:nvGraphicFramePr>
        <p:xfrm>
          <a:off x="304800" y="1447800"/>
          <a:ext cx="8497888" cy="4139566"/>
        </p:xfrm>
        <a:graphic>
          <a:graphicData uri="http://schemas.openxmlformats.org/drawingml/2006/table">
            <a:tbl>
              <a:tblPr/>
              <a:tblGrid>
                <a:gridCol w="644525"/>
                <a:gridCol w="1336675"/>
                <a:gridCol w="914400"/>
                <a:gridCol w="1460500"/>
                <a:gridCol w="1143000"/>
                <a:gridCol w="1071563"/>
                <a:gridCol w="927100"/>
                <a:gridCol w="1000125"/>
              </a:tblGrid>
              <a:tr h="762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Nama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Siswa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Skor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Aspek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 yang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Dinilai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914400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Isi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Organisasi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Isi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Struktur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Bahasa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Diksi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Ejaan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 &amp; Tata tulis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Juml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h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Rockwell" pitchFamily="18" charset="0"/>
                        </a:rPr>
                        <a:t>Skor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Rockwell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5*)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25*)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25*)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15*)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id-I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*)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id-ID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5139" name="Rectangle 83"/>
          <p:cNvSpPr>
            <a:spLocks noChangeArrowheads="1"/>
          </p:cNvSpPr>
          <p:nvPr/>
        </p:nvSpPr>
        <p:spPr bwMode="auto">
          <a:xfrm>
            <a:off x="0" y="40386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381000" y="5715000"/>
            <a:ext cx="48768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>
                <a:solidFill>
                  <a:srgbClr val="002060"/>
                </a:solidFill>
              </a:rPr>
              <a:t>*) Skor </a:t>
            </a:r>
            <a:r>
              <a:rPr lang="id-ID" dirty="0" smtClean="0">
                <a:solidFill>
                  <a:srgbClr val="002060"/>
                </a:solidFill>
              </a:rPr>
              <a:t>Maksimal</a:t>
            </a:r>
          </a:p>
          <a:p>
            <a:r>
              <a:rPr lang="id-ID" dirty="0" smtClean="0">
                <a:solidFill>
                  <a:srgbClr val="002060"/>
                </a:solidFill>
              </a:rPr>
              <a:t>Nilai = </a:t>
            </a:r>
            <a:r>
              <a:rPr lang="id-ID" dirty="0" smtClean="0"/>
              <a:t> </a:t>
            </a:r>
            <a:endParaRPr lang="id-ID" dirty="0">
              <a:solidFill>
                <a:srgbClr val="00206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4" imgW="114120" imgH="2156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Equation" r:id="rId5" imgW="114120" imgH="2156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8" name="Equation" r:id="rId6" imgW="114120" imgH="215640" progId="Equation.3">
              <p:embed/>
            </p:oleObj>
          </a:graphicData>
        </a:graphic>
      </p:graphicFrame>
    </p:spTree>
  </p:cSld>
  <p:clrMapOvr>
    <a:masterClrMapping/>
  </p:clrMapOvr>
  <p:transition spd="slow">
    <p:push dir="r"/>
    <p:sndAc>
      <p:stSnd>
        <p:snd r:embed="rId3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391400" cy="8683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id-ID" sz="4000" b="1" dirty="0" smtClean="0">
                <a:solidFill>
                  <a:srgbClr val="000099"/>
                </a:solidFill>
              </a:rPr>
              <a:t>Model </a:t>
            </a:r>
            <a:r>
              <a:rPr lang="en-US" sz="4000" b="1" dirty="0" err="1" smtClean="0">
                <a:solidFill>
                  <a:srgbClr val="000099"/>
                </a:solidFill>
              </a:rPr>
              <a:t>Penilaian</a:t>
            </a:r>
            <a:r>
              <a:rPr lang="en-US" sz="4000" b="1" dirty="0" smtClean="0">
                <a:solidFill>
                  <a:srgbClr val="000099"/>
                </a:solidFill>
              </a:rPr>
              <a:t> </a:t>
            </a:r>
            <a:r>
              <a:rPr lang="id-ID" sz="4000" b="1" dirty="0" smtClean="0">
                <a:solidFill>
                  <a:srgbClr val="000099"/>
                </a:solidFill>
              </a:rPr>
              <a:t>Otentik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361950" lvl="1" indent="-361950">
              <a:lnSpc>
                <a:spcPct val="80000"/>
              </a:lnSpc>
              <a:buClr>
                <a:srgbClr val="6C0000"/>
              </a:buClr>
              <a:buSzPct val="92000"/>
              <a:buFont typeface="Wingdings 2" pitchFamily="18" charset="2"/>
              <a:buChar char=""/>
            </a:pP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Jadi, model penilaian otentik memergunakan model penilaian analitis daripada holistis</a:t>
            </a:r>
          </a:p>
          <a:p>
            <a:pPr marL="361950" lvl="1" indent="-361950">
              <a:lnSpc>
                <a:spcPct val="80000"/>
              </a:lnSpc>
              <a:buClr>
                <a:srgbClr val="6C0000"/>
              </a:buClr>
              <a:buSzPct val="92000"/>
              <a:buFont typeface="Wingdings 2" pitchFamily="18" charset="2"/>
              <a:buChar char=""/>
            </a:pP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Penilaian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karangan</a:t>
            </a: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 atau unjuk kerja yang lain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dirinci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ke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dalam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komponen-komponen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tertentu</a:t>
            </a:r>
            <a:endParaRPr lang="id-ID" sz="2400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361950" lvl="1" indent="-361950">
              <a:lnSpc>
                <a:spcPct val="80000"/>
              </a:lnSpc>
              <a:buClr>
                <a:srgbClr val="6C0000"/>
              </a:buClr>
              <a:buSzPct val="92000"/>
              <a:buFont typeface="Wingdings 2" pitchFamily="18" charset="2"/>
              <a:buChar char=""/>
            </a:pP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Tiap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komponen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diberi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bobot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sesuai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dengan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perannya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dalam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karangan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secara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keseluruhan</a:t>
            </a:r>
            <a:endParaRPr lang="en-US" sz="2400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361950" lvl="1" indent="-361950">
              <a:lnSpc>
                <a:spcPct val="80000"/>
              </a:lnSpc>
              <a:buClr>
                <a:srgbClr val="6C0000"/>
              </a:buClr>
              <a:buSzPct val="92000"/>
              <a:buFont typeface="Wingdings 2" pitchFamily="18" charset="2"/>
              <a:buChar char=""/>
            </a:pP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Skor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sebuah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karangan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diperoleh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dengan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menjumlah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seluruh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skor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per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komponen</a:t>
            </a:r>
            <a:endParaRPr lang="en-US" sz="2400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361950" indent="-361950">
              <a:lnSpc>
                <a:spcPct val="80000"/>
              </a:lnSpc>
              <a:buClr>
                <a:srgbClr val="6C0000"/>
              </a:buClr>
              <a:buSzPct val="92000"/>
              <a:buFont typeface="Wingdings 2" pitchFamily="18" charset="2"/>
              <a:buChar char=""/>
              <a:defRPr/>
            </a:pP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Dengan model analitis kita akan tahu komponen tertentu yang sudah baik atau sebaliknya</a:t>
            </a:r>
          </a:p>
          <a:p>
            <a:pPr marL="361950" indent="-361950">
              <a:lnSpc>
                <a:spcPct val="80000"/>
              </a:lnSpc>
              <a:buClr>
                <a:srgbClr val="6C0000"/>
              </a:buClr>
              <a:buSzPct val="92000"/>
              <a:buFont typeface="Wingdings 2" pitchFamily="18" charset="2"/>
              <a:buChar char=""/>
              <a:defRPr/>
            </a:pP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Dengan demikian, kita dapat memberikan pembenahan yang lebih dibutuhkan</a:t>
            </a:r>
          </a:p>
          <a:p>
            <a:pPr marL="361950" lvl="1" indent="-361950">
              <a:lnSpc>
                <a:spcPct val="80000"/>
              </a:lnSpc>
              <a:buClr>
                <a:srgbClr val="6C0000"/>
              </a:buClr>
              <a:buSzPct val="92000"/>
              <a:buFont typeface="Wingdings 2" pitchFamily="18" charset="2"/>
              <a:buChar char=""/>
            </a:pP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Teknik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penilaian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ini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dipakai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untuk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keperluan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diagnostik-edukatif</a:t>
            </a:r>
            <a:endParaRPr lang="en-US" sz="2400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361950" lvl="1" indent="-361950">
              <a:lnSpc>
                <a:spcPct val="80000"/>
              </a:lnSpc>
              <a:buClr>
                <a:srgbClr val="6C0000"/>
              </a:buClr>
              <a:buSzPct val="92000"/>
              <a:buFont typeface="Wingdings 2" pitchFamily="18" charset="2"/>
              <a:buChar char=""/>
            </a:pP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Perincian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karya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ke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dalam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komponen-komponen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dapat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berbeda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tergantung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jenis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karya</a:t>
            </a:r>
            <a:r>
              <a:rPr lang="en-US" sz="2400" dirty="0" smtClean="0">
                <a:solidFill>
                  <a:srgbClr val="002060"/>
                </a:solidFill>
                <a:latin typeface="Rockwell" pitchFamily="18" charset="0"/>
              </a:rPr>
              <a:t> yang </a:t>
            </a:r>
            <a:r>
              <a:rPr lang="en-US" sz="2400" dirty="0" err="1" smtClean="0">
                <a:solidFill>
                  <a:srgbClr val="002060"/>
                </a:solidFill>
                <a:latin typeface="Rockwell" pitchFamily="18" charset="0"/>
              </a:rPr>
              <a:t>dinilai</a:t>
            </a:r>
            <a:endParaRPr lang="id-ID" sz="2400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361950" lvl="1" indent="-361950">
              <a:buClr>
                <a:srgbClr val="6C0000"/>
              </a:buClr>
              <a:buSzPct val="92000"/>
              <a:buFont typeface="Wingdings 2" pitchFamily="18" charset="2"/>
              <a:buChar char=""/>
            </a:pPr>
            <a:r>
              <a:rPr lang="id-ID" sz="2400" dirty="0" smtClean="0">
                <a:solidFill>
                  <a:srgbClr val="002060"/>
                </a:solidFill>
                <a:latin typeface="Rockwell" pitchFamily="18" charset="0"/>
              </a:rPr>
              <a:t>Demikian juga dalam hal pembobotan tiap komponen</a:t>
            </a:r>
          </a:p>
          <a:p>
            <a:pPr>
              <a:lnSpc>
                <a:spcPct val="80000"/>
              </a:lnSpc>
              <a:buFontTx/>
              <a:buBlip>
                <a:blip r:embed="rId3"/>
              </a:buBlip>
              <a:defRPr/>
            </a:pPr>
            <a:endParaRPr lang="id-ID" sz="2400" dirty="0" smtClean="0">
              <a:solidFill>
                <a:srgbClr val="00330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 descr="flower_arts_0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228600"/>
            <a:ext cx="8686800" cy="6400800"/>
          </a:xfrm>
          <a:noFill/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3276600"/>
          </a:xfrm>
        </p:spPr>
        <p:txBody>
          <a:bodyPr/>
          <a:lstStyle/>
          <a:p>
            <a:pPr eaLnBrk="1" hangingPunct="1"/>
            <a:r>
              <a:rPr lang="en-US" sz="8000" b="1" dirty="0" smtClean="0">
                <a:solidFill>
                  <a:srgbClr val="003300"/>
                </a:solidFill>
                <a:latin typeface="Algerian" pitchFamily="82" charset="0"/>
              </a:rPr>
              <a:t>TERIMA KASIH</a:t>
            </a:r>
            <a:r>
              <a:rPr lang="id-ID" sz="8000" b="1" dirty="0" smtClean="0">
                <a:solidFill>
                  <a:srgbClr val="003300"/>
                </a:solidFill>
                <a:latin typeface="Algerian" pitchFamily="82" charset="0"/>
              </a:rPr>
              <a:t/>
            </a:r>
            <a:br>
              <a:rPr lang="id-ID" sz="8000" b="1" dirty="0" smtClean="0">
                <a:solidFill>
                  <a:srgbClr val="003300"/>
                </a:solidFill>
                <a:latin typeface="Algerian" pitchFamily="82" charset="0"/>
              </a:rPr>
            </a:br>
            <a:r>
              <a:rPr lang="id-ID" sz="5400" b="1" dirty="0" smtClean="0">
                <a:solidFill>
                  <a:srgbClr val="003300"/>
                </a:solidFill>
                <a:latin typeface="Algerian" pitchFamily="82" charset="0"/>
              </a:rPr>
              <a:t>SEMOGA BERMANFAAT</a:t>
            </a:r>
            <a:r>
              <a:rPr lang="en-US" sz="6600" b="1" dirty="0" smtClean="0">
                <a:solidFill>
                  <a:srgbClr val="003300"/>
                </a:solidFill>
                <a:latin typeface="Antique Olive Compact" pitchFamily="34" charset="0"/>
              </a:rPr>
              <a:t/>
            </a:r>
            <a:br>
              <a:rPr lang="en-US" sz="6600" b="1" dirty="0" smtClean="0">
                <a:solidFill>
                  <a:srgbClr val="003300"/>
                </a:solidFill>
                <a:latin typeface="Antique Olive Compact" pitchFamily="34" charset="0"/>
              </a:rPr>
            </a:br>
            <a:endParaRPr lang="en-US" sz="4000" b="1" dirty="0" smtClean="0">
              <a:solidFill>
                <a:srgbClr val="000099"/>
              </a:solidFill>
              <a:latin typeface="Antique Olive Compact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7921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3600" b="1" cap="all" dirty="0" smtClean="0">
                <a:solidFill>
                  <a:srgbClr val="002060"/>
                </a:solidFill>
                <a:latin typeface="Rockwell" pitchFamily="18" charset="0"/>
              </a:rPr>
              <a:t>Ujian berBahasa Indonesia</a:t>
            </a:r>
            <a:r>
              <a:rPr lang="id-ID" sz="1800" dirty="0" smtClean="0">
                <a:solidFill>
                  <a:srgbClr val="002060"/>
                </a:solidFill>
                <a:latin typeface="Rockwell" pitchFamily="18" charset="0"/>
              </a:rPr>
              <a:t>(1</a:t>
            </a:r>
            <a:r>
              <a:rPr lang="id-ID" sz="1800" b="1" dirty="0" smtClean="0">
                <a:solidFill>
                  <a:srgbClr val="002060"/>
                </a:solidFill>
                <a:latin typeface="Rockwell" pitchFamily="18" charset="0"/>
              </a:rPr>
              <a:t>)</a:t>
            </a:r>
            <a:endParaRPr lang="en-US" sz="4000" b="1" dirty="0" smtClean="0">
              <a:solidFill>
                <a:srgbClr val="002060"/>
              </a:solidFill>
              <a:latin typeface="Rockwell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rgbClr val="6C0000"/>
              </a:buClr>
              <a:buSzPct val="85000"/>
              <a:buFont typeface="Wingdings 2" pitchFamily="18" charset="2"/>
              <a:buChar char="Â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Ada perbedaan makna antara ujian </a:t>
            </a:r>
            <a:r>
              <a:rPr lang="id-ID" sz="2200" b="1" dirty="0" smtClean="0">
                <a:solidFill>
                  <a:srgbClr val="FF0000"/>
                </a:solidFill>
                <a:latin typeface="Rockwell" pitchFamily="18" charset="0"/>
              </a:rPr>
              <a:t>Bahasa Indonesia </a:t>
            </a: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dan </a:t>
            </a:r>
            <a:r>
              <a:rPr lang="id-ID" sz="2200" b="1" dirty="0" smtClean="0">
                <a:solidFill>
                  <a:srgbClr val="FF0000"/>
                </a:solidFill>
                <a:latin typeface="Rockwell" pitchFamily="18" charset="0"/>
              </a:rPr>
              <a:t>Berbahasa Indonesia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85000"/>
              <a:buFont typeface="Wingdings 2" pitchFamily="18" charset="2"/>
              <a:buChar char="Â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Ujian BI: konotasi ke sistem bahasa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85000"/>
              <a:buFont typeface="Wingdings 2" pitchFamily="18" charset="2"/>
              <a:buChar char="Â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Ujian ber-BI: konotasi ke kompetensi memergunakan BI untuk kepentingan berkomunikasi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85000"/>
              <a:buFont typeface="Wingdings 2" pitchFamily="18" charset="2"/>
              <a:buChar char="Â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Dalam kurikulum sekolah ditulis mata pelajaran BI dan ujian (UUB, UN) BI, namun itu harus dimaknai ujian ber-BI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85000"/>
              <a:buFont typeface="Wingdings 2" pitchFamily="18" charset="2"/>
              <a:buChar char="Â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Analog untuk sastra: ujian bersastra, kompetensi bersastra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85000"/>
              <a:buFont typeface="Wingdings 2" pitchFamily="18" charset="2"/>
              <a:buChar char="Â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Ujian ber-BI inilah yang sesuai dengan makna pembelajaran kontekstual (CTL), ujian berkinerja bahasa, ujian ber-</a:t>
            </a:r>
            <a:r>
              <a:rPr lang="id-ID" sz="2200" i="1" dirty="0" smtClean="0">
                <a:solidFill>
                  <a:srgbClr val="003300"/>
                </a:solidFill>
                <a:latin typeface="Rockwell" pitchFamily="18" charset="0"/>
              </a:rPr>
              <a:t>doing</a:t>
            </a: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 </a:t>
            </a:r>
            <a:r>
              <a:rPr lang="id-ID" sz="2200" i="1" dirty="0" smtClean="0">
                <a:solidFill>
                  <a:srgbClr val="003300"/>
                </a:solidFill>
                <a:latin typeface="Rockwell" pitchFamily="18" charset="0"/>
              </a:rPr>
              <a:t>something</a:t>
            </a: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 dengan bahasa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85000"/>
              <a:buFont typeface="Wingdings 2" pitchFamily="18" charset="2"/>
              <a:buChar char="Â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Ujian ber-BI ini pula yang semestinya menjadi fokus utama semua kegiatan penilaian pembelajaran bahasa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85000"/>
              <a:buFont typeface="Wingdings 2" pitchFamily="18" charset="2"/>
              <a:buChar char="Â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Konsekuensinya: </a:t>
            </a:r>
            <a:r>
              <a:rPr lang="id-ID" sz="2200" b="1" dirty="0" smtClean="0">
                <a:solidFill>
                  <a:srgbClr val="FF0000"/>
                </a:solidFill>
                <a:latin typeface="Rockwell" pitchFamily="18" charset="0"/>
              </a:rPr>
              <a:t>semua model penilaian pembelajaran bahasa (BI), harus bermuara pada ujian ber-BI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en-US" sz="2300" dirty="0" smtClean="0">
              <a:solidFill>
                <a:srgbClr val="99000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924800" cy="7921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3600" b="1" cap="none" dirty="0" smtClean="0">
                <a:solidFill>
                  <a:srgbClr val="002060"/>
                </a:solidFill>
                <a:latin typeface="Rockwell" pitchFamily="18" charset="0"/>
              </a:rPr>
              <a:t>Ujian Berbahasa Indonesia</a:t>
            </a:r>
            <a:r>
              <a:rPr lang="id-ID" sz="1800" cap="none" dirty="0" smtClean="0">
                <a:solidFill>
                  <a:srgbClr val="002060"/>
                </a:solidFill>
                <a:latin typeface="Rockwell" pitchFamily="18" charset="0"/>
              </a:rPr>
              <a:t>(2</a:t>
            </a:r>
            <a:r>
              <a:rPr lang="id-ID" sz="1800" b="1" dirty="0" smtClean="0">
                <a:solidFill>
                  <a:srgbClr val="002060"/>
                </a:solidFill>
                <a:latin typeface="Rockwell" pitchFamily="18" charset="0"/>
              </a:rPr>
              <a:t>)</a:t>
            </a:r>
            <a:endParaRPr lang="en-US" sz="4000" b="1" dirty="0" smtClean="0">
              <a:solidFill>
                <a:srgbClr val="002060"/>
              </a:solidFill>
              <a:latin typeface="Rockwell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rgbClr val="6C0000"/>
              </a:buClr>
              <a:buSzPct val="85000"/>
              <a:buFont typeface="Wingdings 2" pitchFamily="18" charset="2"/>
              <a:buChar char="Â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Jika pembelajaran BI ditekankan pada kompetensi berbahasa, penilaian harus juga berupa tagihan kompetensi ber-BI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85000"/>
              <a:buFont typeface="Wingdings 2" pitchFamily="18" charset="2"/>
              <a:buChar char="Â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Model asesmen yang cocok dipergunakan untuk maksud itu adalah asesmen otentik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85000"/>
              <a:buFont typeface="Wingdings 2" pitchFamily="18" charset="2"/>
              <a:buChar char="Â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Jika dilakukan dengan benar, model asesmen otentik dapat menjamin tercapainya kompetensi ber-BI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85000"/>
              <a:buFont typeface="Wingdings 2" pitchFamily="18" charset="2"/>
              <a:buChar char="Â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Skor hasil ujian kompetensi ber-BI sekaligus menunjukkan tinggi rendahnya kompetensi  ber-BI dalam konteks nyata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85000"/>
              <a:buFont typeface="Wingdings 2" pitchFamily="18" charset="2"/>
              <a:buChar char="Â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Namun, dalam ujian-ujian yang dibatasi waktu secara ketat (UU/UUB/UAS/ UN) pengukuran kemampuan berbahasa yang betul-betul otentik tidak praktis.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85000"/>
              <a:buFont typeface="Wingdings 2" pitchFamily="18" charset="2"/>
              <a:buChar char="Â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Asesmen otentik lebih cocok untuk penilaian proses  (Callison, 2009)</a:t>
            </a:r>
          </a:p>
          <a:p>
            <a:pPr eaLnBrk="1" hangingPunct="1">
              <a:lnSpc>
                <a:spcPct val="80000"/>
              </a:lnSpc>
              <a:buClr>
                <a:srgbClr val="6C0000"/>
              </a:buClr>
              <a:buSzPct val="85000"/>
              <a:buFont typeface="Wingdings 2" pitchFamily="18" charset="2"/>
              <a:buChar char="Â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Penilaian dilakukan sepanjang dan bersamaan dengan proses pembelajaran  dan bahkan dapat menjadi bagian dari strategi pembelajaran</a:t>
            </a:r>
            <a:endParaRPr lang="en-US" sz="22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en-US" sz="23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924800" cy="79216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3600" b="1" cap="none" dirty="0" smtClean="0">
                <a:solidFill>
                  <a:srgbClr val="002060"/>
                </a:solidFill>
                <a:latin typeface="Rockwell" pitchFamily="18" charset="0"/>
              </a:rPr>
              <a:t>Ujian Berbahasa Indonesia</a:t>
            </a:r>
            <a:r>
              <a:rPr lang="id-ID" sz="1800" cap="none" dirty="0" smtClean="0">
                <a:solidFill>
                  <a:srgbClr val="002060"/>
                </a:solidFill>
              </a:rPr>
              <a:t>(3</a:t>
            </a:r>
            <a:r>
              <a:rPr lang="id-ID" sz="1800" b="1" dirty="0" smtClean="0">
                <a:solidFill>
                  <a:srgbClr val="002060"/>
                </a:solidFill>
              </a:rPr>
              <a:t>)</a:t>
            </a:r>
            <a:endParaRPr lang="en-US" sz="4000" b="1" dirty="0" smtClean="0">
              <a:solidFill>
                <a:srgbClr val="00206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chemeClr val="accent2">
                  <a:lumMod val="50000"/>
                </a:schemeClr>
              </a:buClr>
              <a:buSzPct val="85000"/>
              <a:buFont typeface="Wingdings 2" pitchFamily="18" charset="2"/>
              <a:buChar char="Â"/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Dalam proses itulah penilaian kompetensi memergunakan bahasa (ber-BI) sebagai sarana berkomunikasi, dan bukan tes bahasa demi bahasa itu sendiri, dapat dilakukan dengan maksimal</a:t>
            </a:r>
          </a:p>
          <a:p>
            <a:pPr eaLnBrk="1" hangingPunct="1">
              <a:lnSpc>
                <a:spcPct val="80000"/>
              </a:lnSpc>
              <a:buClr>
                <a:schemeClr val="accent2">
                  <a:lumMod val="50000"/>
                </a:schemeClr>
              </a:buClr>
              <a:buSzPct val="85000"/>
              <a:buFont typeface="Wingdings 2" pitchFamily="18" charset="2"/>
              <a:buChar char="Â"/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Pada intinya,soal ujian harus tidak hanya berurusan dengan bahasa, tetapi bahasa dan sekaligus makna yang dikandung</a:t>
            </a:r>
          </a:p>
          <a:p>
            <a:pPr eaLnBrk="1" hangingPunct="1">
              <a:lnSpc>
                <a:spcPct val="80000"/>
              </a:lnSpc>
              <a:buClr>
                <a:schemeClr val="accent2">
                  <a:lumMod val="50000"/>
                </a:schemeClr>
              </a:buClr>
              <a:buSzPct val="85000"/>
              <a:buFont typeface="Wingdings 2" pitchFamily="18" charset="2"/>
              <a:buChar char="Â"/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Jadi, ia mesti berurusan dengan ketepatan bahasa dan kejelasan/ketepatan makna</a:t>
            </a:r>
          </a:p>
          <a:p>
            <a:pPr eaLnBrk="1" hangingPunct="1">
              <a:lnSpc>
                <a:spcPct val="80000"/>
              </a:lnSpc>
              <a:buClr>
                <a:schemeClr val="accent2">
                  <a:lumMod val="50000"/>
                </a:schemeClr>
              </a:buClr>
              <a:buSzPct val="85000"/>
              <a:buFont typeface="Wingdings 2" pitchFamily="18" charset="2"/>
              <a:buChar char="Â"/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Hal itu juga berlaku dalam hal ujian kompetensi bersastra</a:t>
            </a:r>
          </a:p>
          <a:p>
            <a:pPr eaLnBrk="1" hangingPunct="1">
              <a:lnSpc>
                <a:spcPct val="80000"/>
              </a:lnSpc>
              <a:buClr>
                <a:schemeClr val="accent2">
                  <a:lumMod val="50000"/>
                </a:schemeClr>
              </a:buClr>
              <a:buSzPct val="85000"/>
              <a:buFont typeface="Wingdings 2" pitchFamily="18" charset="2"/>
              <a:buChar char="Â"/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Artinya, ujian kompetensi bersastra mesti berurusan dengan berbagai teks kesastraan sebagai suatu bentuk ekspresi seni lewat bahasa, bukan tentang sistem sastra</a:t>
            </a:r>
          </a:p>
          <a:p>
            <a:pPr eaLnBrk="1" hangingPunct="1">
              <a:lnSpc>
                <a:spcPct val="80000"/>
              </a:lnSpc>
              <a:buClr>
                <a:schemeClr val="accent2">
                  <a:lumMod val="50000"/>
                </a:schemeClr>
              </a:buClr>
              <a:buSzPct val="85000"/>
              <a:buFont typeface="Wingdings 2" pitchFamily="18" charset="2"/>
              <a:buChar char="Â"/>
            </a:pPr>
            <a:r>
              <a:rPr lang="id-ID" sz="2300" dirty="0" smtClean="0">
                <a:solidFill>
                  <a:srgbClr val="003300"/>
                </a:solidFill>
                <a:latin typeface="Rockwell" pitchFamily="18" charset="0"/>
              </a:rPr>
              <a:t>Maka, soal penilaian kompetensi ber-BI juga dapat mengambil bentuk wacana kesastraan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en-US" sz="23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620000" cy="685800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 eaLnBrk="1" hangingPunct="1"/>
            <a:r>
              <a:rPr lang="id-ID" sz="3200" b="1" dirty="0" smtClean="0">
                <a:solidFill>
                  <a:srgbClr val="002060"/>
                </a:solidFill>
                <a:latin typeface="Rockwell" pitchFamily="18" charset="0"/>
              </a:rPr>
              <a:t>S</a:t>
            </a:r>
            <a:r>
              <a:rPr lang="id-ID" sz="3200" b="1" cap="none" dirty="0" smtClean="0">
                <a:solidFill>
                  <a:srgbClr val="002060"/>
                </a:solidFill>
                <a:latin typeface="Rockwell" pitchFamily="18" charset="0"/>
              </a:rPr>
              <a:t>oal Ujian Berbahasa Indonesia</a:t>
            </a:r>
            <a:r>
              <a:rPr lang="id-ID" sz="1600" b="1" cap="none" dirty="0" smtClean="0">
                <a:solidFill>
                  <a:srgbClr val="002060"/>
                </a:solidFill>
                <a:latin typeface="Rockwell" pitchFamily="18" charset="0"/>
              </a:rPr>
              <a:t>(4)</a:t>
            </a:r>
            <a:endParaRPr lang="en-US" sz="1600" b="1" dirty="0" smtClean="0">
              <a:solidFill>
                <a:srgbClr val="002060"/>
              </a:solidFill>
              <a:latin typeface="Rockwell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400" dirty="0" smtClean="0">
                <a:solidFill>
                  <a:srgbClr val="003300"/>
                </a:solidFill>
                <a:latin typeface="Rockwell" pitchFamily="18" charset="0"/>
              </a:rPr>
              <a:t>Persoalan yang muncul adalah ujian (UU/UUB/UAS, UN) sering dibuat dengan bentuk tes tradisional objektif-pilihan ganda (karena memang lebih praktis)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dirty="0" smtClean="0">
                <a:solidFill>
                  <a:srgbClr val="003300"/>
                </a:solidFill>
                <a:latin typeface="Rockwell" pitchFamily="18" charset="0"/>
              </a:rPr>
              <a:t>Namun, bagaimanapun ujian bentuk objektif bukan merupakan ujian berkinerja dalam pengertian aktif-produktif seperti tuntutan asesmen otentik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400" dirty="0" smtClean="0">
                <a:solidFill>
                  <a:srgbClr val="003300"/>
                </a:solidFill>
                <a:latin typeface="Rockwell" pitchFamily="18" charset="0"/>
              </a:rPr>
              <a:t>Ujian secara tradisional objektif-pilihan ganda adalah ujian dalam bentuk merespon jawaban yang disediakan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400" dirty="0" smtClean="0">
                <a:solidFill>
                  <a:srgbClr val="003300"/>
                </a:solidFill>
                <a:latin typeface="Rockwell" pitchFamily="18" charset="0"/>
              </a:rPr>
              <a:t>Di pihak lain, asesmen otentik memberi kebebasan peserta didik untuk mengreasikan jawaban sendiri (ini jelas kurang praktis, bahkan sering tidak konsisten, dalam hal memeriksa pekerjaan, belum lagi masalah waktu)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400" dirty="0" smtClean="0">
                <a:solidFill>
                  <a:srgbClr val="003300"/>
                </a:solidFill>
                <a:latin typeface="Rockwell" pitchFamily="18" charset="0"/>
              </a:rPr>
              <a:t>Maka, persoalan yang muncul berikutnya adalah: bagaimanakah membuat soal-soal ujian, UU/UN, yang bernuansakan otentik, namun dalam bentuk tes tradisional objektif-pilihan ganda</a:t>
            </a:r>
          </a:p>
          <a:p>
            <a:pPr eaLnBrk="1" hangingPunct="1">
              <a:lnSpc>
                <a:spcPct val="80000"/>
              </a:lnSpc>
              <a:buBlip>
                <a:blip r:embed="rId3"/>
              </a:buBlip>
            </a:pPr>
            <a:r>
              <a:rPr lang="id-ID" sz="2400" dirty="0" smtClean="0">
                <a:solidFill>
                  <a:srgbClr val="003300"/>
                </a:solidFill>
                <a:latin typeface="Rockwell" pitchFamily="18" charset="0"/>
              </a:rPr>
              <a:t>Hal ini jelas merupakan sebuah tantangan yang menarik  (namun haruslah selaras dengan teknik pembelajaran yang dilakukan)</a:t>
            </a:r>
          </a:p>
          <a:p>
            <a:pPr eaLnBrk="1" hangingPunct="1">
              <a:lnSpc>
                <a:spcPct val="80000"/>
              </a:lnSpc>
              <a:buBlip>
                <a:blip r:embed="rId4"/>
              </a:buBlip>
            </a:pPr>
            <a:endParaRPr lang="id-ID" sz="24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5"/>
              </a:buBlip>
            </a:pPr>
            <a:endParaRPr lang="en-US" sz="2300" dirty="0" smtClean="0">
              <a:solidFill>
                <a:srgbClr val="99000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CCFF33"/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id-ID" sz="3200" dirty="0" smtClean="0">
                <a:solidFill>
                  <a:srgbClr val="002060"/>
                </a:solidFill>
                <a:latin typeface="Arial Black" pitchFamily="34" charset="0"/>
              </a:rPr>
              <a:t>MODEL UJIAN BER-BI:</a:t>
            </a:r>
            <a:br>
              <a:rPr lang="id-ID" sz="32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id-ID" sz="3200" dirty="0" smtClean="0">
                <a:solidFill>
                  <a:srgbClr val="002060"/>
                </a:solidFill>
                <a:latin typeface="Arial Black" pitchFamily="34" charset="0"/>
              </a:rPr>
              <a:t>TRADISIONAL ATAU OTENTIK?</a:t>
            </a:r>
            <a:r>
              <a:rPr lang="id-ID" sz="1800" dirty="0" smtClean="0">
                <a:solidFill>
                  <a:srgbClr val="002060"/>
                </a:solidFill>
                <a:latin typeface="Arial Black" pitchFamily="34" charset="0"/>
              </a:rPr>
              <a:t>(1) </a:t>
            </a:r>
            <a:endParaRPr lang="en-US" sz="1800" b="1" cap="all" dirty="0" smtClean="0">
              <a:solidFill>
                <a:srgbClr val="6C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id-ID" sz="3900" b="1" dirty="0" smtClean="0">
                <a:solidFill>
                  <a:srgbClr val="6C0000"/>
                </a:solidFill>
                <a:latin typeface="Rockwell" pitchFamily="18" charset="0"/>
                <a:cs typeface="Times New Roman" pitchFamily="18" charset="0"/>
              </a:rPr>
              <a:t>Tes Tradisional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86000"/>
              <a:buFont typeface="Wingdings 2" pitchFamily="18" charset="2"/>
              <a:buChar char="î"/>
            </a:pPr>
            <a:r>
              <a:rPr lang="id-ID" sz="3000" dirty="0" smtClean="0">
                <a:solidFill>
                  <a:srgbClr val="003300"/>
                </a:solidFill>
                <a:latin typeface="Rockwell" pitchFamily="18" charset="0"/>
                <a:cs typeface="Times New Roman" pitchFamily="18" charset="0"/>
              </a:rPr>
              <a:t>Model soal ujian yang selama ini dipakai, maka disebut sebagai model/tes tradisional, adalah bentuk objektif; khususnya objektif pilihan ganda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86000"/>
              <a:buFont typeface="Wingdings 2" pitchFamily="18" charset="2"/>
              <a:buChar char="î"/>
            </a:pPr>
            <a:r>
              <a:rPr lang="id-ID" sz="3000" dirty="0" smtClean="0">
                <a:solidFill>
                  <a:srgbClr val="003300"/>
                </a:solidFill>
                <a:latin typeface="Rockwell" pitchFamily="18" charset="0"/>
                <a:cs typeface="Times New Roman" pitchFamily="18" charset="0"/>
              </a:rPr>
              <a:t>Penggunaan tes objektif pilihan ganda pada ujian-ujian akhir memang banyak keuntungannya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86000"/>
              <a:buFont typeface="Wingdings 2" pitchFamily="18" charset="2"/>
              <a:buChar char="î"/>
            </a:pPr>
            <a:r>
              <a:rPr lang="id-ID" sz="3000" dirty="0" smtClean="0">
                <a:solidFill>
                  <a:srgbClr val="003300"/>
                </a:solidFill>
                <a:latin typeface="Rockwell" pitchFamily="18" charset="0"/>
                <a:cs typeface="Times New Roman" pitchFamily="18" charset="0"/>
              </a:rPr>
              <a:t>Misalnya, dapat melibatkan banyak soal (bahan ajar), koreksi cepat dan konsisten, dan mengukur kompetensi pemahaman dengan baik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86000"/>
              <a:buFont typeface="Wingdings 2" pitchFamily="18" charset="2"/>
              <a:buChar char="î"/>
            </a:pPr>
            <a:r>
              <a:rPr lang="id-ID" sz="3000" dirty="0" smtClean="0">
                <a:solidFill>
                  <a:srgbClr val="003300"/>
                </a:solidFill>
                <a:latin typeface="Rockwell" pitchFamily="18" charset="0"/>
                <a:cs typeface="Times New Roman" pitchFamily="18" charset="0"/>
              </a:rPr>
              <a:t>Kesulitannya terutama dalam membuat soal yang  baik dan itu membutuhkan waktu lama dan harus cermat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86000"/>
              <a:buFont typeface="Wingdings 2" pitchFamily="18" charset="2"/>
              <a:buChar char="î"/>
            </a:pPr>
            <a:r>
              <a:rPr lang="id-ID" sz="3000" dirty="0" smtClean="0">
                <a:solidFill>
                  <a:srgbClr val="003300"/>
                </a:solidFill>
                <a:latin typeface="Rockwell" pitchFamily="18" charset="0"/>
                <a:cs typeface="Times New Roman" pitchFamily="18" charset="0"/>
              </a:rPr>
              <a:t>Namun, masalahnya tinggi rendahnya skor tes bentuk ini belum tentu menjamin kompetensi aktif produktif dalam berkinerja bahasa dalam konteks sesungguhnya</a:t>
            </a:r>
          </a:p>
          <a:p>
            <a:pPr>
              <a:lnSpc>
                <a:spcPct val="90000"/>
              </a:lnSpc>
              <a:buClr>
                <a:srgbClr val="002060"/>
              </a:buClr>
              <a:buSzPct val="86000"/>
              <a:buFont typeface="Wingdings 2" pitchFamily="18" charset="2"/>
              <a:buChar char="î"/>
            </a:pPr>
            <a:r>
              <a:rPr lang="id-ID" sz="3000" dirty="0" smtClean="0">
                <a:solidFill>
                  <a:srgbClr val="003300"/>
                </a:solidFill>
                <a:latin typeface="Rockwell" pitchFamily="18" charset="0"/>
                <a:cs typeface="Times New Roman" pitchFamily="18" charset="0"/>
              </a:rPr>
              <a:t>Belum lagi masalah keterbacaan soal yang belum tentu baik sehingga itu juga memengaruhi skor hasil ujian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rgbClr val="CCFF33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    Model Ujian Ber-BI:</a:t>
            </a:r>
            <a:b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id-ID" sz="3200" dirty="0" smtClean="0">
                <a:solidFill>
                  <a:srgbClr val="002060"/>
                </a:solidFill>
                <a:latin typeface="Arial Black" pitchFamily="34" charset="0"/>
              </a:rPr>
              <a:t>    </a:t>
            </a:r>
            <a:r>
              <a:rPr lang="id-ID" sz="3200" cap="none" dirty="0" smtClean="0">
                <a:solidFill>
                  <a:srgbClr val="002060"/>
                </a:solidFill>
                <a:latin typeface="Arial Black" pitchFamily="34" charset="0"/>
              </a:rPr>
              <a:t>Tradisional atau Otentik?</a:t>
            </a:r>
            <a:r>
              <a:rPr lang="id-ID" sz="1600" cap="none" dirty="0" smtClean="0">
                <a:solidFill>
                  <a:srgbClr val="002060"/>
                </a:solidFill>
                <a:latin typeface="Arial Black" pitchFamily="34" charset="0"/>
              </a:rPr>
              <a:t>(2)</a:t>
            </a:r>
            <a:endParaRPr lang="en-US" sz="1100" b="1" cap="none" dirty="0" smtClean="0">
              <a:solidFill>
                <a:srgbClr val="6C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lnSpcReduction="10000"/>
          </a:bodyPr>
          <a:lstStyle/>
          <a:p>
            <a:pPr marL="361950" lvl="1" indent="-361950">
              <a:lnSpc>
                <a:spcPct val="80000"/>
              </a:lnSpc>
              <a:buNone/>
            </a:pPr>
            <a:r>
              <a:rPr lang="id-ID" altLang="ja-JP" sz="3000" b="1" dirty="0" smtClean="0">
                <a:solidFill>
                  <a:srgbClr val="6C0000"/>
                </a:solidFill>
                <a:latin typeface="Rockwell" pitchFamily="18" charset="0"/>
                <a:ea typeface="ＭＳ Ｐゴシック" charset="-128"/>
                <a:cs typeface="Aharoni" pitchFamily="2" charset="-79"/>
              </a:rPr>
              <a:t>Tes Otentik</a:t>
            </a:r>
          </a:p>
          <a:p>
            <a:pPr marL="268288" indent="-268288">
              <a:lnSpc>
                <a:spcPct val="80000"/>
              </a:lnSpc>
              <a:buClr>
                <a:srgbClr val="002060"/>
              </a:buClr>
              <a:buSzPct val="86000"/>
              <a:buFont typeface="Wingdings 2" pitchFamily="18" charset="2"/>
              <a:buChar char="î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Otentik berarti: nyata, konkret, benar-benar tampilan peserta didik, objektif, akurat, dan bermakna.</a:t>
            </a:r>
          </a:p>
          <a:p>
            <a:pPr marL="268288" indent="-268288">
              <a:lnSpc>
                <a:spcPct val="80000"/>
              </a:lnSpc>
              <a:buClr>
                <a:srgbClr val="002060"/>
              </a:buClr>
              <a:buSzPct val="86000"/>
              <a:buFont typeface="Wingdings 2" pitchFamily="18" charset="2"/>
              <a:buChar char="î"/>
            </a:pP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Penilaian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otentik</a:t>
            </a:r>
            <a:r>
              <a:rPr lang="id-ID" sz="2200" dirty="0" smtClean="0">
                <a:solidFill>
                  <a:srgbClr val="002060"/>
                </a:solidFill>
                <a:latin typeface="Rockwell" pitchFamily="18" charset="0"/>
              </a:rPr>
              <a:t>: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pemberian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tugas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kepada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pembelajar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untuk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menampilkan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kemampuannya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mempergunakan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bahasa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target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secara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bermakna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dan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kemudian</a:t>
            </a:r>
            <a:r>
              <a:rPr lang="en-US" sz="2200" dirty="0" smtClean="0">
                <a:solidFill>
                  <a:srgbClr val="002060"/>
                </a:solidFill>
                <a:latin typeface="Rockwell" pitchFamily="18" charset="0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Rockwell" pitchFamily="18" charset="0"/>
              </a:rPr>
              <a:t>dinilai</a:t>
            </a:r>
            <a:endParaRPr lang="id-ID" sz="2200" dirty="0" smtClean="0">
              <a:solidFill>
                <a:srgbClr val="002060"/>
              </a:solidFill>
              <a:latin typeface="Rockwell" pitchFamily="18" charset="0"/>
            </a:endParaRPr>
          </a:p>
          <a:p>
            <a:pPr marL="268288" indent="-268288">
              <a:lnSpc>
                <a:spcPct val="80000"/>
              </a:lnSpc>
              <a:buClr>
                <a:srgbClr val="002060"/>
              </a:buClr>
              <a:buSzPct val="86000"/>
              <a:buFont typeface="Wingdings 2" pitchFamily="18" charset="2"/>
              <a:buChar char="î"/>
            </a:pPr>
            <a:r>
              <a:rPr lang="en-US" sz="2200" b="1" i="1" dirty="0" smtClean="0">
                <a:solidFill>
                  <a:srgbClr val="002060"/>
                </a:solidFill>
              </a:rPr>
              <a:t>A</a:t>
            </a:r>
            <a:r>
              <a:rPr lang="id-ID" sz="2200" b="1" i="1" dirty="0" smtClean="0">
                <a:solidFill>
                  <a:srgbClr val="002060"/>
                </a:solidFill>
              </a:rPr>
              <a:t>uthentic </a:t>
            </a:r>
            <a:r>
              <a:rPr lang="en-US" sz="2200" b="1" i="1" dirty="0" smtClean="0">
                <a:solidFill>
                  <a:srgbClr val="002060"/>
                </a:solidFill>
              </a:rPr>
              <a:t>A</a:t>
            </a:r>
            <a:r>
              <a:rPr lang="id-ID" sz="2200" b="1" i="1" dirty="0" smtClean="0">
                <a:solidFill>
                  <a:srgbClr val="002060"/>
                </a:solidFill>
              </a:rPr>
              <a:t>ssessment</a:t>
            </a:r>
            <a:r>
              <a:rPr lang="en-US" sz="2200" b="1" i="1" dirty="0" smtClean="0">
                <a:solidFill>
                  <a:srgbClr val="002060"/>
                </a:solidFill>
              </a:rPr>
              <a:t>: a form of assessment in which students are asked to perform real-world tasks that demonstrate meaningful application of essential knowledge and skills (John Mueller, 2008)</a:t>
            </a:r>
            <a:endParaRPr lang="id-ID" sz="22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marL="268288" indent="-268288">
              <a:lnSpc>
                <a:spcPct val="80000"/>
              </a:lnSpc>
              <a:buClr>
                <a:srgbClr val="002060"/>
              </a:buClr>
              <a:buSzPct val="86000"/>
              <a:buFont typeface="Wingdings 2" pitchFamily="18" charset="2"/>
              <a:buChar char="î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Jadi, ada dua kata kunci untuk asesmen otentik: </a:t>
            </a:r>
            <a:r>
              <a:rPr lang="id-ID" sz="2200" b="1" dirty="0" smtClean="0">
                <a:solidFill>
                  <a:srgbClr val="6C0000"/>
                </a:solidFill>
                <a:latin typeface="Rockwell" pitchFamily="18" charset="0"/>
              </a:rPr>
              <a:t>kinerja dan bermakna.</a:t>
            </a:r>
          </a:p>
          <a:p>
            <a:pPr marL="268288" indent="-268288">
              <a:lnSpc>
                <a:spcPct val="80000"/>
              </a:lnSpc>
              <a:buClr>
                <a:srgbClr val="002060"/>
              </a:buClr>
              <a:buSzPct val="86000"/>
              <a:buFont typeface="Wingdings 2" pitchFamily="18" charset="2"/>
              <a:buChar char="î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Pengukuran hasil pembelajaran haruslah berupa kinerja berbahasa: (bukan sekadar terkait dengan tagihan yang aktif reseptif dan apalagi hanya pengetahuan tentang sistem)</a:t>
            </a:r>
          </a:p>
          <a:p>
            <a:pPr marL="268288" indent="-268288">
              <a:lnSpc>
                <a:spcPct val="80000"/>
              </a:lnSpc>
              <a:buClr>
                <a:srgbClr val="002060"/>
              </a:buClr>
              <a:buSzPct val="86000"/>
              <a:buFont typeface="Wingdings 2" pitchFamily="18" charset="2"/>
              <a:buChar char="î"/>
            </a:pPr>
            <a:r>
              <a:rPr lang="id-ID" sz="2200" dirty="0" smtClean="0">
                <a:solidFill>
                  <a:srgbClr val="003300"/>
                </a:solidFill>
                <a:latin typeface="Rockwell" pitchFamily="18" charset="0"/>
              </a:rPr>
              <a:t>Bermakna berarti kontekstual, kinerja berbahasa yang ditampilkan itu ditemukan dan dibutuh</a:t>
            </a:r>
            <a:r>
              <a:rPr lang="id-ID" sz="2100" dirty="0" smtClean="0">
                <a:solidFill>
                  <a:srgbClr val="003300"/>
                </a:solidFill>
                <a:latin typeface="Rockwell" pitchFamily="18" charset="0"/>
              </a:rPr>
              <a:t>kan dalam kehidupan, misalnya di dunia kerja.</a:t>
            </a:r>
            <a:endParaRPr lang="en-US" sz="2100" dirty="0" smtClean="0">
              <a:solidFill>
                <a:srgbClr val="003300"/>
              </a:solidFill>
              <a:latin typeface="Rockwell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id-ID" altLang="ja-JP" b="1" dirty="0" smtClean="0">
              <a:solidFill>
                <a:srgbClr val="000099"/>
              </a:solidFill>
              <a:latin typeface="Arial Rounded MT Bold" pitchFamily="34" charset="0"/>
              <a:ea typeface="ＭＳ Ｐゴシック" charset="-128"/>
              <a:cs typeface="Aharoni" pitchFamily="2" charset="-79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685800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id-ID" sz="2100" b="1" cap="none" dirty="0" smtClean="0">
                <a:solidFill>
                  <a:srgbClr val="6C0000"/>
                </a:solidFill>
              </a:rPr>
              <a:t>Karakteristik Penilaian Tradisional dan Penilaian Otentik (Mueller, 2008)</a:t>
            </a:r>
            <a:endParaRPr lang="id-ID" sz="2100" b="1" cap="none" dirty="0">
              <a:solidFill>
                <a:srgbClr val="6C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667512"/>
          <a:ext cx="8610600" cy="573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550"/>
                <a:gridCol w="4066117"/>
                <a:gridCol w="3826933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Times New Roman"/>
                          <a:ea typeface="Calibri"/>
                          <a:cs typeface="Times New Roman"/>
                        </a:rPr>
                        <a:t>No.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Times New Roman"/>
                          <a:ea typeface="Calibri"/>
                          <a:cs typeface="Times New Roman"/>
                        </a:rPr>
                        <a:t>Penilaian Tradisional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40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latin typeface="Times New Roman"/>
                          <a:ea typeface="Calibri"/>
                          <a:cs typeface="Times New Roman"/>
                        </a:rPr>
                        <a:t>Penilaian Otentik</a:t>
                      </a:r>
                      <a:endParaRPr lang="id-ID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66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  1.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  2.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  3.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  4.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  5</a:t>
                      </a:r>
                      <a:r>
                        <a:rPr lang="id-ID" sz="15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id-ID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>
                          <a:latin typeface="Rockwell" pitchFamily="18" charset="0"/>
                          <a:ea typeface="Calibri"/>
                          <a:cs typeface="Times New Roman"/>
                        </a:rPr>
                        <a:t>Misi sekolah adalah mengembangkan warga negara yang produktif</a:t>
                      </a:r>
                      <a:r>
                        <a:rPr lang="id-ID" sz="1500" b="1" dirty="0" smtClean="0">
                          <a:latin typeface="Rockwell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>
                        <a:latin typeface="Rockwell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>
                          <a:latin typeface="Rockwell" pitchFamily="18" charset="0"/>
                          <a:ea typeface="Calibri"/>
                          <a:cs typeface="Times New Roman"/>
                        </a:rPr>
                        <a:t>Untuk menjadi warga negara produktif, seseorang harus </a:t>
                      </a:r>
                      <a:r>
                        <a:rPr lang="id-ID" sz="1500" b="1" dirty="0">
                          <a:solidFill>
                            <a:srgbClr val="FF0000"/>
                          </a:solidFill>
                          <a:latin typeface="Rockwell" pitchFamily="18" charset="0"/>
                          <a:ea typeface="Calibri"/>
                          <a:cs typeface="Times New Roman"/>
                        </a:rPr>
                        <a:t>menguasai disiplin keilmuan dan keterampilan tertentu</a:t>
                      </a:r>
                      <a:r>
                        <a:rPr lang="id-ID" sz="1500" b="1" dirty="0" smtClean="0">
                          <a:solidFill>
                            <a:srgbClr val="FF0000"/>
                          </a:solidFill>
                          <a:latin typeface="Rockwell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Rockwell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 smtClean="0">
                          <a:latin typeface="Rockwell" pitchFamily="18" charset="0"/>
                          <a:ea typeface="Calibri"/>
                          <a:cs typeface="Times New Roman"/>
                        </a:rPr>
                        <a:t>Maka</a:t>
                      </a:r>
                      <a:r>
                        <a:rPr lang="id-ID" sz="1500" b="1" dirty="0">
                          <a:latin typeface="Rockwell" pitchFamily="18" charset="0"/>
                          <a:ea typeface="Calibri"/>
                          <a:cs typeface="Times New Roman"/>
                        </a:rPr>
                        <a:t>, sekolah mesti </a:t>
                      </a:r>
                      <a:r>
                        <a:rPr lang="id-ID" sz="1500" b="1" dirty="0">
                          <a:solidFill>
                            <a:srgbClr val="FF0000"/>
                          </a:solidFill>
                          <a:latin typeface="Rockwell" pitchFamily="18" charset="0"/>
                          <a:ea typeface="Calibri"/>
                          <a:cs typeface="Times New Roman"/>
                        </a:rPr>
                        <a:t>mengajarkan siswa disiplin keilmuan dan keterampilan tersebut</a:t>
                      </a:r>
                      <a:r>
                        <a:rPr lang="id-ID" sz="1500" b="1" dirty="0" smtClean="0">
                          <a:solidFill>
                            <a:srgbClr val="FF0000"/>
                          </a:solidFill>
                          <a:latin typeface="Rockwell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>
                        <a:latin typeface="Rockwell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dirty="0">
                          <a:latin typeface="Rockwell" pitchFamily="18" charset="0"/>
                          <a:ea typeface="Calibri"/>
                          <a:cs typeface="Times New Roman"/>
                        </a:rPr>
                        <a:t>Untuk mengukur keberhasilan pembelajaran, guru </a:t>
                      </a:r>
                      <a:r>
                        <a:rPr lang="id-ID" sz="1500" b="1" dirty="0" smtClean="0">
                          <a:latin typeface="Rockwell" pitchFamily="18" charset="0"/>
                          <a:ea typeface="Calibri"/>
                          <a:cs typeface="Times New Roman"/>
                        </a:rPr>
                        <a:t>mengetes </a:t>
                      </a:r>
                      <a:r>
                        <a:rPr lang="id-ID" sz="1500" b="1" dirty="0">
                          <a:latin typeface="Rockwell" pitchFamily="18" charset="0"/>
                          <a:ea typeface="Calibri"/>
                          <a:cs typeface="Times New Roman"/>
                        </a:rPr>
                        <a:t>siswa untuk mengetahui tingkat penguasaan keilmuan dan keterampilan itu</a:t>
                      </a:r>
                      <a:r>
                        <a:rPr lang="id-ID" sz="1500" b="1" dirty="0" smtClean="0">
                          <a:latin typeface="Rockwell" pitchFamily="18" charset="0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 smtClean="0">
                        <a:latin typeface="Rockwell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d-ID" sz="1500" b="1" dirty="0">
                        <a:latin typeface="Rockwell" pitchFamily="18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500" b="1" i="1" dirty="0">
                          <a:latin typeface="Rockwell" pitchFamily="18" charset="0"/>
                          <a:ea typeface="Calibri"/>
                          <a:cs typeface="Times New Roman"/>
                        </a:rPr>
                        <a:t>The curriculum drives assessment; the body of knowledge is determined first.</a:t>
                      </a:r>
                      <a:endParaRPr lang="id-ID" sz="1500" b="1" dirty="0">
                        <a:latin typeface="Rockwell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id-ID" sz="15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Misi sekolah adalah mengembangkan warga negara yang produktif.</a:t>
                      </a:r>
                    </a:p>
                    <a:p>
                      <a:r>
                        <a:rPr kumimoji="0" lang="id-ID" sz="15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id-ID" sz="15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Untuk menjadi warga negara produktif, seseorang harus </a:t>
                      </a:r>
                      <a:r>
                        <a:rPr kumimoji="0" lang="id-ID" sz="1500" b="1" kern="1200" dirty="0" smtClean="0">
                          <a:solidFill>
                            <a:srgbClr val="FF0000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mampu menunjukkan penguasaan melakukan sesuatu secara bermakna</a:t>
                      </a:r>
                    </a:p>
                    <a:p>
                      <a:r>
                        <a:rPr kumimoji="0" lang="id-ID" sz="1500" b="1" kern="1200" dirty="0" smtClean="0">
                          <a:solidFill>
                            <a:srgbClr val="6C0000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id-ID" sz="15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Maka, sekolah mesti </a:t>
                      </a:r>
                      <a:r>
                        <a:rPr kumimoji="0" lang="id-ID" sz="1500" b="1" kern="1200" dirty="0" smtClean="0">
                          <a:solidFill>
                            <a:srgbClr val="FF0000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mengembang-kan siswa untuk dapat mendemonstra-sikan kemampuan/keterampilan melakukan sesuatu.</a:t>
                      </a:r>
                    </a:p>
                    <a:p>
                      <a:r>
                        <a:rPr kumimoji="0" lang="id-ID" sz="15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id-ID" sz="15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Untuk mengukur keberhasilan pembelajaran, guru meminta siswa </a:t>
                      </a:r>
                      <a:r>
                        <a:rPr kumimoji="0" lang="id-ID" sz="1500" b="1" kern="1200" dirty="0" smtClean="0">
                          <a:solidFill>
                            <a:srgbClr val="6C0000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melakukan aktivitas tertentu secara bemakna yang mencerminkan aktivitas di dunia nyata.</a:t>
                      </a:r>
                    </a:p>
                    <a:p>
                      <a:r>
                        <a:rPr kumimoji="0" lang="id-ID" sz="1500" b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id-ID" sz="1500" b="1" i="1" kern="1200" dirty="0" smtClean="0">
                          <a:solidFill>
                            <a:schemeClr val="dk1"/>
                          </a:solidFill>
                          <a:latin typeface="Rockwell" pitchFamily="18" charset="0"/>
                          <a:ea typeface="+mn-ea"/>
                          <a:cs typeface="+mn-cs"/>
                        </a:rPr>
                        <a:t>Assessment drives the curriculum; the teachers first determine the tasks that student will perform to demonstrate their mastery.</a:t>
                      </a:r>
                      <a:endParaRPr lang="id-ID" sz="1500" b="1" dirty="0">
                        <a:latin typeface="Rockwell" pitchFamily="18" charset="0"/>
                      </a:endParaRPr>
                    </a:p>
                  </a:txBody>
                  <a:tcPr>
                    <a:solidFill>
                      <a:srgbClr val="66FF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2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10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11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12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13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14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5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6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7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18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19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2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0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1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22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4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5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6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</a:themeOverride>
</file>

<file path=ppt/theme/themeOverride7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8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9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3084</TotalTime>
  <Words>2620</Words>
  <Application>Microsoft Office PowerPoint</Application>
  <PresentationFormat>On-screen Show (4:3)</PresentationFormat>
  <Paragraphs>348</Paragraphs>
  <Slides>29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10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Default Design</vt:lpstr>
      <vt:lpstr>Oriel</vt:lpstr>
      <vt:lpstr>Civic</vt:lpstr>
      <vt:lpstr>1_Civic</vt:lpstr>
      <vt:lpstr>Solstice</vt:lpstr>
      <vt:lpstr>1_Median</vt:lpstr>
      <vt:lpstr>Office Theme</vt:lpstr>
      <vt:lpstr>Median</vt:lpstr>
      <vt:lpstr>2_Civic</vt:lpstr>
      <vt:lpstr>Metro</vt:lpstr>
      <vt:lpstr>Microsoft Equation 3.0</vt:lpstr>
      <vt:lpstr>PENILAIAN OTENTIK   DALAM EMBELAJARAN BAHASA</vt:lpstr>
      <vt:lpstr>Pendahuluan</vt:lpstr>
      <vt:lpstr>Ujian berBahasa Indonesia(1)</vt:lpstr>
      <vt:lpstr>Ujian Berbahasa Indonesia(2)</vt:lpstr>
      <vt:lpstr>Ujian Berbahasa Indonesia(3)</vt:lpstr>
      <vt:lpstr>Soal Ujian Berbahasa Indonesia(4)</vt:lpstr>
      <vt:lpstr>MODEL UJIAN BER-BI: TRADISIONAL ATAU OTENTIK?(1) </vt:lpstr>
      <vt:lpstr>    Model Ujian Ber-BI:     Tradisional atau Otentik?(2)</vt:lpstr>
      <vt:lpstr>Karakteristik Penilaian Tradisional dan Penilaian Otentik (Mueller, 2008)</vt:lpstr>
      <vt:lpstr> Tes Tradisional vs Tes Otentik</vt:lpstr>
      <vt:lpstr> Model Ujian Ber-BI:  Tradisional atau Otentik?(3)</vt:lpstr>
      <vt:lpstr> Model Ujian Ber-BI:      Tradisional atau Otentik?(4)</vt:lpstr>
      <vt:lpstr> Model Ujian Ber-BI:      Tradisional atau Otentik?(5)</vt:lpstr>
      <vt:lpstr> Model Ujian Ber-BI:      Tradisional atau Otentik?(6)</vt:lpstr>
      <vt:lpstr>STRATEGI ASESMEN OTENTIK(1)</vt:lpstr>
      <vt:lpstr>Strategi Asesmen Otentik(2)</vt:lpstr>
      <vt:lpstr>Strategi Asesmen Otentik(3)</vt:lpstr>
      <vt:lpstr>ASESMEN OTENTIK BER-BI DAN BERSASTRA(1)</vt:lpstr>
      <vt:lpstr>Asesmen Otentik Ber-BI dan Bersastra(2)</vt:lpstr>
      <vt:lpstr>Asesmen Otentik Ber-BI dan Bersastra(3)</vt:lpstr>
      <vt:lpstr>Contoh Rubrik Penilaian Kinerja Pemahaman Menyimak/Membaca Secara Lisan</vt:lpstr>
      <vt:lpstr>Contoh Rubrik Penilaian Kinerja Pemahaman Menyimak/membaca Secara Tertulis</vt:lpstr>
      <vt:lpstr>Asesmen Otentik Ber-BI dan Bersastra(4)</vt:lpstr>
      <vt:lpstr>Contoh Pedoman Penilaian Kompetensi Berbicara (Contoh 1)</vt:lpstr>
      <vt:lpstr>  Contoh PedomanPenilaian Kemampuan Berbicara (Contoh 2)</vt:lpstr>
      <vt:lpstr>Contoh Panduan Penilaian Menulis (Contoh 1)</vt:lpstr>
      <vt:lpstr>Contoh Panduan Penilaian Menulis (Contoh 2)</vt:lpstr>
      <vt:lpstr>Model Penilaian Otentik</vt:lpstr>
      <vt:lpstr>TERIMA KASIH SEMOGA BERMANFAAT </vt:lpstr>
    </vt:vector>
  </TitlesOfParts>
  <Company>YOGYA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 OTENTIK KEBAHASAAN</dc:title>
  <dc:creator>PREF. CUSTOMER</dc:creator>
  <cp:lastModifiedBy>Mr. Burhan</cp:lastModifiedBy>
  <cp:revision>248</cp:revision>
  <dcterms:created xsi:type="dcterms:W3CDTF">2008-10-27T06:25:59Z</dcterms:created>
  <dcterms:modified xsi:type="dcterms:W3CDTF">2011-01-24T08:29:14Z</dcterms:modified>
</cp:coreProperties>
</file>