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theme/themeOverride12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24.xml" ContentType="application/vnd.openxmlformats-officedocument.themeOverr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theme/themeOverride20.xml" ContentType="application/vnd.openxmlformats-officedocument.themeOverr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theme/themeOverride18.xml" ContentType="application/vnd.openxmlformats-officedocument.themeOverride+xml"/>
  <Override PartName="/ppt/slideLayouts/slideLayout99.xml" ContentType="application/vnd.openxmlformats-officedocument.presentationml.slideLayout+xml"/>
  <Override PartName="/ppt/theme/themeOverride25.xml" ContentType="application/vnd.openxmlformats-officedocument.themeOverrid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Override4.xml" ContentType="application/vnd.openxmlformats-officedocument.themeOverr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Override27.xml" ContentType="application/vnd.openxmlformats-officedocument.themeOverr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Override9.xml" ContentType="application/vnd.openxmlformats-officedocument.themeOverride+xml"/>
  <Override PartName="/ppt/theme/themeOverride23.xml" ContentType="application/vnd.openxmlformats-officedocument.themeOverrid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12" r:id="rId2"/>
    <p:sldMasterId id="2147484472" r:id="rId3"/>
    <p:sldMasterId id="2147484484" r:id="rId4"/>
    <p:sldMasterId id="2147484496" r:id="rId5"/>
    <p:sldMasterId id="2147484520" r:id="rId6"/>
    <p:sldMasterId id="2147484532" r:id="rId7"/>
    <p:sldMasterId id="2147484544" r:id="rId8"/>
    <p:sldMasterId id="2147484556" r:id="rId9"/>
    <p:sldMasterId id="2147484568" r:id="rId10"/>
  </p:sldMasterIdLst>
  <p:notesMasterIdLst>
    <p:notesMasterId r:id="rId45"/>
  </p:notesMasterIdLst>
  <p:sldIdLst>
    <p:sldId id="334" r:id="rId11"/>
    <p:sldId id="259" r:id="rId12"/>
    <p:sldId id="317" r:id="rId13"/>
    <p:sldId id="260" r:id="rId14"/>
    <p:sldId id="319" r:id="rId15"/>
    <p:sldId id="261" r:id="rId16"/>
    <p:sldId id="318" r:id="rId17"/>
    <p:sldId id="298" r:id="rId18"/>
    <p:sldId id="265" r:id="rId19"/>
    <p:sldId id="302" r:id="rId20"/>
    <p:sldId id="306" r:id="rId21"/>
    <p:sldId id="294" r:id="rId22"/>
    <p:sldId id="300" r:id="rId23"/>
    <p:sldId id="299" r:id="rId24"/>
    <p:sldId id="301" r:id="rId25"/>
    <p:sldId id="322" r:id="rId26"/>
    <p:sldId id="266" r:id="rId27"/>
    <p:sldId id="320" r:id="rId28"/>
    <p:sldId id="321" r:id="rId29"/>
    <p:sldId id="267" r:id="rId30"/>
    <p:sldId id="323" r:id="rId31"/>
    <p:sldId id="324" r:id="rId32"/>
    <p:sldId id="328" r:id="rId33"/>
    <p:sldId id="329" r:id="rId34"/>
    <p:sldId id="325" r:id="rId35"/>
    <p:sldId id="330" r:id="rId36"/>
    <p:sldId id="331" r:id="rId37"/>
    <p:sldId id="332" r:id="rId38"/>
    <p:sldId id="333" r:id="rId39"/>
    <p:sldId id="326" r:id="rId40"/>
    <p:sldId id="327" r:id="rId41"/>
    <p:sldId id="307" r:id="rId42"/>
    <p:sldId id="309" r:id="rId43"/>
    <p:sldId id="270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6C0000"/>
    <a:srgbClr val="000099"/>
    <a:srgbClr val="66FF66"/>
    <a:srgbClr val="FFFFFF"/>
    <a:srgbClr val="CCFF33"/>
    <a:srgbClr val="003300"/>
    <a:srgbClr val="006600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39" autoAdjust="0"/>
    <p:restoredTop sz="94660"/>
  </p:normalViewPr>
  <p:slideViewPr>
    <p:cSldViewPr>
      <p:cViewPr>
        <p:scale>
          <a:sx n="60" d="100"/>
          <a:sy n="60" d="100"/>
        </p:scale>
        <p:origin x="-126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64F30-D8FC-4F64-9DC8-8087C5490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B5529-8586-45DC-8057-2F97D943AF6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766F-65AA-43E5-A929-A58FA56AB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ABDD-6919-4930-83F0-F70593EC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C58F5-C78D-43C4-85D4-B2A104C2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0F039-5FAB-4801-BE51-EE70BD82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393-D6EB-4B3E-9DD9-0391BE5C6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2CA1-86A8-46DF-9ACD-4741E9FD3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3A73-8080-42AF-B8C1-7D385149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702C30-A603-450B-9E65-7630C93315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EF6C1D-7F93-4055-BACE-23BEEE5E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A4531E-41F4-4376-9AD3-3F333D793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C1F33E-21B4-4E44-8AB8-E1ADE772F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B2A9AE-B643-444A-930E-7612EB081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4D9F-7650-4DFB-815B-C4AE9457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F862B1-B899-4693-93B2-8F017DF90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55A28-810C-4752-8501-594F06E50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9A5C66-E93A-43CE-96F8-3BB2AB5D0D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E933A6-181C-44C4-9600-C5DDED4A5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CA209B-5874-44E3-8E22-24C458FEC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1F2175-0F1A-4ECA-AB8D-147A87D3A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C056-EF2F-4718-B7EF-C68B322E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9D40E-AEAC-4FCD-AF03-783A8D7D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13F8-50C6-44D0-8BD7-17D95C88B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13E9-4FA1-46B4-999F-C803881E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158375-57D8-41AF-8490-438A9CD95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9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  <p:sldLayoutId id="214748458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46" r:id="rId2"/>
    <p:sldLayoutId id="2147484547" r:id="rId3"/>
    <p:sldLayoutId id="2147484548" r:id="rId4"/>
    <p:sldLayoutId id="2147484549" r:id="rId5"/>
    <p:sldLayoutId id="2147484550" r:id="rId6"/>
    <p:sldLayoutId id="2147484551" r:id="rId7"/>
    <p:sldLayoutId id="2147484552" r:id="rId8"/>
    <p:sldLayoutId id="2147484553" r:id="rId9"/>
    <p:sldLayoutId id="2147484554" r:id="rId10"/>
    <p:sldLayoutId id="21474845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15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1.pn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ununga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-22860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1447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d-ID" sz="3400" b="1" dirty="0" smtClean="0">
                <a:solidFill>
                  <a:srgbClr val="002060"/>
                </a:solidFill>
                <a:latin typeface="Rockwell" pitchFamily="18" charset="0"/>
              </a:rPr>
              <a:t>MODEL EVALUASI PEMBELAJARAN </a:t>
            </a:r>
            <a:br>
              <a:rPr lang="id-ID" sz="3400" b="1" dirty="0" smtClean="0">
                <a:solidFill>
                  <a:srgbClr val="002060"/>
                </a:solidFill>
                <a:latin typeface="Rockwell" pitchFamily="18" charset="0"/>
              </a:rPr>
            </a:br>
            <a:r>
              <a:rPr lang="id-ID" sz="3400" b="1" dirty="0" smtClean="0">
                <a:solidFill>
                  <a:srgbClr val="002060"/>
                </a:solidFill>
                <a:latin typeface="Rockwell" pitchFamily="18" charset="0"/>
              </a:rPr>
              <a:t>BAHASA DAN SASTRA INDONESIA</a:t>
            </a:r>
            <a:endParaRPr lang="en-US" sz="3400" b="1" cap="all" dirty="0" smtClean="0">
              <a:solidFill>
                <a:srgbClr val="6C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4343400"/>
            <a:ext cx="6324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id-ID" sz="3200" b="1" dirty="0" smtClean="0">
                <a:solidFill>
                  <a:srgbClr val="6C0000"/>
                </a:solidFill>
                <a:latin typeface="Rockwell" pitchFamily="18" charset="0"/>
              </a:rPr>
              <a:t>Burhan Nurgiyantoro</a:t>
            </a:r>
          </a:p>
          <a:p>
            <a:pPr algn="r" eaLnBrk="1" hangingPunct="1">
              <a:defRPr/>
            </a:pPr>
            <a:r>
              <a:rPr lang="id-ID" sz="2400" b="1" dirty="0" smtClean="0">
                <a:solidFill>
                  <a:srgbClr val="002060"/>
                </a:solidFill>
                <a:latin typeface="Rockwell" pitchFamily="18" charset="0"/>
              </a:rPr>
              <a:t>FBS/PPs Universitas Negeri Yogyakarta </a:t>
            </a:r>
          </a:p>
          <a:p>
            <a:pPr algn="r" eaLnBrk="1" hangingPunct="1">
              <a:defRPr/>
            </a:pPr>
            <a:r>
              <a:rPr lang="id-ID" sz="2400" b="1" dirty="0" smtClean="0">
                <a:solidFill>
                  <a:srgbClr val="002060"/>
                </a:solidFill>
                <a:latin typeface="Rockwell" pitchFamily="18" charset="0"/>
              </a:rPr>
              <a:t>Yogyakarta, 22 November 2010</a:t>
            </a:r>
            <a:endParaRPr lang="en-US" sz="24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    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(2)</a:t>
            </a:r>
            <a:endParaRPr lang="en-US" sz="1100" b="1" cap="none" dirty="0" smtClean="0">
              <a:solidFill>
                <a:srgbClr val="6C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361950" lvl="1" indent="-361950">
              <a:lnSpc>
                <a:spcPct val="80000"/>
              </a:lnSpc>
              <a:buNone/>
            </a:pPr>
            <a:r>
              <a:rPr lang="id-ID" altLang="ja-JP" sz="3000" b="1" dirty="0" smtClean="0">
                <a:solidFill>
                  <a:srgbClr val="6C0000"/>
                </a:solidFill>
                <a:latin typeface="Rockwell" pitchFamily="18" charset="0"/>
                <a:ea typeface="ＭＳ Ｐゴシック" charset="-128"/>
                <a:cs typeface="Aharoni" pitchFamily="2" charset="-79"/>
              </a:rPr>
              <a:t>Tes Otentik</a:t>
            </a:r>
          </a:p>
          <a:p>
            <a:pPr marL="268288" indent="-268288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Otentik berarti: nyata, konkret, benar-benar tampilan peserta didik, objektif, akurat, dan bermakna.</a:t>
            </a:r>
          </a:p>
          <a:p>
            <a:pPr marL="268288" indent="-268288">
              <a:lnSpc>
                <a:spcPct val="80000"/>
              </a:lnSpc>
              <a:buBlip>
                <a:blip r:embed="rId3"/>
              </a:buBlip>
            </a:pP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Penilaian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otentik</a:t>
            </a:r>
            <a:r>
              <a:rPr lang="id-ID" sz="2200" dirty="0" smtClean="0">
                <a:solidFill>
                  <a:srgbClr val="002060"/>
                </a:solidFill>
                <a:latin typeface="Rockwell" pitchFamily="18" charset="0"/>
              </a:rPr>
              <a:t>: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pemberian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tugas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kepada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pembelajar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menampilkan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kemampuannya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mempergunakan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bahasa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target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secara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bermakna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dinilai</a:t>
            </a:r>
            <a:endParaRPr lang="id-ID" sz="22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268288" indent="-268288">
              <a:lnSpc>
                <a:spcPct val="80000"/>
              </a:lnSpc>
              <a:buBlip>
                <a:blip r:embed="rId3"/>
              </a:buBlip>
            </a:pPr>
            <a:r>
              <a:rPr lang="en-US" sz="2200" b="1" i="1" dirty="0" smtClean="0">
                <a:solidFill>
                  <a:srgbClr val="002060"/>
                </a:solidFill>
              </a:rPr>
              <a:t>A</a:t>
            </a:r>
            <a:r>
              <a:rPr lang="id-ID" sz="2200" b="1" i="1" dirty="0" smtClean="0">
                <a:solidFill>
                  <a:srgbClr val="002060"/>
                </a:solidFill>
              </a:rPr>
              <a:t>uthentic </a:t>
            </a:r>
            <a:r>
              <a:rPr lang="en-US" sz="2200" b="1" i="1" dirty="0" smtClean="0">
                <a:solidFill>
                  <a:srgbClr val="002060"/>
                </a:solidFill>
              </a:rPr>
              <a:t>A</a:t>
            </a:r>
            <a:r>
              <a:rPr lang="id-ID" sz="2200" b="1" i="1" dirty="0" smtClean="0">
                <a:solidFill>
                  <a:srgbClr val="002060"/>
                </a:solidFill>
              </a:rPr>
              <a:t>ssessment</a:t>
            </a:r>
            <a:r>
              <a:rPr lang="en-US" sz="2200" b="1" i="1" dirty="0" smtClean="0">
                <a:solidFill>
                  <a:srgbClr val="002060"/>
                </a:solidFill>
              </a:rPr>
              <a:t>: a form of assessment in which students are asked to perform real-world tasks that demonstrate meaningful application of essential knowledge and skills (John Mueller, 2008)</a:t>
            </a:r>
            <a:endParaRPr lang="id-ID" sz="22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268288" indent="-268288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Jadi, ada dua kata kunci untuk asesmen otentik: </a:t>
            </a:r>
            <a:r>
              <a:rPr lang="id-ID" sz="2200" b="1" dirty="0" smtClean="0">
                <a:solidFill>
                  <a:srgbClr val="6C0000"/>
                </a:solidFill>
                <a:latin typeface="Rockwell" pitchFamily="18" charset="0"/>
              </a:rPr>
              <a:t>kinerja dan bermakna.</a:t>
            </a:r>
          </a:p>
          <a:p>
            <a:pPr marL="268288" indent="-268288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Pengukuran hasil pembelajaran haruslah berupa kinerja berbahasa: (bukan sekadar terkait dengan tagihan yang aktif reseptif dan apalagi hanya pengetahuan tentang sistem)</a:t>
            </a:r>
          </a:p>
          <a:p>
            <a:pPr marL="268288" indent="-268288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Bermakna berarti kontekstual, kinerja berbahasa yang ditampilkan itu ditemukan dan dibutuh</a:t>
            </a:r>
            <a:r>
              <a:rPr lang="id-ID" sz="2100" dirty="0" smtClean="0">
                <a:solidFill>
                  <a:srgbClr val="003300"/>
                </a:solidFill>
                <a:latin typeface="Rockwell" pitchFamily="18" charset="0"/>
              </a:rPr>
              <a:t>kan dalam kehidupan, misalnya di dunia kerja.</a:t>
            </a:r>
            <a:endParaRPr lang="en-US" sz="21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id-ID" altLang="ja-JP" b="1" dirty="0" smtClean="0">
              <a:solidFill>
                <a:srgbClr val="000099"/>
              </a:solidFill>
              <a:latin typeface="Arial Rounded MT Bold" pitchFamily="34" charset="0"/>
              <a:ea typeface="ＭＳ Ｐゴシック" charset="-128"/>
              <a:cs typeface="Aharoni" pitchFamily="2" charset="-79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685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id-ID" sz="2100" b="1" cap="none" dirty="0" smtClean="0">
                <a:solidFill>
                  <a:srgbClr val="6C0000"/>
                </a:solidFill>
              </a:rPr>
              <a:t>Karakteristik Penilaian Tradisional dan Penilaian Otentik (Mueller, 2008)</a:t>
            </a:r>
            <a:endParaRPr lang="id-ID" sz="2100" b="1" cap="none" dirty="0">
              <a:solidFill>
                <a:srgbClr val="6C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667512"/>
          <a:ext cx="8610600" cy="573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50"/>
                <a:gridCol w="4066117"/>
                <a:gridCol w="382693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No.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Penilaian Tradisional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Penilaian Otentik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3.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4.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5</a:t>
                      </a:r>
                      <a:r>
                        <a:rPr lang="id-ID" sz="15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Misi sekolah adalah mengembangkan warga negara yang produktif</a:t>
                      </a: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Untuk menjadi warga negara produktif, seseorang harus </a:t>
                      </a:r>
                      <a:r>
                        <a:rPr lang="id-ID" sz="1500" b="1" dirty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menguasai disiplin keilmuan dan keterampilan tertentu</a:t>
                      </a:r>
                      <a:r>
                        <a:rPr lang="id-ID" sz="1500" b="1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Maka</a:t>
                      </a: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, sekolah mesti </a:t>
                      </a:r>
                      <a:r>
                        <a:rPr lang="id-ID" sz="1500" b="1" dirty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mengajarkan siswa disiplin keilmuan dan keterampilan tersebut</a:t>
                      </a:r>
                      <a:r>
                        <a:rPr lang="id-ID" sz="1500" b="1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Untuk mengukur keberhasilan pembelajaran, guru </a:t>
                      </a: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mengetes </a:t>
                      </a: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siswa untuk mengetahui tingkat penguasaan keilmuan dan keterampilan itu</a:t>
                      </a: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i="1" dirty="0">
                          <a:latin typeface="Rockwell" pitchFamily="18" charset="0"/>
                          <a:ea typeface="Calibri"/>
                          <a:cs typeface="Times New Roman"/>
                        </a:rPr>
                        <a:t>The curriculum drives assessment; the body of knowledge is determined first.</a:t>
                      </a: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Misi sekolah adalah mengembangkan warga negara yang produktif.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Untuk menjadi warga negara produktif, seseorang harus </a:t>
                      </a:r>
                      <a:r>
                        <a:rPr kumimoji="0" lang="id-ID" sz="1500" b="1" kern="1200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mampu menunjukkan penguasaan melakukan sesuatu secara bermakna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rgbClr val="6C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Maka, sekolah mesti </a:t>
                      </a:r>
                      <a:r>
                        <a:rPr kumimoji="0" lang="id-ID" sz="1500" b="1" kern="1200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mengembang-kan siswa untuk dapat mendemonstra-sikan kemampuan/keterampilan melakukan sesuatu.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Untuk mengukur keberhasilan pembelajaran, guru meminta siswa </a:t>
                      </a:r>
                      <a:r>
                        <a:rPr kumimoji="0" lang="id-ID" sz="1500" b="1" kern="1200" dirty="0" smtClean="0">
                          <a:solidFill>
                            <a:srgbClr val="6C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melakukan aktivitas tertentu secara bemakna yang mencerminkan aktivitas di dunia nyata.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i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Assessment drives the curriculum; the teachers first determine the tasks that student will perform to demonstrate their mastery.</a:t>
                      </a:r>
                      <a:endParaRPr lang="id-ID" sz="1500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id-ID" sz="3600" cap="none" dirty="0" smtClean="0">
                <a:solidFill>
                  <a:srgbClr val="0000FF"/>
                </a:solidFill>
              </a:rPr>
              <a:t>	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Tes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Tradisional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vs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Tes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Otentik</a:t>
            </a:r>
            <a:endParaRPr lang="en-US" sz="1800" b="1" cap="none" dirty="0" smtClean="0">
              <a:solidFill>
                <a:schemeClr val="tx1"/>
              </a:solidFill>
              <a:latin typeface="Rockwell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0772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3200" b="1" dirty="0" smtClean="0">
                <a:solidFill>
                  <a:srgbClr val="002060"/>
                </a:solidFill>
                <a:latin typeface="Rockwell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Rockwell" pitchFamily="18" charset="0"/>
              </a:rPr>
              <a:t>erbedaan</a:t>
            </a:r>
            <a:r>
              <a:rPr lang="en-US" sz="3200" b="1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Rockwell" pitchFamily="18" charset="0"/>
              </a:rPr>
              <a:t>antara</a:t>
            </a:r>
            <a:r>
              <a:rPr lang="en-US" sz="3200" b="1" dirty="0" smtClean="0">
                <a:solidFill>
                  <a:srgbClr val="002060"/>
                </a:solidFill>
                <a:latin typeface="Rockwell" pitchFamily="18" charset="0"/>
              </a:rPr>
              <a:t>: </a:t>
            </a:r>
            <a:endParaRPr lang="id-ID" sz="32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536575" lvl="1" indent="-363538">
              <a:buBlip>
                <a:blip r:embed="rId3"/>
              </a:buBlip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memilih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jawaban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menunjukkan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suatu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aktivitas</a:t>
            </a:r>
            <a:endParaRPr lang="id-ID" sz="27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Blip>
                <a:blip r:embed="rId3"/>
              </a:buBlip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menunjukkan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penguasaan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pengetahuan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i="1" dirty="0" smtClean="0">
                <a:solidFill>
                  <a:srgbClr val="003300"/>
                </a:solidFill>
                <a:latin typeface="Rockwell" pitchFamily="18" charset="0"/>
              </a:rPr>
              <a:t>demonstrate proficiency by doing something</a:t>
            </a:r>
            <a:endParaRPr lang="id-ID" sz="2700" i="1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Blip>
                <a:blip r:embed="rId3"/>
              </a:buBlip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memanggil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kembali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atau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re</a:t>
            </a:r>
            <a:r>
              <a:rPr lang="id-ID" sz="2700" dirty="0" smtClean="0">
                <a:solidFill>
                  <a:srgbClr val="003300"/>
                </a:solidFill>
                <a:latin typeface="Rockwell" pitchFamily="18" charset="0"/>
              </a:rPr>
              <a:t>k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ognisi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mengonstruksi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atau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aplikasi</a:t>
            </a:r>
            <a:endParaRPr lang="id-ID" sz="27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Blip>
                <a:blip r:embed="rId3"/>
              </a:buBlip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soal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jawaban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disusun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guru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siswa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menyusun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sendiri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jawaban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endParaRPr lang="id-ID" sz="27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Blip>
                <a:blip r:embed="rId3"/>
              </a:buBlip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bukti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tidak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langsung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bukti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langsung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(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faktual</a:t>
            </a:r>
            <a:r>
              <a:rPr lang="en-US" sz="2400" dirty="0" smtClean="0">
                <a:solidFill>
                  <a:srgbClr val="003300"/>
                </a:solidFill>
                <a:latin typeface="Rockwell" pitchFamily="18" charset="0"/>
              </a:rPr>
              <a:t>)</a:t>
            </a:r>
            <a:endParaRPr lang="id-ID" sz="24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indent="-363538">
              <a:buNone/>
            </a:pPr>
            <a:r>
              <a:rPr lang="en-US" sz="2800" dirty="0" smtClean="0">
                <a:solidFill>
                  <a:srgbClr val="003300"/>
                </a:solidFill>
                <a:latin typeface="Rockwell" pitchFamily="18" charset="0"/>
              </a:rPr>
              <a:t>	</a:t>
            </a:r>
            <a:endParaRPr lang="id-ID" sz="2800" dirty="0">
              <a:solidFill>
                <a:srgbClr val="0033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(3)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b="1" dirty="0" smtClean="0">
                <a:solidFill>
                  <a:srgbClr val="003300"/>
                </a:solidFill>
                <a:latin typeface="Rockwell" pitchFamily="18" charset="0"/>
              </a:rPr>
              <a:t>Pertanyaan:</a:t>
            </a:r>
          </a:p>
          <a:p>
            <a:pPr>
              <a:buNone/>
            </a:pPr>
            <a:r>
              <a:rPr lang="id-ID" sz="2800" b="1" dirty="0" smtClean="0">
                <a:solidFill>
                  <a:srgbClr val="6C0000"/>
                </a:solidFill>
                <a:latin typeface="Rockwell" pitchFamily="18" charset="0"/>
              </a:rPr>
              <a:t>Model mana yang lebih baik?</a:t>
            </a:r>
          </a:p>
          <a:p>
            <a:pPr>
              <a:buNone/>
            </a:pPr>
            <a:r>
              <a:rPr lang="id-ID" sz="2800" b="1" dirty="0" smtClean="0">
                <a:solidFill>
                  <a:srgbClr val="6C0000"/>
                </a:solidFill>
                <a:latin typeface="Rockwell" pitchFamily="18" charset="0"/>
              </a:rPr>
              <a:t>Penilaian tradisional ataukah otentik?</a:t>
            </a:r>
          </a:p>
          <a:p>
            <a:pPr marL="319088" indent="-319088" algn="ctr">
              <a:buNone/>
            </a:pPr>
            <a:endParaRPr lang="id-ID" sz="28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Jawabnya: standar, keduanya baik, tergantung </a:t>
            </a:r>
            <a:r>
              <a:rPr lang="id-ID" sz="2800" b="1" dirty="0" smtClean="0">
                <a:solidFill>
                  <a:srgbClr val="FF0000"/>
                </a:solidFill>
                <a:latin typeface="Rockwell" pitchFamily="18" charset="0"/>
              </a:rPr>
              <a:t>kapan dan bagaimana </a:t>
            </a: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penggunaanny</a:t>
            </a:r>
            <a:r>
              <a:rPr lang="id-ID" sz="3200" b="1" dirty="0" smtClean="0">
                <a:solidFill>
                  <a:srgbClr val="002060"/>
                </a:solidFill>
                <a:latin typeface="Rockwell" pitchFamily="18" charset="0"/>
              </a:rPr>
              <a:t>a</a:t>
            </a:r>
          </a:p>
          <a:p>
            <a:pPr marL="0" indent="0">
              <a:buNone/>
            </a:pPr>
            <a:endParaRPr lang="id-ID" sz="28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Untuk penilaian produk (akhir) atau proses?</a:t>
            </a:r>
          </a:p>
          <a:p>
            <a:pPr marL="0" indent="0">
              <a:buNone/>
            </a:pPr>
            <a:endParaRPr lang="id-ID" sz="32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	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(4)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600" b="1" dirty="0" smtClean="0">
                <a:solidFill>
                  <a:srgbClr val="6C0000"/>
                </a:solidFill>
                <a:latin typeface="Rockwell" pitchFamily="18" charset="0"/>
              </a:rPr>
              <a:t>Ujian Ber-BI secara Tradisional-Objektif</a:t>
            </a:r>
          </a:p>
          <a:p>
            <a:pPr>
              <a:buBlip>
                <a:blip r:embed="rId3"/>
              </a:buBlip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Ujian ber-BI dengan model tradisional lebih praktis dan efisien untuk ujian-ujian akhir yang waktunya terbatas</a:t>
            </a:r>
          </a:p>
          <a:p>
            <a:pPr>
              <a:buBlip>
                <a:blip r:embed="rId3"/>
              </a:buBlip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Namun sekali lagi,  soal-soal ujian harus dikreasikan sedemikian rupa sehingga betul-betul mengungkap kompetensi ber-BI dan bukan hanya sistem BI</a:t>
            </a:r>
          </a:p>
          <a:p>
            <a:pPr>
              <a:buBlip>
                <a:blip r:embed="rId3"/>
              </a:buBlip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Tekanan pengukuran pada kompetensi pemahaman dan kompetensi memilih proposisi jawaban yang tepat untuk mengisi stem (pokok soal)</a:t>
            </a:r>
          </a:p>
          <a:p>
            <a:pPr>
              <a:buBlip>
                <a:blip r:embed="rId3"/>
              </a:buBlip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Model yang populer adalah  objektif pilihan ganda, namun hal itu tidak mengurangi kreativitas pengembangan model-model pengukuran agar soal terasa segar</a:t>
            </a:r>
          </a:p>
          <a:p>
            <a:pPr>
              <a:buBlip>
                <a:blip r:embed="rId3"/>
              </a:buBlip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Khususnya yang berkaitan dengan </a:t>
            </a:r>
            <a:r>
              <a:rPr lang="id-ID" sz="2200" b="1" dirty="0" smtClean="0">
                <a:solidFill>
                  <a:srgbClr val="6C0000"/>
                </a:solidFill>
                <a:latin typeface="Rockwell" pitchFamily="18" charset="0"/>
              </a:rPr>
              <a:t>apa yang ditanyakan (makna) </a:t>
            </a: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dan </a:t>
            </a:r>
            <a:r>
              <a:rPr lang="id-ID" sz="2200" b="1" dirty="0" smtClean="0">
                <a:solidFill>
                  <a:srgbClr val="6C0000"/>
                </a:solidFill>
                <a:latin typeface="Rockwell" pitchFamily="18" charset="0"/>
              </a:rPr>
              <a:t>bagaimana cara menanyakan (bentuk, stile)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	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(5)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600" b="1" dirty="0" smtClean="0">
                <a:solidFill>
                  <a:srgbClr val="6C0000"/>
                </a:solidFill>
                <a:latin typeface="Rockwell" pitchFamily="18" charset="0"/>
              </a:rPr>
              <a:t>Ujian Ber-BI secara Otentik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Ujian ber-BI secara otentik tepat diterapkan dalam penilaian proses karena waktu yang relatif panjang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Asesmen otentik mengukur kompetensi kinerja ber-BI secara aktif-produktif dengan berbagai model/bentuk yang dapat dipilih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Skor tes otentik mencerminkan kompetensi ber-BI yang sebenarnya, maka nilai ini harus ikut menentukan nilai akhir capaian seorang peserta didik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Idealnya, hal itu </a:t>
            </a:r>
            <a:r>
              <a:rPr lang="id-ID" sz="2300" dirty="0" smtClean="0">
                <a:solidFill>
                  <a:srgbClr val="6C0000"/>
                </a:solidFill>
                <a:latin typeface="Rockwell" pitchFamily="18" charset="0"/>
              </a:rPr>
              <a:t>tidak hanya terjadi pada ujian-ujian sekolah untuk mengisi rapor dan menentukan kenaikan kelas, melainkan juga untuk Ujian Nasional (UN, UNAS)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Jadi, </a:t>
            </a:r>
            <a:r>
              <a:rPr lang="id-ID" sz="2300" dirty="0" smtClean="0">
                <a:solidFill>
                  <a:srgbClr val="6C0000"/>
                </a:solidFill>
                <a:latin typeface="Rockwell" pitchFamily="18" charset="0"/>
              </a:rPr>
              <a:t>penentu kelulusan tidak semata dari skor UN yang pengukurannya hanya lewat tes objektif, melainkan juga skor tes proses yang diukur dengan tes otentik</a:t>
            </a:r>
          </a:p>
          <a:p>
            <a:pPr>
              <a:buBlip>
                <a:blip r:embed="rId3"/>
              </a:buBlip>
            </a:pPr>
            <a:endParaRPr lang="id-ID" dirty="0" smtClean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	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(6)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600" b="1" dirty="0" smtClean="0">
                <a:solidFill>
                  <a:srgbClr val="6C0000"/>
                </a:solidFill>
                <a:latin typeface="Rockwell" pitchFamily="18" charset="0"/>
              </a:rPr>
              <a:t>    Ujian Ber-BI bentuk tradisional objektif, tetapi bernuansakan otentik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Ujian ber-BI secara tradisional dalam bentuk objektif pilihan ganda lebih memfokus pada pemahaman (aktif-reseptif) walau yang diteskan sebetulnya kompetensi aktif-produktif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Jika peserta didik telah terbiasa diuji secara otentik, artinya betul-betul ujian ber-BI, berhadapan dengan soal-soal ujian ber-BI dalam bentuk objektif tentunya lebih mudah</a:t>
            </a:r>
            <a:endParaRPr lang="id-ID" sz="2300" dirty="0" smtClean="0">
              <a:solidFill>
                <a:srgbClr val="6C0000"/>
              </a:solidFill>
              <a:latin typeface="Rockwell" pitchFamily="18" charset="0"/>
            </a:endParaRP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Dalam soal ujian objektif peserta uji tinggal merespon soal jawaban yang telah disediakan yang bernuansakan otentik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Bernuansakan otentik karena soal-soal itu juga menekankan kebermaknaan, namun bukan berkinerja aktif-produktif</a:t>
            </a:r>
          </a:p>
          <a:p>
            <a:pPr>
              <a:buBlip>
                <a:blip r:embed="rId3"/>
              </a:buBlip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Soal-soal ujian yang demikian juga sudah bagus dan mengukur kompetensi ber-BI</a:t>
            </a:r>
          </a:p>
          <a:p>
            <a:pPr>
              <a:buBlip>
                <a:blip r:embed="rId3"/>
              </a:buBlip>
            </a:pPr>
            <a:endParaRPr lang="id-ID" sz="2300" dirty="0" smtClean="0">
              <a:solidFill>
                <a:srgbClr val="6C0000"/>
              </a:solidFill>
              <a:latin typeface="Rockwell" pitchFamily="18" charset="0"/>
            </a:endParaRPr>
          </a:p>
          <a:p>
            <a:pPr>
              <a:buBlip>
                <a:blip r:embed="rId3"/>
              </a:buBlip>
            </a:pPr>
            <a:endParaRPr lang="id-ID" dirty="0" smtClean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762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STRATEGI </a:t>
            </a:r>
            <a:r>
              <a:rPr lang="en-US" b="1" dirty="0" smtClean="0">
                <a:solidFill>
                  <a:srgbClr val="6C0000"/>
                </a:solidFill>
                <a:latin typeface="Arial Black" pitchFamily="34" charset="0"/>
              </a:rPr>
              <a:t>A</a:t>
            </a:r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SESMEN OTENTIK</a:t>
            </a:r>
            <a:r>
              <a:rPr lang="id-ID" sz="2000" b="1" dirty="0" smtClean="0">
                <a:solidFill>
                  <a:srgbClr val="6C0000"/>
                </a:solidFill>
              </a:rPr>
              <a:t>(1)</a:t>
            </a:r>
            <a:endParaRPr lang="en-US" sz="3600" b="1" dirty="0" smtClean="0">
              <a:solidFill>
                <a:srgbClr val="6C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id-ID" sz="2200" b="1" dirty="0" smtClean="0">
                <a:solidFill>
                  <a:srgbClr val="C00000"/>
                </a:solidFill>
              </a:rPr>
              <a:t>Penilaian Kinerja (</a:t>
            </a:r>
            <a:r>
              <a:rPr lang="id-ID" sz="2200" b="1" i="1" dirty="0" smtClean="0">
                <a:solidFill>
                  <a:srgbClr val="C00000"/>
                </a:solidFill>
              </a:rPr>
              <a:t>Performance Assessment</a:t>
            </a:r>
            <a:r>
              <a:rPr lang="id-ID" sz="2200" b="1" dirty="0" smtClean="0">
                <a:solidFill>
                  <a:srgbClr val="C00000"/>
                </a:solidFill>
              </a:rPr>
              <a:t>): </a:t>
            </a:r>
          </a:p>
          <a:p>
            <a:pPr lvl="1">
              <a:buBlip>
                <a:blip r:embed="rId4"/>
              </a:buBlip>
            </a:pPr>
            <a:r>
              <a:rPr lang="id-ID" dirty="0" smtClean="0">
                <a:solidFill>
                  <a:srgbClr val="003399"/>
                </a:solidFill>
              </a:rPr>
              <a:t>Menguji kemampuan mendemonstrasikan pengetahuan dan keterampilan, menguji apa yang  diketahui dan dapat dilakukan, sebagaimana ditemukan dalam situasi nyata dan dalam konteks tertentu</a:t>
            </a:r>
          </a:p>
          <a:p>
            <a:pPr lvl="1">
              <a:buBlip>
                <a:blip r:embed="rId4"/>
              </a:buBlip>
            </a:pPr>
            <a:r>
              <a:rPr lang="id-ID" dirty="0" smtClean="0">
                <a:solidFill>
                  <a:srgbClr val="003399"/>
                </a:solidFill>
              </a:rPr>
              <a:t>Unjuk kerja dalam konteks hasil pembelajaran bahasa berkaitan dengan kinerja aktif-produktif lewat berbicara dan menulis</a:t>
            </a:r>
          </a:p>
          <a:p>
            <a:pPr lvl="1">
              <a:buBlip>
                <a:blip r:embed="rId4"/>
              </a:buBlip>
            </a:pPr>
            <a:r>
              <a:rPr lang="id-ID" dirty="0" smtClean="0">
                <a:solidFill>
                  <a:srgbClr val="003399"/>
                </a:solidFill>
              </a:rPr>
              <a:t>Kinerja sering dilakukan atau adalah berbicara dan menulis dengan segala jenisnya secara bermakna</a:t>
            </a:r>
          </a:p>
          <a:p>
            <a:pPr>
              <a:buBlip>
                <a:blip r:embed="rId3"/>
              </a:buBlip>
            </a:pPr>
            <a:r>
              <a:rPr lang="id-ID" sz="2200" b="1" dirty="0" smtClean="0">
                <a:solidFill>
                  <a:srgbClr val="C00000"/>
                </a:solidFill>
              </a:rPr>
              <a:t>Wawancara Lisan (O</a:t>
            </a:r>
            <a:r>
              <a:rPr lang="id-ID" sz="2200" b="1" i="1" dirty="0" smtClean="0">
                <a:solidFill>
                  <a:srgbClr val="C00000"/>
                </a:solidFill>
              </a:rPr>
              <a:t>ral Interview</a:t>
            </a:r>
            <a:r>
              <a:rPr lang="id-ID" sz="2200" b="1" dirty="0" smtClean="0">
                <a:solidFill>
                  <a:srgbClr val="C00000"/>
                </a:solidFill>
              </a:rPr>
              <a:t>)</a:t>
            </a:r>
            <a:r>
              <a:rPr lang="id-ID" sz="2200" dirty="0" smtClean="0">
                <a:solidFill>
                  <a:srgbClr val="C00000"/>
                </a:solidFill>
              </a:rPr>
              <a:t>: </a:t>
            </a:r>
          </a:p>
          <a:p>
            <a:pPr lvl="1">
              <a:buBlip>
                <a:blip r:embed="rId4"/>
              </a:buBlip>
            </a:pPr>
            <a:r>
              <a:rPr lang="id-ID" dirty="0" smtClean="0">
                <a:solidFill>
                  <a:srgbClr val="000099"/>
                </a:solidFill>
              </a:rPr>
              <a:t>Tugas ini bagian kinerja kebahasaan</a:t>
            </a:r>
          </a:p>
          <a:p>
            <a:pPr lvl="1">
              <a:buBlip>
                <a:blip r:embed="rId4"/>
              </a:buBlip>
            </a:pPr>
            <a:r>
              <a:rPr lang="id-ID" dirty="0" smtClean="0">
                <a:solidFill>
                  <a:srgbClr val="000099"/>
                </a:solidFill>
              </a:rPr>
              <a:t>Dalam penilaian pembelajaran bahasa tujuan utamanya  adalah menilai kompetensi peserta didik membahasakan secara lisan informasi yang ditanyakan</a:t>
            </a:r>
          </a:p>
          <a:p>
            <a:pPr lvl="1">
              <a:buBlip>
                <a:blip r:embed="rId4"/>
              </a:buBlip>
            </a:pPr>
            <a:r>
              <a:rPr lang="id-ID" dirty="0" smtClean="0">
                <a:solidFill>
                  <a:srgbClr val="000099"/>
                </a:solidFill>
              </a:rPr>
              <a:t>Dalam asesmen otentik yang diutamakan adalah ketepatan bahasa dan kejelasan informasi yang disampaikan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762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Strategi </a:t>
            </a:r>
            <a:r>
              <a:rPr lang="en-US" b="1" dirty="0" smtClean="0">
                <a:solidFill>
                  <a:srgbClr val="6C0000"/>
                </a:solidFill>
                <a:latin typeface="Arial Black" pitchFamily="34" charset="0"/>
              </a:rPr>
              <a:t>A</a:t>
            </a:r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sesmen Otentik</a:t>
            </a:r>
            <a:r>
              <a:rPr lang="id-ID" sz="2000" b="1" dirty="0" smtClean="0">
                <a:solidFill>
                  <a:srgbClr val="6C0000"/>
                </a:solidFill>
              </a:rPr>
              <a:t>(2)</a:t>
            </a:r>
            <a:endParaRPr lang="en-US" sz="3600" b="1" dirty="0" smtClean="0">
              <a:solidFill>
                <a:srgbClr val="6C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3"/>
              </a:buBlip>
            </a:pPr>
            <a:r>
              <a:rPr lang="id-ID" sz="3600" b="1" dirty="0" smtClean="0">
                <a:solidFill>
                  <a:srgbClr val="C00000"/>
                </a:solidFill>
              </a:rPr>
              <a:t>Pertanyaan Terbuka</a:t>
            </a:r>
            <a:r>
              <a:rPr lang="id-ID" sz="3600" dirty="0" smtClean="0">
                <a:solidFill>
                  <a:srgbClr val="C00000"/>
                </a:solidFill>
              </a:rPr>
              <a:t> (</a:t>
            </a:r>
            <a:r>
              <a:rPr lang="id-ID" sz="3600" b="1" dirty="0" smtClean="0">
                <a:solidFill>
                  <a:srgbClr val="C00000"/>
                </a:solidFill>
              </a:rPr>
              <a:t>C</a:t>
            </a:r>
            <a:r>
              <a:rPr lang="id-ID" sz="3600" b="1" i="1" dirty="0" smtClean="0">
                <a:solidFill>
                  <a:srgbClr val="C00000"/>
                </a:solidFill>
              </a:rPr>
              <a:t>onstructed-Response Items</a:t>
            </a:r>
            <a:r>
              <a:rPr lang="id-ID" sz="3600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4"/>
              </a:buBlip>
            </a:pPr>
            <a:r>
              <a:rPr lang="id-ID" sz="2800" dirty="0" smtClean="0">
                <a:solidFill>
                  <a:srgbClr val="000099"/>
                </a:solidFill>
              </a:rPr>
              <a:t> </a:t>
            </a:r>
            <a:r>
              <a:rPr lang="id-ID" sz="3200" dirty="0" smtClean="0">
                <a:solidFill>
                  <a:srgbClr val="000099"/>
                </a:solidFill>
              </a:rPr>
              <a:t>Penilaian dengan memberikan pertanyaan/tugas yang harus dijawab atau dilakukan oleh siswa secara tertulis atau lisan</a:t>
            </a:r>
          </a:p>
          <a:p>
            <a:pPr>
              <a:buBlip>
                <a:blip r:embed="rId4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Pertanyaan harus memaksa siswa mengreasikan jawaban yang menunjukkan kualitas berpikir, mengembangkan argumentasi, dan membuat kesimpulan. </a:t>
            </a:r>
          </a:p>
          <a:p>
            <a:pPr>
              <a:buBlip>
                <a:blip r:embed="rId4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Kemampuan memilih atau mengreasikan pesan dan bahasa secara akurat dan tepat mencerminkan kualitas berpikir tingkat tinggi.</a:t>
            </a:r>
          </a:p>
          <a:p>
            <a:pPr>
              <a:buBlip>
                <a:blip r:embed="rId3"/>
              </a:buBlip>
            </a:pPr>
            <a:r>
              <a:rPr lang="id-ID" sz="3500" b="1" dirty="0" smtClean="0">
                <a:solidFill>
                  <a:srgbClr val="C00000"/>
                </a:solidFill>
              </a:rPr>
              <a:t>Menceritakan kembali Teks atau Cerita (S</a:t>
            </a:r>
            <a:r>
              <a:rPr lang="id-ID" sz="3500" b="1" i="1" dirty="0" smtClean="0">
                <a:solidFill>
                  <a:srgbClr val="C00000"/>
                </a:solidFill>
              </a:rPr>
              <a:t>tory or Text Retelling</a:t>
            </a:r>
            <a:r>
              <a:rPr lang="id-ID" sz="35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4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Pemberian tugas menceritakan kembali wacana yang didengar atau dibaca secara lisan atau tertulis</a:t>
            </a:r>
          </a:p>
          <a:p>
            <a:pPr>
              <a:buBlip>
                <a:blip r:embed="rId4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Ada integrasi beberapa kemampuan berbahasa. Misalnya teks bacaan dapat diceritakan kembali secara lisan dan tertulis.</a:t>
            </a:r>
          </a:p>
          <a:p>
            <a:pPr>
              <a:buBlip>
                <a:blip r:embed="rId4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Tugas ini dimaksudkan untuk mengukur kompetensi pemahaman isi dan informasi yang terkandung dalam wacana yang disampaikan.</a:t>
            </a:r>
          </a:p>
          <a:p>
            <a:pPr>
              <a:buBlip>
                <a:blip r:embed="rId4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Penilaian terkait dengan ketepatan bahasa dan ketepatan informasi yang terkandung dalam wacana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762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Strategi </a:t>
            </a:r>
            <a:r>
              <a:rPr lang="en-US" b="1" dirty="0" smtClean="0">
                <a:solidFill>
                  <a:srgbClr val="6C0000"/>
                </a:solidFill>
                <a:latin typeface="Arial Black" pitchFamily="34" charset="0"/>
              </a:rPr>
              <a:t>A</a:t>
            </a:r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sesmen Otentik</a:t>
            </a:r>
            <a:r>
              <a:rPr lang="id-ID" sz="2000" b="1" dirty="0" smtClean="0">
                <a:solidFill>
                  <a:srgbClr val="6C0000"/>
                </a:solidFill>
              </a:rPr>
              <a:t>(3)</a:t>
            </a:r>
            <a:endParaRPr lang="en-US" sz="3600" b="1" dirty="0" smtClean="0">
              <a:solidFill>
                <a:srgbClr val="6C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 fontScale="47500" lnSpcReduction="20000"/>
          </a:bodyPr>
          <a:lstStyle/>
          <a:p>
            <a:pPr>
              <a:buBlip>
                <a:blip r:embed="rId3"/>
              </a:buBlip>
            </a:pPr>
            <a:r>
              <a:rPr lang="id-ID" sz="4600" b="1" dirty="0" smtClean="0">
                <a:solidFill>
                  <a:srgbClr val="C00000"/>
                </a:solidFill>
              </a:rPr>
              <a:t>Portofolio (</a:t>
            </a:r>
            <a:r>
              <a:rPr lang="id-ID" sz="4600" b="1" i="1" dirty="0" smtClean="0">
                <a:solidFill>
                  <a:srgbClr val="C00000"/>
                </a:solidFill>
              </a:rPr>
              <a:t>Portfolio</a:t>
            </a:r>
            <a:r>
              <a:rPr lang="id-ID" sz="4600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Portofolio: asesmen otentik yang tepat dipakai dalam penilaian proses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Portofolio: kumpulan karya siswa yang dibuat secara terencana dan sistemik yang kemudian dianalisis secara cermat untuk menunjukkan perkembangan kemajuan mereka setiap waktu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Jika ada banyak karya,  dipilih dengan memergunakan kriteria tertentu, misalnya yang relevan, bermakna, dan menggambarkan kemajuan serta capaian belajar</a:t>
            </a:r>
          </a:p>
          <a:p>
            <a:pPr>
              <a:buBlip>
                <a:blip r:embed="rId3"/>
              </a:buBlip>
            </a:pPr>
            <a:r>
              <a:rPr lang="id-ID" sz="4600" b="1" dirty="0" smtClean="0">
                <a:solidFill>
                  <a:srgbClr val="C00000"/>
                </a:solidFill>
              </a:rPr>
              <a:t>Proyek (</a:t>
            </a:r>
            <a:r>
              <a:rPr lang="id-ID" sz="4600" b="1" i="1" dirty="0" smtClean="0">
                <a:solidFill>
                  <a:srgbClr val="C00000"/>
                </a:solidFill>
              </a:rPr>
              <a:t>Projects</a:t>
            </a:r>
            <a:r>
              <a:rPr lang="id-ID" sz="46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Tugas penelitian seperti menganalisis fiksi, makna puisi-puisi anak, tajuk rencana bermuatan kependidikan di koran, pementasan drama, dll.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Pemilihan topik proyek sebaiknya didiskusikan dengan peserta didik. Kegiatan proyek harus dapat diselesaikan dalam jangka waktu tertentu.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Tugas proyek merupakan kegiatan investigasi sejak perencanaan, pengumpulan data, pengorganisasian, pengolahan dan penyajian data sampai pembuatan laporan</a:t>
            </a:r>
          </a:p>
          <a:p>
            <a:pPr>
              <a:buBlip>
                <a:blip r:embed="rId4"/>
              </a:buBlip>
            </a:pPr>
            <a:r>
              <a:rPr lang="id-ID" sz="4000" dirty="0" smtClean="0">
                <a:solidFill>
                  <a:srgbClr val="000099"/>
                </a:solidFill>
              </a:rPr>
              <a:t>Tugas proyek menunjukkan penguasaan pengetahuan, pemahaman, aplikasi, analisis, sintesis informasi,  sampai dengan pemaknaan dan penyimpulan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7038"/>
            <a:ext cx="7162800" cy="868362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id-ID" sz="4800" b="1" dirty="0" smtClean="0">
                <a:solidFill>
                  <a:srgbClr val="003300"/>
                </a:solidFill>
                <a:latin typeface="Arial Black" pitchFamily="34" charset="0"/>
              </a:rPr>
              <a:t>PENDAHULUAN</a:t>
            </a:r>
            <a:r>
              <a:rPr lang="id-ID" sz="2400" dirty="0" smtClean="0">
                <a:solidFill>
                  <a:srgbClr val="0000CC"/>
                </a:solidFill>
              </a:rPr>
              <a:t>(1)</a:t>
            </a:r>
            <a:endParaRPr lang="en-US" sz="2800" dirty="0" smtClean="0">
              <a:solidFill>
                <a:srgbClr val="00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Ada berbagai faktor yang memengaruhi keberhasilan atau ketidakberhasilan kegiatan pembelajaran, juga untuk pembelajaran bahasa Indonesia (BI)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Berbagai dapat saja diredusir ke dalam beberapa faktor utama, misalnya faktor pembelajar, guru, bahan ajar, dan model evaluasi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Tiap faktor tersebut dapat dirinci lagi ke dalam sejumlah subfaktor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Namun, satu hal yang pasti ada sifat saling ketergantungan, saling memengaruhi di antara faktor-faktor tersebut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Seorang guru mungkin saja kreatif, inovatif, dan rajin mengembangkan diri, tetapi jika tidak diimbangi oleh faktor-faktor yang lain, hasilnya juga tidak akan maksimal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Seorang guru Bahasa Indonesia membelajarkan peserta didik dengan menekankan kompetensi berbahasa Indonesia, tetapi jika soal ujian masih lebih mengujikan kompetensi bahasa, hasilnya juga kurang memuaskan</a:t>
            </a:r>
            <a:endParaRPr lang="en-US" sz="2300" dirty="0" smtClean="0">
              <a:solidFill>
                <a:schemeClr val="accent4">
                  <a:lumMod val="50000"/>
                </a:schemeClr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8683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(1)</a:t>
            </a:r>
            <a:endParaRPr lang="en-US" sz="1800" b="1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Tes kinerja berbahasa dan bersatra mesti melalui keempat kompetensi berbahasa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Persoalannya adalah bagaimana mengembangkan  soal keempat kompetensi berbahasa tersebut menjadi tes otentik (atau minimal bernuansakan otentik)</a:t>
            </a:r>
          </a:p>
          <a:p>
            <a:pPr>
              <a:buBlip>
                <a:blip r:embed="rId3"/>
              </a:buBlip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Tes berbicara dan menulis mudah untuk dijadikan tes otentik, tetapi bagaimana tes menyimak dan membaca yang bersifat aktif reseptif yang notabene lebih banyak untuk mengukur pemahaman?</a:t>
            </a:r>
          </a:p>
          <a:p>
            <a:pPr>
              <a:buBlip>
                <a:blip r:embed="rId3"/>
              </a:buBlip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Sebetulnya, kuncinya adalah bagaimana cara mengukur kemampuan pemahaman itu</a:t>
            </a:r>
          </a:p>
          <a:p>
            <a:pPr>
              <a:buBlip>
                <a:blip r:embed="rId3"/>
              </a:buBlip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Tes yang lazim (tradisional-objektif ) adalah meminta siswa merespon jawaban </a:t>
            </a:r>
            <a:r>
              <a:rPr lang="id-ID" sz="2400" dirty="0" smtClean="0">
                <a:solidFill>
                  <a:srgbClr val="FF0000"/>
                </a:solidFill>
                <a:latin typeface="Rockwell" pitchFamily="18" charset="0"/>
              </a:rPr>
              <a:t>(s</a:t>
            </a:r>
            <a:r>
              <a:rPr lang="en-US" sz="2400" i="1" dirty="0" smtClean="0">
                <a:solidFill>
                  <a:srgbClr val="FF0000"/>
                </a:solidFill>
                <a:latin typeface="Rockwell" pitchFamily="18" charset="0"/>
              </a:rPr>
              <a:t>electing a 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r</a:t>
            </a:r>
            <a:r>
              <a:rPr lang="en-US" sz="2400" i="1" dirty="0" err="1" smtClean="0">
                <a:solidFill>
                  <a:srgbClr val="FF0000"/>
                </a:solidFill>
                <a:latin typeface="Rockwell" pitchFamily="18" charset="0"/>
              </a:rPr>
              <a:t>esponse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)</a:t>
            </a:r>
            <a:endParaRPr lang="id-ID" sz="2400" dirty="0" smtClean="0">
              <a:solidFill>
                <a:srgbClr val="FF0000"/>
              </a:solidFill>
              <a:latin typeface="Rockwell" pitchFamily="18" charset="0"/>
            </a:endParaRPr>
          </a:p>
          <a:p>
            <a:pPr>
              <a:buBlip>
                <a:blip r:embed="rId3"/>
              </a:buBlip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Padahal, tes otentik menuntut siswa untuk melakukan sesuatu </a:t>
            </a:r>
            <a:r>
              <a:rPr lang="id-ID" sz="2400" dirty="0" smtClean="0">
                <a:solidFill>
                  <a:srgbClr val="FF0000"/>
                </a:solidFill>
                <a:latin typeface="Rockwell" pitchFamily="18" charset="0"/>
              </a:rPr>
              <a:t>(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4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4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400" i="1" dirty="0" smtClean="0">
                <a:solidFill>
                  <a:srgbClr val="FF0000"/>
                </a:solidFill>
                <a:latin typeface="Rockwell" pitchFamily="18" charset="0"/>
              </a:rPr>
              <a:t>ask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) </a:t>
            </a: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sebagai bukti nyata bahwa mereka memang memahami hal-hal yang dipelajari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id-ID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7620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2000" b="1" dirty="0" smtClean="0">
                <a:solidFill>
                  <a:schemeClr val="bg1"/>
                </a:solidFill>
                <a:latin typeface="Rockwell" pitchFamily="18" charset="0"/>
              </a:rPr>
              <a:t>(2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Jadi, masalahnya adalah bagaimana membuat tes menyimak dan membaca menjadi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dan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bukan sekadar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s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electing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r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esponse</a:t>
            </a:r>
            <a:endParaRPr lang="id-ID" sz="2800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Di pihak lain, </a:t>
            </a:r>
            <a:r>
              <a:rPr lang="id-ID" sz="2800" dirty="0" smtClean="0">
                <a:solidFill>
                  <a:srgbClr val="FF0000"/>
                </a:solidFill>
                <a:latin typeface="Rockwell" pitchFamily="18" charset="0"/>
              </a:rPr>
              <a:t>tes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r>
              <a:rPr lang="id-ID" sz="2800" dirty="0" smtClean="0">
                <a:solidFill>
                  <a:srgbClr val="FF0000"/>
                </a:solidFill>
                <a:latin typeface="Rockwell" pitchFamily="18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menuntut peserta didik untuk aktif produktif  dalam bentuk unjuk kerja berbahasa secara bermakna</a:t>
            </a:r>
          </a:p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Hal itu berarti bahwa untuk mengukur kemampuan menyimak dan membaca dibuat menjadi tes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endParaRPr lang="id-ID" sz="2800" i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268288" indent="-268288">
              <a:buBlip>
                <a:blip r:embed="rId3"/>
              </a:buBlip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Respon biasanya terkait dengan pemahaman siswa tentang materi yang disimak atau didengarkan, dan respon itu hatrus diubah menjadi tes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endParaRPr lang="id-ID" sz="2800" i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268288" indent="-268288">
              <a:buBlip>
                <a:blip r:embed="rId3"/>
              </a:buBlip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Soal  harus dijadikan tugas-tugas kinerja bahasa secara bermakna walau hal itu juga harus tetap diprasyarati kemampuan pemahaman bahan yang disimak dan dibaca</a:t>
            </a:r>
          </a:p>
          <a:p>
            <a:pPr marL="268288" indent="-268288">
              <a:buBlip>
                <a:blip r:embed="rId3"/>
              </a:buBlip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Artinya, tanpa bekal pemahaman isi teks yang didengar atau dibaca, peserta didik </a:t>
            </a:r>
            <a:r>
              <a:rPr lang="id-ID" sz="2700" dirty="0" smtClean="0">
                <a:solidFill>
                  <a:srgbClr val="002060"/>
                </a:solidFill>
                <a:latin typeface="Rockwell" pitchFamily="18" charset="0"/>
              </a:rPr>
              <a:t>tidak bisa melakukan tugas yang diberikan</a:t>
            </a:r>
          </a:p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endParaRPr lang="id-ID" sz="24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id-ID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2000" b="1" dirty="0" smtClean="0">
                <a:solidFill>
                  <a:schemeClr val="bg1"/>
                </a:solidFill>
                <a:latin typeface="Rockwell" pitchFamily="18" charset="0"/>
              </a:rPr>
              <a:t>(3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Bentuk kinerja bahasa adalah berbicara atau menulis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Jadi, tes menyimak dan membaca kini diubah dengan menuntut jawaban siswa lewat berbicara atau menulis, jadi mereka mengreasikan jawaban sendiri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Bentuk tugas kinerja dapat berupa menceritakan kembali secara lisan dan atau menuliskan kembali secara tertulis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Selain itu, agar tugas-tugas itu juga harus bermakna sebagaimana tuntutan tes otentik, perlu adanya komentar atau tanggapan kawannya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Tanggapan ditekankan pada isi teks, tetapi dapat juga berkaitan dengan aspek kebahasaan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Untuk menilai tingkat kemampuan siswa dibuatkan lembar-lembar rubrik yang sesuai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Di bawah dicontohkan rubrik yang dimaksud 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id-ID" sz="2400" b="1" dirty="0" smtClean="0">
                <a:solidFill>
                  <a:srgbClr val="6C0000"/>
                </a:solidFill>
              </a:rPr>
              <a:t>Contoh Rubrik Penilaian Kinerja Pemahaman Menyimak/Membaca Secara Lisan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53401" cy="44398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3541184"/>
                <a:gridCol w="830439"/>
                <a:gridCol w="830439"/>
                <a:gridCol w="754945"/>
                <a:gridCol w="754945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No.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Aspek</a:t>
                      </a:r>
                      <a:r>
                        <a:rPr lang="id-ID" sz="2000" b="1" baseline="0" dirty="0" smtClean="0">
                          <a:solidFill>
                            <a:srgbClr val="002060"/>
                          </a:solidFill>
                        </a:rPr>
                        <a:t> yang Dinilai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Tingkat  Kefasihan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Pemahaman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Keruntutan pengungkapan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613053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Kelancaran dan kewajaran pengungkapan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6. 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Kebermaknaan penuturan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710363">
                <a:tc gridSpan="2">
                  <a:txBody>
                    <a:bodyPr/>
                    <a:lstStyle/>
                    <a:p>
                      <a:pPr algn="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Jumlah Skor:</a:t>
                      </a:r>
                    </a:p>
                    <a:p>
                      <a:pPr algn="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Nilai</a:t>
                      </a:r>
                      <a:r>
                        <a:rPr lang="id-ID" sz="2000" b="1" dirty="0" smtClean="0"/>
                        <a:t>: 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id-ID" sz="2400" b="1" dirty="0" smtClean="0">
                <a:solidFill>
                  <a:srgbClr val="6C0000"/>
                </a:solidFill>
              </a:rPr>
              <a:t>Contoh Rubrik Penilaian Kinerja Pemahaman Menyimak/membaca Secara Tertulis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47238" cy="4445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3809999"/>
                <a:gridCol w="694268"/>
                <a:gridCol w="830439"/>
                <a:gridCol w="766092"/>
                <a:gridCol w="781191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No.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Aspek</a:t>
                      </a:r>
                      <a:r>
                        <a:rPr lang="id-ID" sz="2000" b="1" baseline="0" dirty="0" smtClean="0">
                          <a:solidFill>
                            <a:srgbClr val="002060"/>
                          </a:solidFill>
                        </a:rPr>
                        <a:t> yang Dinilai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Tingkat  Ketepatan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Pemahaman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Keruntuttan pengungkapan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Ejaan dan tatatulis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6. 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Kebermaknaan penuturan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725290">
                <a:tc gridSpan="2">
                  <a:txBody>
                    <a:bodyPr/>
                    <a:lstStyle/>
                    <a:p>
                      <a:pPr algn="r"/>
                      <a:r>
                        <a:rPr lang="id-ID" sz="2400" dirty="0" smtClean="0">
                          <a:solidFill>
                            <a:srgbClr val="002060"/>
                          </a:solidFill>
                        </a:rPr>
                        <a:t>Jumlah Skor:</a:t>
                      </a:r>
                    </a:p>
                    <a:p>
                      <a:pPr algn="r"/>
                      <a:r>
                        <a:rPr lang="id-ID" sz="2400" dirty="0" smtClean="0">
                          <a:solidFill>
                            <a:srgbClr val="002060"/>
                          </a:solidFill>
                        </a:rPr>
                        <a:t>Nilai</a:t>
                      </a:r>
                      <a:r>
                        <a:rPr lang="id-ID" sz="2400" dirty="0" smtClean="0"/>
                        <a:t>:</a:t>
                      </a:r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71596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2000" b="1" dirty="0" smtClean="0">
                <a:solidFill>
                  <a:schemeClr val="bg1"/>
                </a:solidFill>
                <a:latin typeface="Rockwell" pitchFamily="18" charset="0"/>
              </a:rPr>
              <a:t>(4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Tes kompetensi berbicara dan menulis otomatis akan berwujud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5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ask</a:t>
            </a:r>
            <a:r>
              <a:rPr lang="id-ID" sz="2500" i="1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dan bukan sekadar memilih respon yang disediakan,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s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electing 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r</a:t>
            </a:r>
            <a:r>
              <a:rPr lang="en-US" sz="2500" i="1" dirty="0" err="1" smtClean="0">
                <a:solidFill>
                  <a:srgbClr val="FF0000"/>
                </a:solidFill>
                <a:latin typeface="Rockwell" pitchFamily="18" charset="0"/>
              </a:rPr>
              <a:t>esponse</a:t>
            </a:r>
            <a:endParaRPr lang="id-ID" sz="2500" i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Jika tes sudah berupa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5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ask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, kita tinggal membawa, menjadikan, atau memastikan bahwa tugas-tugas itu bermakna sesuai dengan tuntutan tes otentik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Tugas kinerja berbicara  dapat berupa  </a:t>
            </a:r>
            <a:r>
              <a:rPr lang="id-ID" sz="2500" dirty="0" smtClean="0">
                <a:solidFill>
                  <a:srgbClr val="FF0000"/>
                </a:solidFill>
                <a:latin typeface="Rockwell" pitchFamily="18" charset="0"/>
              </a:rPr>
              <a:t>berdiskusi, berpidato, wawancara, penyampaian laporan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, dll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Tugas kinerja menulis dapat berupa </a:t>
            </a:r>
            <a:r>
              <a:rPr lang="id-ID" sz="2500" dirty="0" smtClean="0">
                <a:solidFill>
                  <a:srgbClr val="FF0000"/>
                </a:solidFill>
                <a:latin typeface="Rockwell" pitchFamily="18" charset="0"/>
              </a:rPr>
              <a:t>menulis dengan tema tertentu, membuat laporan kegiatan, membuat resensi buku, membuat bermacam surat, menulis puisi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, dll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Model penyekoran tes berbicara dan menulis secara  otentik adalah dengan rubrik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Ada banyak model rubrik penilaian tergantung pada tugas berbicara atau menulis yang diberikan</a:t>
            </a:r>
          </a:p>
          <a:p>
            <a:pPr>
              <a:buBlip>
                <a:blip r:embed="rId3"/>
              </a:buBlip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Di bawah dicontohkan beberapa model rubrik penilaian untuk  kinerja berbicara dan menu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 eaLnBrk="1" hangingPunct="1"/>
            <a:r>
              <a:rPr lang="id-ID" sz="2400" b="1" dirty="0" smtClean="0">
                <a:solidFill>
                  <a:srgbClr val="003300"/>
                </a:solidFill>
              </a:rPr>
              <a:t>Contoh Pedoman Penilaian Kompetensi Berbicara (Contoh 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599" cy="447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733800"/>
                <a:gridCol w="838200"/>
                <a:gridCol w="762000"/>
                <a:gridCol w="838200"/>
                <a:gridCol w="762000"/>
                <a:gridCol w="685799"/>
              </a:tblGrid>
              <a:tr h="394855"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No.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Aspek  yang Dinilai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Tingkat  Kefasihan</a:t>
                      </a:r>
                      <a:endParaRPr lang="id-ID" sz="20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4855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Keaktualan topik penuturan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Keluasan materi penuturan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>
                          <a:latin typeface="Rockwell" pitchFamily="18" charset="0"/>
                        </a:rPr>
                        <a:t>Keruntutan penyampaian gagasan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6.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Kelancaran dan kewajaran penuturan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 gridSpan="2">
                  <a:txBody>
                    <a:bodyPr/>
                    <a:lstStyle/>
                    <a:p>
                      <a:pPr algn="r"/>
                      <a:r>
                        <a:rPr lang="id-ID" sz="2400" dirty="0" smtClean="0">
                          <a:latin typeface="Rockwell" pitchFamily="18" charset="0"/>
                        </a:rPr>
                        <a:t>Jumlah Skor:</a:t>
                      </a:r>
                    </a:p>
                    <a:p>
                      <a:pPr algn="r"/>
                      <a:r>
                        <a:rPr lang="id-ID" sz="2400" dirty="0" smtClean="0">
                          <a:latin typeface="Rockwell" pitchFamily="18" charset="0"/>
                        </a:rPr>
                        <a:t>Nila</a:t>
                      </a:r>
                      <a:r>
                        <a:rPr lang="id-ID" sz="2400" dirty="0" smtClean="0"/>
                        <a:t>i:</a:t>
                      </a:r>
                      <a:endParaRPr lang="id-ID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01000" cy="600075"/>
          </a:xfrm>
          <a:noFill/>
        </p:spPr>
        <p:txBody>
          <a:bodyPr anchor="ctr"/>
          <a:lstStyle/>
          <a:p>
            <a:pPr algn="ctr" eaLnBrk="1" hangingPunct="1"/>
            <a:r>
              <a:rPr lang="id-ID" sz="2400" b="1" dirty="0" smtClean="0">
                <a:solidFill>
                  <a:srgbClr val="A50021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Contoh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</a:rPr>
              <a:t>Pedoman</a:t>
            </a:r>
            <a:r>
              <a:rPr lang="en-US" sz="2400" b="1" dirty="0" err="1" smtClean="0">
                <a:solidFill>
                  <a:srgbClr val="002060"/>
                </a:solidFill>
              </a:rPr>
              <a:t>Penilaian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Kemampuan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Berbicara</a:t>
            </a:r>
            <a:r>
              <a:rPr lang="id-ID" sz="2400" b="1" dirty="0" smtClean="0">
                <a:solidFill>
                  <a:srgbClr val="002060"/>
                </a:solidFill>
              </a:rPr>
              <a:t> (Contoh 2)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1014" name="Group 198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7924800" cy="4259054"/>
        </p:xfrm>
        <a:graphic>
          <a:graphicData uri="http://schemas.openxmlformats.org/drawingml/2006/table">
            <a:tbl>
              <a:tblPr/>
              <a:tblGrid>
                <a:gridCol w="605366"/>
                <a:gridCol w="994834"/>
                <a:gridCol w="1143000"/>
                <a:gridCol w="1143000"/>
                <a:gridCol w="1076806"/>
                <a:gridCol w="1120679"/>
                <a:gridCol w="800485"/>
                <a:gridCol w="1040630"/>
              </a:tblGrid>
              <a:tr h="5766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Nama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Siswa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Aspek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Dinilai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Jumlah Skor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87114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Keakuratan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&amp; Kelengkap-an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Informasi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Keruntutan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Penyampaian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Gagasan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Ketepatan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Struktur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&amp;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Kosakata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lancaran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dan Kewajaran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Gaya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Pengu-capan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5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0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548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6019800"/>
            <a:ext cx="434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rgbClr val="000099"/>
                </a:solidFill>
                <a:latin typeface="Rockwell" pitchFamily="18" charset="0"/>
              </a:rPr>
              <a:t>*) Skor  Maksimal</a:t>
            </a:r>
            <a:endParaRPr lang="id-ID" dirty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533400"/>
          </a:xfrm>
          <a:noFill/>
          <a:ln>
            <a:noFill/>
          </a:ln>
        </p:spPr>
        <p:txBody>
          <a:bodyPr/>
          <a:lstStyle/>
          <a:p>
            <a:r>
              <a:rPr lang="id-ID" sz="2400" b="1" dirty="0" smtClean="0">
                <a:solidFill>
                  <a:srgbClr val="002060"/>
                </a:solidFill>
              </a:rPr>
              <a:t>Contoh Panduan Penilaian Menulis (Contoh 1)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83163"/>
          </a:xfrm>
        </p:spPr>
        <p:txBody>
          <a:bodyPr/>
          <a:lstStyle/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pPr>
              <a:buFontTx/>
              <a:buNone/>
            </a:pPr>
            <a:endParaRPr lang="id-ID" smtClean="0"/>
          </a:p>
          <a:p>
            <a:endParaRPr lang="id-ID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143000"/>
          <a:ext cx="8001001" cy="49530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5968"/>
                <a:gridCol w="3372970"/>
                <a:gridCol w="784412"/>
                <a:gridCol w="862853"/>
                <a:gridCol w="784412"/>
                <a:gridCol w="784412"/>
                <a:gridCol w="705974"/>
              </a:tblGrid>
              <a:tr h="456919"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No.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Komponen yang Dinilai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Tingkat Ketercapaian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5691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1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2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3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4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5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Keaktualan topik penulisan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Keluasan materi penulisan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7624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>
                          <a:latin typeface="Rockwell" pitchFamily="18" charset="0"/>
                        </a:rPr>
                        <a:t>Keruntutan penyampaian gagasan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6.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 ejaan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86945">
                <a:tc gridSpan="2">
                  <a:txBody>
                    <a:bodyPr/>
                    <a:lstStyle/>
                    <a:p>
                      <a:pPr algn="r"/>
                      <a:r>
                        <a:rPr lang="id-ID" sz="2400" b="1" dirty="0" smtClean="0"/>
                        <a:t>Jumlah</a:t>
                      </a:r>
                      <a:r>
                        <a:rPr lang="id-ID" sz="2400" b="1" baseline="0" dirty="0" smtClean="0"/>
                        <a:t>  Skor:</a:t>
                      </a:r>
                    </a:p>
                    <a:p>
                      <a:pPr algn="r"/>
                      <a:r>
                        <a:rPr lang="id-ID" sz="2400" b="1" baseline="0" dirty="0" smtClean="0"/>
                        <a:t>Nilai:</a:t>
                      </a:r>
                      <a:endParaRPr lang="id-ID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0038" cy="742950"/>
          </a:xfrm>
          <a:noFill/>
          <a:ln>
            <a:noFill/>
          </a:ln>
        </p:spPr>
        <p:txBody>
          <a:bodyPr/>
          <a:lstStyle/>
          <a:p>
            <a:r>
              <a:rPr lang="id-ID" sz="2400" b="1" dirty="0" smtClean="0">
                <a:solidFill>
                  <a:srgbClr val="002060"/>
                </a:solidFill>
              </a:rPr>
              <a:t>Contoh Panduan Penilaian Menulis (Contoh 2)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endParaRPr lang="en-US" smtClean="0"/>
          </a:p>
          <a:p>
            <a:pPr marL="0" indent="0" algn="r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967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5510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graphicFrame>
        <p:nvGraphicFramePr>
          <p:cNvPr id="277595" name="Group 91"/>
          <p:cNvGraphicFramePr>
            <a:graphicFrameLocks noGrp="1"/>
          </p:cNvGraphicFramePr>
          <p:nvPr/>
        </p:nvGraphicFramePr>
        <p:xfrm>
          <a:off x="304800" y="1447800"/>
          <a:ext cx="8497888" cy="4139566"/>
        </p:xfrm>
        <a:graphic>
          <a:graphicData uri="http://schemas.openxmlformats.org/drawingml/2006/table">
            <a:tbl>
              <a:tblPr/>
              <a:tblGrid>
                <a:gridCol w="644525"/>
                <a:gridCol w="1336675"/>
                <a:gridCol w="914400"/>
                <a:gridCol w="1460500"/>
                <a:gridCol w="1143000"/>
                <a:gridCol w="1071563"/>
                <a:gridCol w="927100"/>
                <a:gridCol w="1000125"/>
              </a:tblGrid>
              <a:tr h="762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Nama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Siswa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Skor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Aspek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Dinilai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Isi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Organisasi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Isi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Struktur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Bahasa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Diksi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Ejaan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&amp; Tata tulis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Juml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h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Skor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139" name="Rectangle 83"/>
          <p:cNvSpPr>
            <a:spLocks noChangeArrowheads="1"/>
          </p:cNvSpPr>
          <p:nvPr/>
        </p:nvSpPr>
        <p:spPr bwMode="auto">
          <a:xfrm>
            <a:off x="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81000" y="5715000"/>
            <a:ext cx="3352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rgbClr val="002060"/>
                </a:solidFill>
              </a:rPr>
              <a:t>*) Skor Maksimal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7038"/>
            <a:ext cx="7162800" cy="868362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id-ID" sz="4800" b="1" dirty="0" smtClean="0">
                <a:solidFill>
                  <a:srgbClr val="6C0000"/>
                </a:solidFill>
                <a:latin typeface="Arial Black" pitchFamily="34" charset="0"/>
              </a:rPr>
              <a:t>Pendahuluan</a:t>
            </a:r>
            <a:r>
              <a:rPr lang="id-ID" sz="2400" dirty="0" smtClean="0">
                <a:solidFill>
                  <a:srgbClr val="6C0000"/>
                </a:solidFill>
              </a:rPr>
              <a:t>(2)</a:t>
            </a:r>
            <a:endParaRPr lang="en-US" sz="2800" dirty="0" smtClean="0">
              <a:solidFill>
                <a:srgbClr val="6C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Sebaliknya, tim pembuat soal ujian (misalnya Ujian Nasional, UN) membuat soal BI dengan benar-benar mengukur kompetensi ber-BI sesuai dengan fungsi bahasa di masyarakat, tetapi jika para guru di sekolah masih menekankan pembelajaran pada kompetensi BI, hasilnya juga kurang maksimal.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Berbagai faktor penentu keberhasilan pembelajaran, antara apa dan bagaimana pembelajaran yang dilakukan guru dan apa yang ditagih dalam UN harus selaras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Kegagalan capaian maksimal peserta didik dalam berbagai level pendidikan, perlu ditemukan  penyebabnya dalam faktor-faktor penentu utama 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Dalam kaitan ini: antara apa dan bagaimana pembelajaran yang dilakukan para guru dan apa yang diujikan dalam UN</a:t>
            </a:r>
            <a:endParaRPr lang="en-US" sz="2300" dirty="0" smtClean="0">
              <a:solidFill>
                <a:schemeClr val="accent4">
                  <a:lumMod val="50000"/>
                </a:schemeClr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3914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4000" b="1" dirty="0" smtClean="0">
                <a:solidFill>
                  <a:srgbClr val="000099"/>
                </a:solidFill>
              </a:rPr>
              <a:t>Model </a:t>
            </a:r>
            <a:r>
              <a:rPr lang="en-US" sz="4000" b="1" dirty="0" err="1" smtClean="0">
                <a:solidFill>
                  <a:srgbClr val="000099"/>
                </a:solidFill>
              </a:rPr>
              <a:t>Penilaian</a:t>
            </a:r>
            <a:r>
              <a:rPr lang="en-US" sz="4000" b="1" dirty="0" smtClean="0">
                <a:solidFill>
                  <a:srgbClr val="000099"/>
                </a:solidFill>
              </a:rPr>
              <a:t> </a:t>
            </a:r>
            <a:r>
              <a:rPr lang="id-ID" sz="4000" b="1" dirty="0" smtClean="0">
                <a:solidFill>
                  <a:srgbClr val="000099"/>
                </a:solidFill>
              </a:rPr>
              <a:t>Otentik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361950" lvl="1" indent="-361950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Jadi, model penilaian otentik memergunakan model penilaian analitis daripada holistis</a:t>
            </a:r>
          </a:p>
          <a:p>
            <a:pPr marL="361950" lvl="1" indent="-361950">
              <a:lnSpc>
                <a:spcPct val="80000"/>
              </a:lnSpc>
              <a:buBlip>
                <a:blip r:embed="rId3"/>
              </a:buBlip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Penilaian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karangan</a:t>
            </a: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 atau unjuk kerja yang lain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dirinci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komponen-komponen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tertentu</a:t>
            </a:r>
            <a:endParaRPr lang="id-ID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lnSpc>
                <a:spcPct val="80000"/>
              </a:lnSpc>
              <a:buBlip>
                <a:blip r:embed="rId3"/>
              </a:buBlip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Tiap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diberi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bobot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sesuai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perannya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karangan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secara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keseluruhan</a:t>
            </a:r>
            <a:endParaRPr lang="en-US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lnSpc>
                <a:spcPct val="80000"/>
              </a:lnSpc>
              <a:buBlip>
                <a:blip r:embed="rId3"/>
              </a:buBlip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Skor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sebuah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karangan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diperoleh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menjumlah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seluruh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skor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per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</a:t>
            </a:r>
            <a:endParaRPr lang="en-US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indent="-361950">
              <a:lnSpc>
                <a:spcPct val="80000"/>
              </a:lnSpc>
              <a:buBlip>
                <a:blip r:embed="rId3"/>
              </a:buBlip>
              <a:defRPr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Dengan model analitis kita akan tahu komponen tertentu yang sudah baik atau sebaliknya</a:t>
            </a:r>
          </a:p>
          <a:p>
            <a:pPr marL="361950" indent="-361950">
              <a:lnSpc>
                <a:spcPct val="80000"/>
              </a:lnSpc>
              <a:buBlip>
                <a:blip r:embed="rId3"/>
              </a:buBlip>
              <a:defRPr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Dengan demikian, kita dapat memberikan pembenahan yang lebih dibutuhkan</a:t>
            </a:r>
          </a:p>
          <a:p>
            <a:pPr marL="361950" lvl="1" indent="-361950">
              <a:lnSpc>
                <a:spcPct val="80000"/>
              </a:lnSpc>
              <a:buBlip>
                <a:blip r:embed="rId3"/>
              </a:buBlip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Teknik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penilaian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ini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dipakai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keperluan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diagnostik-edukatif</a:t>
            </a:r>
            <a:endParaRPr lang="en-US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lnSpc>
                <a:spcPct val="80000"/>
              </a:lnSpc>
              <a:buBlip>
                <a:blip r:embed="rId3"/>
              </a:buBlip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Perincian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karya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komponen-komponen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berbeda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tergantung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jenis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karya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dinilai</a:t>
            </a:r>
            <a:endParaRPr lang="id-ID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buBlip>
                <a:blip r:embed="rId3"/>
              </a:buBlip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Demikian juga dalam hal pembobotan tiap komponen</a:t>
            </a:r>
          </a:p>
          <a:p>
            <a:pPr>
              <a:lnSpc>
                <a:spcPct val="80000"/>
              </a:lnSpc>
              <a:buFontTx/>
              <a:buBlip>
                <a:blip r:embed="rId4"/>
              </a:buBlip>
              <a:defRPr/>
            </a:pPr>
            <a:endParaRPr lang="id-ID" sz="24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CATATAN PENUTUP UJIAN BER-BI</a:t>
            </a:r>
            <a:r>
              <a:rPr lang="id-ID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(1)</a:t>
            </a:r>
            <a:endParaRPr lang="en-US" sz="18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Ujian ber-BI dapat dilakukan dengan model tradisional dengan soal objektif-piihan ganda dan model otentik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Model tes tradisional berupa merespon jawaban dengan tekanan kompetensi pemahaman: pemahaman terhadap isi perintah dan perintahnya itu sendiri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Model tes otentik menekankan kinerja ber-BI secara bermakna sebagaimana yang dibutuhkan di dunia nyata atau dunia kerja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Model tes pilihan ganda dapat menjadi ujian ber-BI yang baik jika isi perintah mencerminkan tuntutan ber-BI dan bukan sekadar sistem BI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Tes pilihan ganda dapat divariasikan menjadi banyak model, baik yang mencakup isi perintah, ragam BI yang diujikan, maupun bunyi perintahnya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Model ujian tradisional yang demikian paling tidak sudah mengarah ke tes otentik, rohnya adalah tes otentik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id-ID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6858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Catatan Penutup Ujian Ber-BI</a:t>
            </a:r>
            <a:r>
              <a:rPr lang="id-ID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(2)</a:t>
            </a:r>
            <a:endParaRPr lang="en-US" sz="18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Ujian ber-BI dapat dilakukan dengan model tradisional dan model otentik tergantung waktu dan tujuan pengukuran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Model tes tradisional lebih cocok untuk ujian-ujian akhir yang dibatasi waktu, sedang tes otentik untuk tes proses sepanjang waktu pembelajaran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Model UN ber-BI memergunakan tes tradisional pilihan-ganda, namun dengan roh tes otentik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Jadi, tugas-tugas kinerja ber-BI selama pembelajaran yang otentik dapat dipandang sebagai latihan UN ber-BI dengan bentuk lain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Lewat tes otentik yang penilaiannya dilakaukan secara analitis lewat rubrik, sekaligus dapat diketahui keunggulan dan kelemahan seorang peserta didik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itchFamily="18" charset="0"/>
              </a:rPr>
              <a:t>Hal itu merupakan umpan balik yang berharga untuk pembenahan dan peningkatan kerja pembelajaran selanjutnya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6858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Catatan Penutup Ujian Ber-Bi</a:t>
            </a:r>
            <a:r>
              <a:rPr lang="id-ID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(3)</a:t>
            </a:r>
            <a:endParaRPr 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Survei awal keterbacaan UN BI 2010 menemukan sejumlah masalah yang dapat memengaruhi keterbacaan soal UN yang sebenarnya dapat diminimalisir jika soal-soal itu dulu direviu oleh ahli di bidangnya.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UN adalah ujian resmi, maka soal-soal yang diujikan harus baik, dapat dipertanggungjawabkan, dan mencerminkan kompetensi yang dibelajarkan. 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UN adalah penentu nasib dan masa depan anak-anak kita.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Tidak adil rasanya jika mereka dihakimi salah, gagal, tidak lulus, atau minimum nilai UN BI rendah gara-gara butir soalnya kurang dapat dipertanggungjawabkan.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Bahwa butir soal UN sudah melibatkan aspek makna dalam komunikasi dengan bahasa, itu adalah hal positif dalam UN ini.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Namun, pemilihan teks dengan segala karakteristiknya yang diujikan masih perlu dipertimbangkan agar terdapat kesesuaian dengan jenjang pendidikan peserta ujian.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id-ID" sz="2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Rockwell" pitchFamily="18" charset="0"/>
              </a:rPr>
              <a:t>Intinya, pembuatan soal-soal UN yang melibatkan berbagai aspek penulisan masih harus ditingkatkan lagi dengan melihat kelebihan dan kekurangan yang ada pada soal-soal sebelumnya</a:t>
            </a:r>
            <a:r>
              <a:rPr lang="id-ID" sz="2100" dirty="0" smtClean="0">
                <a:latin typeface="Rockwell" pitchFamily="18" charset="0"/>
              </a:rPr>
              <a:t>.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en-US" sz="2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id-ID" sz="2200" b="1" dirty="0" smtClean="0">
              <a:solidFill>
                <a:srgbClr val="6C00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flower_arts_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276600"/>
          </a:xfrm>
        </p:spPr>
        <p:txBody>
          <a:bodyPr/>
          <a:lstStyle/>
          <a:p>
            <a:pPr eaLnBrk="1" hangingPunct="1"/>
            <a:r>
              <a:rPr lang="en-US" sz="8000" b="1" dirty="0" smtClean="0">
                <a:solidFill>
                  <a:srgbClr val="003300"/>
                </a:solidFill>
                <a:latin typeface="Algerian" pitchFamily="82" charset="0"/>
              </a:rPr>
              <a:t>TERIMA KASIH</a:t>
            </a:r>
            <a:r>
              <a:rPr lang="id-ID" sz="8000" b="1" dirty="0" smtClean="0">
                <a:solidFill>
                  <a:srgbClr val="003300"/>
                </a:solidFill>
                <a:latin typeface="Algerian" pitchFamily="82" charset="0"/>
              </a:rPr>
              <a:t/>
            </a:r>
            <a:br>
              <a:rPr lang="id-ID" sz="8000" b="1" dirty="0" smtClean="0">
                <a:solidFill>
                  <a:srgbClr val="003300"/>
                </a:solidFill>
                <a:latin typeface="Algerian" pitchFamily="82" charset="0"/>
              </a:rPr>
            </a:br>
            <a:r>
              <a:rPr lang="id-ID" sz="5400" b="1" dirty="0" smtClean="0">
                <a:solidFill>
                  <a:srgbClr val="003300"/>
                </a:solidFill>
                <a:latin typeface="Algerian" pitchFamily="82" charset="0"/>
              </a:rPr>
              <a:t>SEMOGA BERMANFAAT</a:t>
            </a:r>
            <a:r>
              <a:rPr lang="en-US" sz="6600" b="1" dirty="0" smtClean="0">
                <a:solidFill>
                  <a:srgbClr val="003300"/>
                </a:solidFill>
                <a:latin typeface="Antique Olive Compact" pitchFamily="34" charset="0"/>
              </a:rPr>
              <a:t/>
            </a:r>
            <a:br>
              <a:rPr lang="en-US" sz="6600" b="1" dirty="0" smtClean="0">
                <a:solidFill>
                  <a:srgbClr val="003300"/>
                </a:solidFill>
                <a:latin typeface="Antique Olive Compact" pitchFamily="34" charset="0"/>
              </a:rPr>
            </a:br>
            <a:endParaRPr lang="en-US" sz="4000" b="1" dirty="0" smtClean="0">
              <a:solidFill>
                <a:srgbClr val="000099"/>
              </a:solidFill>
              <a:latin typeface="Antique Olive Compact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838"/>
            <a:ext cx="6629400" cy="7921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4800" b="1" dirty="0" smtClean="0">
                <a:solidFill>
                  <a:srgbClr val="6C0000"/>
                </a:solidFill>
              </a:rPr>
              <a:t>P</a:t>
            </a:r>
            <a:r>
              <a:rPr lang="en-US" sz="4800" b="1" dirty="0" smtClean="0">
                <a:solidFill>
                  <a:srgbClr val="6C0000"/>
                </a:solidFill>
              </a:rPr>
              <a:t>en</a:t>
            </a:r>
            <a:r>
              <a:rPr lang="id-ID" sz="4800" b="1" dirty="0" smtClean="0">
                <a:solidFill>
                  <a:srgbClr val="6C0000"/>
                </a:solidFill>
              </a:rPr>
              <a:t>dahuluan</a:t>
            </a:r>
            <a:r>
              <a:rPr lang="id-ID" sz="2200" b="1" dirty="0" smtClean="0">
                <a:solidFill>
                  <a:srgbClr val="6C0000"/>
                </a:solidFill>
              </a:rPr>
              <a:t>(3)</a:t>
            </a:r>
            <a:endParaRPr lang="en-US" sz="2200" b="1" dirty="0" smtClean="0">
              <a:solidFill>
                <a:srgbClr val="6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Kurikulum yang kini dipakai di dunia pendidikan di Indonesia (KBK/KTSP) menekankan pentingnya kompetensi </a:t>
            </a: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berkinerja, ber-</a:t>
            </a:r>
            <a:r>
              <a:rPr lang="id-ID" sz="2300" i="1" dirty="0" smtClean="0">
                <a:solidFill>
                  <a:srgbClr val="000099"/>
                </a:solidFill>
                <a:latin typeface="Rockwell" pitchFamily="18" charset="0"/>
              </a:rPr>
              <a:t>doing</a:t>
            </a: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 </a:t>
            </a:r>
            <a:r>
              <a:rPr lang="id-ID" sz="2300" i="1" dirty="0" smtClean="0">
                <a:solidFill>
                  <a:srgbClr val="000099"/>
                </a:solidFill>
                <a:latin typeface="Rockwell" pitchFamily="18" charset="0"/>
              </a:rPr>
              <a:t>something</a:t>
            </a: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Berkinerja yang dimaksud haruslah dipahami sesuai dengan kondisi tiap mata pelajaran</a:t>
            </a: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Pelaksanaan pembelajaran dalam KBK/KTSP disarankan memergunakan  metode pembelajaran kontekstual (CTL, </a:t>
            </a:r>
            <a:r>
              <a:rPr lang="id-ID" sz="2300" i="1" dirty="0" smtClean="0">
                <a:solidFill>
                  <a:srgbClr val="003300"/>
                </a:solidFill>
                <a:latin typeface="Rockwell" pitchFamily="18" charset="0"/>
              </a:rPr>
              <a:t>Contextual teaching and Learning</a:t>
            </a: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)</a:t>
            </a:r>
            <a:endParaRPr lang="en-US" sz="23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Ada sejumlah hal yang disarankan dalam pelaksanaan CTL, yang salah satunya dalam hal penilaian hasil pembelajaran adalah penggunaan model asesmen otentik</a:t>
            </a: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Asesmen otentik menekankan kinerja secara nyata lewat demonstrasi dan atau praktik melakukan sesuatu</a:t>
            </a: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Dalam penilaian kompetensi berbahasa (BI) berarti hal itu menunjuk pada kompetensi berbahasa aktif-produktif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all" dirty="0" smtClean="0">
                <a:solidFill>
                  <a:srgbClr val="6C0000"/>
                </a:solidFill>
                <a:latin typeface="Rockwell" pitchFamily="18" charset="0"/>
              </a:rPr>
              <a:t>Ujian berBahasa Indonesia</a:t>
            </a:r>
            <a:r>
              <a:rPr lang="id-ID" sz="1800" dirty="0" smtClean="0">
                <a:solidFill>
                  <a:srgbClr val="6C0000"/>
                </a:solidFill>
                <a:latin typeface="Rockwell" pitchFamily="18" charset="0"/>
              </a:rPr>
              <a:t>(1</a:t>
            </a:r>
            <a:r>
              <a:rPr lang="id-ID" sz="1800" b="1" dirty="0" smtClean="0">
                <a:solidFill>
                  <a:srgbClr val="6C0000"/>
                </a:solidFill>
                <a:latin typeface="Rockwell" pitchFamily="18" charset="0"/>
              </a:rPr>
              <a:t>)</a:t>
            </a:r>
            <a:endParaRPr lang="en-US" sz="4000" b="1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Ada perbedaan makna antara ujian </a:t>
            </a:r>
            <a:r>
              <a:rPr lang="id-ID" sz="2200" b="1" dirty="0" smtClean="0">
                <a:solidFill>
                  <a:srgbClr val="FF0000"/>
                </a:solidFill>
                <a:latin typeface="Rockwell" pitchFamily="18" charset="0"/>
              </a:rPr>
              <a:t>Bahasa Indonesia 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dan </a:t>
            </a:r>
            <a:r>
              <a:rPr lang="id-ID" sz="2200" b="1" dirty="0" smtClean="0">
                <a:solidFill>
                  <a:srgbClr val="FF0000"/>
                </a:solidFill>
                <a:latin typeface="Rockwell" pitchFamily="18" charset="0"/>
              </a:rPr>
              <a:t>Berbahasa Indonesia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BI: konotasi ke sistem bahasa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ber-BI: konotasi ke kompetensi 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mempergunakan 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BI untuk kepentingan berkomunikasi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Dalam kurikulum kita ditulis mata pelajaran BI dan ujian (UUB, UN) BI, namun itu harus dimaknai ujian ber-BI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Analog untuk sastra: ujian bersastra, kompetensi bersastra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ber-BI inilah yang sesuai dengan makna pembelajaran kontekstual (CTL), ujian berkinerja bahasa, ujian ber-</a:t>
            </a:r>
            <a:r>
              <a:rPr lang="id-ID" sz="2200" i="1" dirty="0" smtClean="0">
                <a:solidFill>
                  <a:srgbClr val="003300"/>
                </a:solidFill>
                <a:latin typeface="Rockwell" pitchFamily="18" charset="0"/>
              </a:rPr>
              <a:t>doing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id-ID" sz="2200" i="1" dirty="0" smtClean="0">
                <a:solidFill>
                  <a:srgbClr val="003300"/>
                </a:solidFill>
                <a:latin typeface="Rockwell" pitchFamily="18" charset="0"/>
              </a:rPr>
              <a:t>something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 dengan bahasa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ber-BI ini pula yang semestinya menjadi fokus utama semua kegiatan penilaian pembelajaran bahasa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Konsekuensinya: </a:t>
            </a:r>
            <a:r>
              <a:rPr lang="id-ID" sz="2200" b="1" dirty="0" smtClean="0">
                <a:solidFill>
                  <a:srgbClr val="FF0000"/>
                </a:solidFill>
                <a:latin typeface="Rockwell" pitchFamily="18" charset="0"/>
              </a:rPr>
              <a:t>semua model penilaian pembelajaran bahasa (BI), harus bermuara pada ujian ber-BI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300" dirty="0" smtClean="0">
              <a:solidFill>
                <a:srgbClr val="99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none" dirty="0" smtClean="0">
                <a:solidFill>
                  <a:srgbClr val="6C0000"/>
                </a:solidFill>
                <a:latin typeface="Rockwell" pitchFamily="18" charset="0"/>
              </a:rPr>
              <a:t>Ujian Berbahasa Indonesia</a:t>
            </a:r>
            <a:r>
              <a:rPr lang="id-ID" sz="1800" cap="none" dirty="0" smtClean="0">
                <a:solidFill>
                  <a:srgbClr val="6C0000"/>
                </a:solidFill>
                <a:latin typeface="Rockwell" pitchFamily="18" charset="0"/>
              </a:rPr>
              <a:t>(2</a:t>
            </a:r>
            <a:r>
              <a:rPr lang="id-ID" sz="1800" b="1" dirty="0" smtClean="0">
                <a:solidFill>
                  <a:srgbClr val="6C0000"/>
                </a:solidFill>
                <a:latin typeface="Rockwell" pitchFamily="18" charset="0"/>
              </a:rPr>
              <a:t>)</a:t>
            </a:r>
            <a:endParaRPr lang="en-US" sz="4000" b="1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Jika pembelajaran BI ditekankan pada kompetensi berbahasa, penilaian harus juga berupa tagihan kompetensi ber-BI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Model asesmen yang cocok dipergunakan untuk maksud itu adalah asesmen otentik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Jika dilakukan dengan benar, model asesmen otentik dapat menjamin tercapainya kompetensi ber-BI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Skor hasil ujian kompetensi ber-BI sekaligus menunjukkan tinggi rendahnya kompetensi  ber-BI dalam konteks nyata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Namun, dalam ujian-ujian yang dibatasi waktu secara ketat (UU/UUB/UAS/ UN) pengukuran kemampuan berbahasa yang betul-betul otentik tidak praktis.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Asesmen otentik lebih cocok untuk penilaian proses  (Callison, 2009)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Penilaian dilakukan sepanjang dan bersamaan dengan proses pembelajaran  dan bahkan dapat menjadi bagian dari strategi pembelajaran</a:t>
            </a:r>
            <a:endParaRPr lang="en-US" sz="22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none" dirty="0" smtClean="0">
                <a:solidFill>
                  <a:srgbClr val="6C0000"/>
                </a:solidFill>
                <a:latin typeface="Rockwell" pitchFamily="18" charset="0"/>
              </a:rPr>
              <a:t>Ujian Berbahasa Indonesia</a:t>
            </a:r>
            <a:r>
              <a:rPr lang="id-ID" sz="1800" cap="none" dirty="0" smtClean="0">
                <a:solidFill>
                  <a:srgbClr val="6C0000"/>
                </a:solidFill>
              </a:rPr>
              <a:t>(3</a:t>
            </a:r>
            <a:r>
              <a:rPr lang="id-ID" sz="1800" b="1" dirty="0" smtClean="0">
                <a:solidFill>
                  <a:srgbClr val="6C0000"/>
                </a:solidFill>
              </a:rPr>
              <a:t>)</a:t>
            </a:r>
            <a:endParaRPr lang="en-US" sz="4000" b="1" dirty="0" smtClean="0">
              <a:solidFill>
                <a:srgbClr val="6C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Dalam proses itulah penilaian kompetensi </a:t>
            </a: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mempergunakan </a:t>
            </a: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bahasa (ber-BI) sebagai sarana berkomunikasi, dan bukan tes bahasa demi bahasa itu sendiri, dapat dilakukan dengan maksimal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Pada intinya,soal ujian harus tidak hanya berurusan dengan bahasa, tetapi bahasa dan sekaligus makna yang dikandung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Jadi, ia mesti berurusan dengan ketepatan bahasa dan kejelasan/ketepatan makna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Hal itu juga berlaku dalam hal ujian kompetensi bersastra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Artinya, ujian kompetensi bersastra mesti berurusan dengan berbagai teks kesastraan sebagai suatu bentuk ekspresi seni lewat bahasa, bukan tentang sistem sastra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Maka, soal penilaian kompetensi ber-BI juga dapat mengambil bentuk wacana kesastraan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20000" cy="6858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6C0000"/>
                </a:solidFill>
                <a:latin typeface="Rockwell" pitchFamily="18" charset="0"/>
              </a:rPr>
              <a:t>S</a:t>
            </a:r>
            <a:r>
              <a:rPr lang="id-ID" sz="3200" b="1" cap="none" dirty="0" smtClean="0">
                <a:solidFill>
                  <a:srgbClr val="6C0000"/>
                </a:solidFill>
                <a:latin typeface="Rockwell" pitchFamily="18" charset="0"/>
              </a:rPr>
              <a:t>oal Ujian Berbahasa Indonesia</a:t>
            </a:r>
            <a:r>
              <a:rPr lang="id-ID" sz="1600" b="1" cap="none" dirty="0" smtClean="0">
                <a:solidFill>
                  <a:srgbClr val="6C0000"/>
                </a:solidFill>
                <a:latin typeface="Rockwell" pitchFamily="18" charset="0"/>
              </a:rPr>
              <a:t>(4)</a:t>
            </a:r>
            <a:endParaRPr lang="en-US" sz="1600" b="1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Persoalan yang muncul adalah ujian (UU/UUB/UAS, UN) sering dibuat dengan bentuk tes tradisional objektif-pilihan ganda (karena memang lebih praktis)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dirty="0" smtClean="0">
                <a:solidFill>
                  <a:srgbClr val="003300"/>
                </a:solidFill>
                <a:latin typeface="Rockwell" pitchFamily="18" charset="0"/>
              </a:rPr>
              <a:t>Namun, bagaimanapun ujian bentuk objektif bukan merupakan ujian berkinerja dalam pengertian aktif-produktif seperti tuntutan asesmen otentik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Ujian secara tradisional objektif-pilihan ganda adalah ujian dalam bentuk merespon jawaban yang disediakan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Di pihak lain, asesmen otentik memberi kebebasan peserta didik untuk mengreasikan jawaban sendiri (ini jelas kurang praktis, bahkan sering tidak konsisten, dalam hal memeriksa pekerjaan, belum lagi masalah waktu)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Maka, persoalan yang muncul berikutnya adalah: bagaimanakah membuat soal-soal ujian, UU/UN, yang bernuansakan otentik, namun dalam bentuk tes tradisional objektif-pilihan ganda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Hal ini jelas merupakan sebuah tantangan yang menarik  (namun haruslah selaras dengan teknik pembelajaran yang dilakukan)</a:t>
            </a: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endParaRPr lang="id-ID" sz="24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300" dirty="0" smtClean="0">
              <a:solidFill>
                <a:srgbClr val="99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MODEL UJIAN BER-BI:</a:t>
            </a:r>
            <a:b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800" dirty="0" smtClean="0">
                <a:solidFill>
                  <a:srgbClr val="002060"/>
                </a:solidFill>
                <a:latin typeface="Arial Black" pitchFamily="34" charset="0"/>
              </a:rPr>
              <a:t>(1) </a:t>
            </a:r>
            <a:endParaRPr lang="en-US" sz="1800" b="1" cap="all" dirty="0" smtClean="0">
              <a:solidFill>
                <a:srgbClr val="6C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id-ID" sz="3900" b="1" dirty="0" smtClean="0">
                <a:solidFill>
                  <a:srgbClr val="6C0000"/>
                </a:solidFill>
                <a:latin typeface="Rockwell" pitchFamily="18" charset="0"/>
                <a:cs typeface="Times New Roman" pitchFamily="18" charset="0"/>
              </a:rPr>
              <a:t>Tes Tradisional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Model soal ujian yang selama ini dipakai, maka disebut sebagai model/tes tradisional, adalah bentuk objektif; khususnya objektif pilihan ganda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Penggunaan tes objektif pilihan ganda pada ujian-ujian akhir memang banyak keuntungannya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Misalnya, dapat melibatkan banyak soal (bahan ajar), koreksi cepat dan konsisten, dan mengukur kompetensi pemahaman dengan baik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Kesulitannya terutama dalam membuat soal yang  baik dan itu membutuhkan waktu lama dan harus cermat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Namun, masalahnya tinggi rendahnya skor tes bentuk ini belum tentu menjamin kompetensi aktif produktif dalam berkinerja bahasa dalam konteks sesungguhnya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Belum lagi masalah keterbacaan soal yang belum tentu baik sehingga itu juga memengaruhi skor hasil ujian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3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4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8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9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0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3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4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5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6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7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8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9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3229</Words>
  <Application>Microsoft Office PowerPoint</Application>
  <PresentationFormat>On-screen Show (4:3)</PresentationFormat>
  <Paragraphs>381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Default Design</vt:lpstr>
      <vt:lpstr>Oriel</vt:lpstr>
      <vt:lpstr>Civic</vt:lpstr>
      <vt:lpstr>1_Civic</vt:lpstr>
      <vt:lpstr>Solstice</vt:lpstr>
      <vt:lpstr>1_Median</vt:lpstr>
      <vt:lpstr>Office Theme</vt:lpstr>
      <vt:lpstr>Median</vt:lpstr>
      <vt:lpstr>2_Civic</vt:lpstr>
      <vt:lpstr>Metro</vt:lpstr>
      <vt:lpstr>MODEL EVALUASI PEMBELAJARAN  BAHASA DAN SASTRA INDONESIA</vt:lpstr>
      <vt:lpstr>PENDAHULUAN(1)</vt:lpstr>
      <vt:lpstr>Pendahuluan(2)</vt:lpstr>
      <vt:lpstr>Pendahuluan(3)</vt:lpstr>
      <vt:lpstr>Ujian berBahasa Indonesia(1)</vt:lpstr>
      <vt:lpstr>Ujian Berbahasa Indonesia(2)</vt:lpstr>
      <vt:lpstr>Ujian Berbahasa Indonesia(3)</vt:lpstr>
      <vt:lpstr>Soal Ujian Berbahasa Indonesia(4)</vt:lpstr>
      <vt:lpstr>MODEL UJIAN BER-BI: TRADISIONAL ATAU OTENTIK?(1) </vt:lpstr>
      <vt:lpstr>    Model Ujian Ber-BI:     Tradisional atau Otentik?(2)</vt:lpstr>
      <vt:lpstr>Karakteristik Penilaian Tradisional dan Penilaian Otentik (Mueller, 2008)</vt:lpstr>
      <vt:lpstr> Tes Tradisional vs Tes Otentik</vt:lpstr>
      <vt:lpstr> Model Ujian Ber-BI:  Tradisional atau Otentik?(3)</vt:lpstr>
      <vt:lpstr> Model Ujian Ber-BI:      Tradisional atau Otentik?(4)</vt:lpstr>
      <vt:lpstr> Model Ujian Ber-BI:      Tradisional atau Otentik?(5)</vt:lpstr>
      <vt:lpstr> Model Ujian Ber-BI:      Tradisional atau Otentik?(6)</vt:lpstr>
      <vt:lpstr>STRATEGI ASESMEN OTENTIK(1)</vt:lpstr>
      <vt:lpstr>Strategi Asesmen Otentik(2)</vt:lpstr>
      <vt:lpstr>Strategi Asesmen Otentik(3)</vt:lpstr>
      <vt:lpstr>ASESMEN OTENTIK BER-BI DAN BERSASTRA(1)</vt:lpstr>
      <vt:lpstr>Asesmen Otentik Ber-BI dan Bersastra(2)</vt:lpstr>
      <vt:lpstr>Asesmen Otentik Ber-BI dan Bersastra(3)</vt:lpstr>
      <vt:lpstr>Contoh Rubrik Penilaian Kinerja Pemahaman Menyimak/Membaca Secara Lisan</vt:lpstr>
      <vt:lpstr>Contoh Rubrik Penilaian Kinerja Pemahaman Menyimak/membaca Secara Tertulis</vt:lpstr>
      <vt:lpstr>Asesmen Otentik Ber-BI dan Bersastra(4)</vt:lpstr>
      <vt:lpstr>Contoh Pedoman Penilaian Kompetensi Berbicara (Contoh 1)</vt:lpstr>
      <vt:lpstr>  Contoh PedomanPenilaian Kemampuan Berbicara (Contoh 2)</vt:lpstr>
      <vt:lpstr>Contoh Panduan Penilaian Menulis (Contoh 1)</vt:lpstr>
      <vt:lpstr>Contoh Panduan Penilaian Menulis (Contoh 2)</vt:lpstr>
      <vt:lpstr>Model Penilaian Otentik</vt:lpstr>
      <vt:lpstr>CATATAN PENUTUP UJIAN BER-BI(1)</vt:lpstr>
      <vt:lpstr>Catatan Penutup Ujian Ber-BI(2)</vt:lpstr>
      <vt:lpstr>Catatan Penutup Ujian Ber-Bi(3)</vt:lpstr>
      <vt:lpstr>TERIMA KASIH SEMOGA BERMANFAAT </vt:lpstr>
    </vt:vector>
  </TitlesOfParts>
  <Company>YOGYA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OTENTIK KEBAHASAAN</dc:title>
  <dc:creator>PREF. CUSTOMER</dc:creator>
  <cp:lastModifiedBy>Mr. Burhan</cp:lastModifiedBy>
  <cp:revision>244</cp:revision>
  <dcterms:created xsi:type="dcterms:W3CDTF">2008-10-27T06:25:59Z</dcterms:created>
  <dcterms:modified xsi:type="dcterms:W3CDTF">2011-05-19T01:44:29Z</dcterms:modified>
</cp:coreProperties>
</file>